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56" r:id="rId2"/>
    <p:sldId id="258" r:id="rId3"/>
    <p:sldId id="292" r:id="rId4"/>
    <p:sldId id="272" r:id="rId5"/>
    <p:sldId id="287" r:id="rId6"/>
    <p:sldId id="259" r:id="rId7"/>
    <p:sldId id="273" r:id="rId8"/>
    <p:sldId id="260" r:id="rId9"/>
    <p:sldId id="275" r:id="rId10"/>
    <p:sldId id="274" r:id="rId11"/>
    <p:sldId id="277" r:id="rId12"/>
    <p:sldId id="261" r:id="rId13"/>
    <p:sldId id="278" r:id="rId14"/>
    <p:sldId id="279" r:id="rId15"/>
    <p:sldId id="280" r:id="rId16"/>
    <p:sldId id="276" r:id="rId17"/>
    <p:sldId id="282" r:id="rId18"/>
    <p:sldId id="284" r:id="rId19"/>
    <p:sldId id="285" r:id="rId20"/>
    <p:sldId id="286" r:id="rId21"/>
    <p:sldId id="271" r:id="rId22"/>
    <p:sldId id="283" r:id="rId23"/>
    <p:sldId id="288" r:id="rId24"/>
    <p:sldId id="291" r:id="rId25"/>
    <p:sldId id="289"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734" autoAdjust="0"/>
  </p:normalViewPr>
  <p:slideViewPr>
    <p:cSldViewPr>
      <p:cViewPr varScale="1">
        <p:scale>
          <a:sx n="32" d="100"/>
          <a:sy n="32" d="100"/>
        </p:scale>
        <p:origin x="1454" y="2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84" y="6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CB0C2352-4463-4C52-9DFB-70C82C10601E}" type="datetimeFigureOut">
              <a:rPr lang="en-US" smtClean="0"/>
              <a:pPr/>
              <a:t>4/8/2024</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54ABC2C7-C8B8-4CB4-893A-6174D1335922}" type="slidenum">
              <a:rPr lang="en-US" smtClean="0"/>
              <a:pPr/>
              <a:t>‹#›</a:t>
            </a:fld>
            <a:endParaRPr lang="en-US"/>
          </a:p>
        </p:txBody>
      </p:sp>
    </p:spTree>
    <p:extLst>
      <p:ext uri="{BB962C8B-B14F-4D97-AF65-F5344CB8AC3E}">
        <p14:creationId xmlns:p14="http://schemas.microsoft.com/office/powerpoint/2010/main" val="54731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B23142E8-D67E-4B96-AA01-E0152A59EEE8}" type="datetimeFigureOut">
              <a:rPr lang="en-US" smtClean="0"/>
              <a:pPr/>
              <a:t>4/8/2024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01D55C93-5438-49E3-8D52-663A1D110BC0}" type="slidenum">
              <a:rPr lang="en-US" smtClean="0"/>
              <a:pPr/>
              <a:t>‹#›</a:t>
            </a:fld>
            <a:endParaRPr lang="en-US"/>
          </a:p>
        </p:txBody>
      </p:sp>
    </p:spTree>
    <p:extLst>
      <p:ext uri="{BB962C8B-B14F-4D97-AF65-F5344CB8AC3E}">
        <p14:creationId xmlns:p14="http://schemas.microsoft.com/office/powerpoint/2010/main" val="242692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w4vW3fsJ8p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jd81@cornell.ed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youtube.com/watch?v=ZTLGFIl5KC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orumforyouthinvestment.org/node/10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hildtrends.org/Files/Child_Trends-2006_06_01_FR_FamilyEnvironm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literacyworks.org/mi/assessment/findyourstrengths.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casel.org/wp-content/uploads/ASP-Full.pdf" TargetMode="External"/><Relationship Id="rId4" Type="http://schemas.openxmlformats.org/officeDocument/2006/relationships/hyperlink" Target="http://www.childtrends.org/files/Child_Trends-2011_10_01_RB_RiskyBehaviors.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emple.edu/psychology/lds/documents/Risk-TakinginAdolescenceCDP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ctforyouth.net/resources/rf/rf_risk_0907.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bs.org/wgbh/pages/frontline/shows/teenbrai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p.edu/catalog.php?record_id=1296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a:t>Developed by Jutta Dotterweich for community educators, this presentation may be used to provide information on adolescent development and risk taking to parents, youth workers, and other community sectors. The talk and the resources included can be tailored to the target audience.</a:t>
            </a:r>
          </a:p>
          <a:p>
            <a:endParaRPr lang="en-US" dirty="0"/>
          </a:p>
          <a:p>
            <a:r>
              <a:rPr lang="en-US" dirty="0"/>
              <a:t>Personal Introduction…</a:t>
            </a:r>
          </a:p>
          <a:p>
            <a:r>
              <a:rPr lang="en-US" dirty="0"/>
              <a:t>Welcome,</a:t>
            </a:r>
          </a:p>
          <a:p>
            <a:r>
              <a:rPr lang="en-US" dirty="0"/>
              <a:t>We all have been concerned about adolescents and their behavior as parents, teachers, neighbors and/or public officials at times. In this brief presentation I would like to share with you the most up-to-date thinking about adolescent risk taking, the implications for adolescent behavior outcomes, and what we as adults in our teen lives can do to keep them safe.</a:t>
            </a:r>
          </a:p>
          <a:p>
            <a:endParaRPr lang="en-US" dirty="0"/>
          </a:p>
          <a:p>
            <a:r>
              <a:rPr lang="en-US" dirty="0"/>
              <a:t>Warm up activity:</a:t>
            </a:r>
          </a:p>
          <a:p>
            <a:r>
              <a:rPr lang="en-US" dirty="0"/>
              <a:t>Ask participants to reflect on their adolescent years and the risk taking they have done.  </a:t>
            </a:r>
          </a:p>
          <a:p>
            <a:r>
              <a:rPr lang="en-US" dirty="0"/>
              <a:t>Show YouTube video </a:t>
            </a:r>
            <a:r>
              <a:rPr lang="en-US" dirty="0">
                <a:hlinkClick r:id="rId3"/>
              </a:rPr>
              <a:t>http://www.youtube.com/watch?v=w4vW3fsJ8pk</a:t>
            </a:r>
            <a:r>
              <a:rPr lang="en-US" dirty="0"/>
              <a:t> </a:t>
            </a:r>
          </a:p>
          <a:p>
            <a:r>
              <a:rPr lang="en-US" dirty="0"/>
              <a:t>Then ask them to talk in small groups and share their past experience. Ask volunteers to share episodes with the whole group.</a:t>
            </a:r>
          </a:p>
          <a:p>
            <a:r>
              <a:rPr lang="en-US" dirty="0"/>
              <a:t>___________________________________________________________________</a:t>
            </a:r>
          </a:p>
          <a:p>
            <a:r>
              <a:rPr lang="en-US" dirty="0"/>
              <a:t>This presentation was produced by </a:t>
            </a:r>
          </a:p>
          <a:p>
            <a:r>
              <a:rPr lang="en-US" dirty="0"/>
              <a:t>Jutta Dotterweich, ACT for Youth Center of Excellence, Cornell University </a:t>
            </a:r>
          </a:p>
          <a:p>
            <a:r>
              <a:rPr lang="en-US" dirty="0"/>
              <a:t>(contact: </a:t>
            </a:r>
            <a:r>
              <a:rPr lang="en-US" dirty="0">
                <a:hlinkClick r:id="rId4"/>
              </a:rPr>
              <a:t>jd81@cornell.edu</a:t>
            </a:r>
            <a:r>
              <a:rPr lang="en-US" dirty="0"/>
              <a:t>) on behalf of the </a:t>
            </a:r>
            <a:r>
              <a:rPr lang="en-US" i="1" dirty="0"/>
              <a:t>Risk and Thriving in Adolescence Program Work Team</a:t>
            </a:r>
            <a:r>
              <a:rPr lang="en-US" dirty="0"/>
              <a:t>, Cornell University Cooperative Extension, College of Human Ecology,</a:t>
            </a:r>
            <a:r>
              <a:rPr lang="en-US" baseline="0" dirty="0"/>
              <a:t> </a:t>
            </a:r>
            <a:r>
              <a:rPr lang="en-US" dirty="0"/>
              <a:t>October 2012</a:t>
            </a:r>
          </a:p>
        </p:txBody>
      </p:sp>
      <p:sp>
        <p:nvSpPr>
          <p:cNvPr id="4" name="Slide Number Placeholder 3"/>
          <p:cNvSpPr>
            <a:spLocks noGrp="1"/>
          </p:cNvSpPr>
          <p:nvPr>
            <p:ph type="sldNum" sz="quarter" idx="10"/>
          </p:nvPr>
        </p:nvSpPr>
        <p:spPr/>
        <p:txBody>
          <a:bodyPr/>
          <a:lstStyle/>
          <a:p>
            <a:fld id="{01D55C93-5438-49E3-8D52-663A1D110BC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Although many young people navigate through adolescence without coming to harm, </a:t>
            </a:r>
          </a:p>
          <a:p>
            <a:r>
              <a:rPr lang="en-US" dirty="0"/>
              <a:t>many others do not. There are moderating factors that can facilitate or buffer the transition from positive risk taking to maladaptive risky behaviors and negative behavior outcomes.</a:t>
            </a:r>
          </a:p>
          <a:p>
            <a:pPr>
              <a:buFontTx/>
              <a:buChar char="-"/>
            </a:pPr>
            <a:r>
              <a:rPr lang="en-US" dirty="0"/>
              <a:t>Temperamental dispositions (for example, individuals who are inhibited by nature or prone to high anxiety might not be at risk for harmful activities)</a:t>
            </a:r>
          </a:p>
          <a:p>
            <a:pPr>
              <a:buFontTx/>
              <a:buChar char="-"/>
            </a:pPr>
            <a:r>
              <a:rPr lang="en-US" dirty="0"/>
              <a:t>Young people who start puberty at an earlier age are more likely to engage in risky behaviors</a:t>
            </a:r>
          </a:p>
          <a:p>
            <a:pPr>
              <a:buFontTx/>
              <a:buChar char="-"/>
            </a:pPr>
            <a:r>
              <a:rPr lang="en-US" dirty="0"/>
              <a:t>Acting within a group increases risk taking (group acceptance might be a reward for engaging in risky behavior)</a:t>
            </a:r>
          </a:p>
          <a:p>
            <a:pPr>
              <a:buFontTx/>
              <a:buChar char="-"/>
            </a:pPr>
            <a:r>
              <a:rPr lang="en-US" dirty="0"/>
              <a:t>Environmental stress such as discrimination, poverty, etc.,</a:t>
            </a:r>
            <a:r>
              <a:rPr lang="en-US" baseline="0" dirty="0"/>
              <a:t> </a:t>
            </a:r>
            <a:r>
              <a:rPr lang="en-US" dirty="0"/>
              <a:t>might increase risk taking and negative behavior outcomes</a:t>
            </a:r>
          </a:p>
        </p:txBody>
      </p:sp>
      <p:sp>
        <p:nvSpPr>
          <p:cNvPr id="4" name="Slide Number Placeholder 3"/>
          <p:cNvSpPr>
            <a:spLocks noGrp="1"/>
          </p:cNvSpPr>
          <p:nvPr>
            <p:ph type="sldNum" sz="quarter" idx="10"/>
          </p:nvPr>
        </p:nvSpPr>
        <p:spPr/>
        <p:txBody>
          <a:bodyPr/>
          <a:lstStyle/>
          <a:p>
            <a:fld id="{01D55C93-5438-49E3-8D52-663A1D110BC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62B63D-2DDF-4717-8CD6-388A5E922474}" type="slidenum">
              <a:rPr lang="en-US" smtClean="0"/>
              <a:pPr fontAlgn="base">
                <a:spcBef>
                  <a:spcPct val="0"/>
                </a:spcBef>
                <a:spcAft>
                  <a:spcPct val="0"/>
                </a:spcAft>
                <a:defRPr/>
              </a:pPr>
              <a:t>11</a:t>
            </a:fld>
            <a:endParaRPr lang="en-US" dirty="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James </a:t>
            </a:r>
            <a:r>
              <a:rPr lang="en-US" dirty="0" err="1"/>
              <a:t>Garbarino</a:t>
            </a:r>
            <a:r>
              <a:rPr lang="en-US" dirty="0"/>
              <a:t> coined the phrase “social toxicity,” which describes all the social factors that impact negatively young people’s healthy development and might facilitate sliding from risk taking to risky behaviors.</a:t>
            </a:r>
          </a:p>
          <a:p>
            <a:pPr eaLnBrk="1" hangingPunct="1">
              <a:spcBef>
                <a:spcPct val="0"/>
              </a:spcBef>
            </a:pPr>
            <a:endParaRPr lang="en-US" dirty="0"/>
          </a:p>
          <a:p>
            <a:r>
              <a:rPr lang="en-US" i="1" dirty="0"/>
              <a:t>Most of them are</a:t>
            </a:r>
            <a:r>
              <a:rPr lang="en-US" i="1" baseline="0" dirty="0"/>
              <a:t> </a:t>
            </a:r>
            <a:r>
              <a:rPr lang="en-US" i="1" dirty="0"/>
              <a:t>well known. Here are few key points:</a:t>
            </a:r>
          </a:p>
          <a:p>
            <a:r>
              <a:rPr lang="en-US" dirty="0"/>
              <a:t>Racism – resulting in a gap in academic performance (generally</a:t>
            </a:r>
            <a:r>
              <a:rPr lang="en-US" baseline="0" dirty="0"/>
              <a:t> speaking, </a:t>
            </a:r>
            <a:r>
              <a:rPr lang="en-US" dirty="0"/>
              <a:t>African American and Hispanic youth do less well) and other inequalities; discrimination; they are overrepresented in special education classes and prisons</a:t>
            </a:r>
          </a:p>
          <a:p>
            <a:r>
              <a:rPr lang="en-US" dirty="0"/>
              <a:t>Poverty – we know that young people growing up in poverty have fewer opportunities and support; they often face additional problems such as violence &amp; disrupted family relationships (single parenting, domestic violence)</a:t>
            </a:r>
          </a:p>
          <a:p>
            <a:r>
              <a:rPr lang="en-US" dirty="0"/>
              <a:t>Sexual exploitation – internet, marketing, body image</a:t>
            </a:r>
          </a:p>
          <a:p>
            <a:r>
              <a:rPr lang="en-US" dirty="0"/>
              <a:t>Homophobia</a:t>
            </a:r>
          </a:p>
          <a:p>
            <a:r>
              <a:rPr lang="en-US" dirty="0"/>
              <a:t>Health threats – drugs/alcohol, AIDS </a:t>
            </a:r>
          </a:p>
          <a:p>
            <a:r>
              <a:rPr lang="en-US" dirty="0"/>
              <a:t>Lack of benevolent adults in authority – lack of role models that promote positive social and moral values (most current role models are about accumulation of wealth)</a:t>
            </a:r>
          </a:p>
          <a:p>
            <a:pPr eaLnBrk="1" hangingPunct="1">
              <a:spcBef>
                <a:spcPct val="0"/>
              </a:spcBef>
            </a:pPr>
            <a:r>
              <a:rPr lang="en-US" dirty="0"/>
              <a:t>Violence – growing up in violent neighborhood, exposure to gangs, guns</a:t>
            </a:r>
          </a:p>
          <a:p>
            <a:pPr eaLnBrk="1" hangingPunct="1">
              <a:spcBef>
                <a:spcPct val="0"/>
              </a:spcBef>
            </a:pPr>
            <a:r>
              <a:rPr lang="en-US" dirty="0"/>
              <a:t>_________________</a:t>
            </a:r>
          </a:p>
          <a:p>
            <a:pPr eaLnBrk="1" hangingPunct="1">
              <a:spcBef>
                <a:spcPct val="0"/>
              </a:spcBef>
            </a:pPr>
            <a:r>
              <a:rPr lang="en-US" dirty="0"/>
              <a:t>Source:</a:t>
            </a:r>
          </a:p>
          <a:p>
            <a:pPr eaLnBrk="1" hangingPunct="1">
              <a:spcBef>
                <a:spcPct val="0"/>
              </a:spcBef>
            </a:pPr>
            <a:r>
              <a:rPr lang="en-US" dirty="0"/>
              <a:t>James </a:t>
            </a:r>
            <a:r>
              <a:rPr lang="en-US" dirty="0" err="1"/>
              <a:t>Garbarino</a:t>
            </a:r>
            <a:r>
              <a:rPr lang="en-US" dirty="0"/>
              <a:t>. 1999. Raising Children in a Socially Toxic Environment. </a:t>
            </a:r>
          </a:p>
          <a:p>
            <a:pPr eaLnBrk="1" hangingPunct="1">
              <a:spcBef>
                <a:spcPct val="0"/>
              </a:spcBef>
            </a:pPr>
            <a:r>
              <a:rPr lang="en-US" dirty="0" err="1"/>
              <a:t>Jossey</a:t>
            </a:r>
            <a:r>
              <a:rPr lang="en-US" dirty="0"/>
              <a:t>-Bass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Risks depend on social context. Over time risks change. It is fair to say that risk taking 20 years ago looked dramatically different than it does now. </a:t>
            </a:r>
          </a:p>
          <a:p>
            <a:pPr marL="0" lvl="1"/>
            <a:r>
              <a:rPr lang="en-US" dirty="0"/>
              <a:t>There is a tendency to normalize risk. When enough people do something it is no longer considered risky.  This alters the bar for what is considered “normal” in ways that permit unhealthy habituation.   </a:t>
            </a:r>
          </a:p>
          <a:p>
            <a:pPr marL="0" lvl="1"/>
            <a:endParaRPr lang="en-US" dirty="0"/>
          </a:p>
          <a:p>
            <a:pPr marL="0" lvl="1"/>
            <a:r>
              <a:rPr lang="en-US" dirty="0"/>
              <a:t>The internet, for one, has greatly influenced risk taking over the past 10-15 years</a:t>
            </a:r>
          </a:p>
          <a:p>
            <a:pPr marL="0" lvl="1"/>
            <a:r>
              <a:rPr lang="en-US" dirty="0"/>
              <a:t>Examples</a:t>
            </a:r>
          </a:p>
          <a:p>
            <a:pPr marL="0" lvl="1"/>
            <a:r>
              <a:rPr lang="en-US" dirty="0"/>
              <a:t>- </a:t>
            </a:r>
            <a:r>
              <a:rPr lang="en-US" dirty="0" err="1"/>
              <a:t>Cyberbullying</a:t>
            </a:r>
            <a:endParaRPr lang="en-US" dirty="0"/>
          </a:p>
          <a:p>
            <a:pPr marL="0" lvl="1"/>
            <a:r>
              <a:rPr lang="en-US" dirty="0"/>
              <a:t>- </a:t>
            </a:r>
            <a:r>
              <a:rPr lang="en-US" dirty="0" err="1"/>
              <a:t>Sexting</a:t>
            </a:r>
            <a:endParaRPr lang="en-US" dirty="0"/>
          </a:p>
          <a:p>
            <a:pPr marL="0" lvl="1"/>
            <a:endParaRPr lang="en-US" dirty="0"/>
          </a:p>
          <a:p>
            <a:endParaRPr lang="en-US" dirty="0"/>
          </a:p>
        </p:txBody>
      </p:sp>
      <p:sp>
        <p:nvSpPr>
          <p:cNvPr id="4" name="Slide Number Placeholder 3"/>
          <p:cNvSpPr>
            <a:spLocks noGrp="1"/>
          </p:cNvSpPr>
          <p:nvPr>
            <p:ph type="sldNum" sz="quarter" idx="10"/>
          </p:nvPr>
        </p:nvSpPr>
        <p:spPr/>
        <p:txBody>
          <a:bodyPr/>
          <a:lstStyle/>
          <a:p>
            <a:fld id="{967D7DAA-1683-451D-8A14-24CC48670A6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A75A6B-F176-4891-A560-F5CB09C8E4E3}" type="slidenum">
              <a:rPr lang="en-US" smtClean="0"/>
              <a:pPr fontAlgn="base">
                <a:spcBef>
                  <a:spcPct val="0"/>
                </a:spcBef>
                <a:spcAft>
                  <a:spcPct val="0"/>
                </a:spcAft>
                <a:defRPr/>
              </a:pPr>
              <a:t>13</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xfrm>
            <a:off x="975360" y="4560570"/>
            <a:ext cx="5364480" cy="4322207"/>
          </a:xfrm>
          <a:noFill/>
        </p:spPr>
        <p:txBody>
          <a:bodyPr wrap="square" numCol="1" anchor="t" anchorCtr="0" compatLnSpc="1">
            <a:prstTxWarp prst="textNoShape">
              <a:avLst/>
            </a:prstTxWarp>
          </a:bodyPr>
          <a:lstStyle/>
          <a:p>
            <a:pPr eaLnBrk="1" hangingPunct="1">
              <a:spcBef>
                <a:spcPct val="0"/>
              </a:spcBef>
            </a:pPr>
            <a:r>
              <a:rPr lang="en-US" dirty="0"/>
              <a:t>This is an interesting study demonstrating the incredible changes that have occurred when we look at home media use. In 1975 there were only a few ways to bring information and entertainment into the home: Phone, TV, radio, mail. Usually it was one way – information coming into the house.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28A685-A85D-4E1C-ACDB-272D046FD2B2}" type="slidenum">
              <a:rPr lang="en-US" smtClean="0"/>
              <a:pPr fontAlgn="base">
                <a:spcBef>
                  <a:spcPct val="0"/>
                </a:spcBef>
                <a:spcAft>
                  <a:spcPct val="0"/>
                </a:spcAft>
                <a:defRPr/>
              </a:pPr>
              <a:t>14</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xfrm>
            <a:off x="975360" y="4560570"/>
            <a:ext cx="5364480" cy="4322207"/>
          </a:xfrm>
          <a:noFill/>
        </p:spPr>
        <p:txBody>
          <a:bodyPr wrap="square" numCol="1" anchor="t" anchorCtr="0" compatLnSpc="1">
            <a:prstTxWarp prst="textNoShape">
              <a:avLst/>
            </a:prstTxWarp>
          </a:bodyPr>
          <a:lstStyle/>
          <a:p>
            <a:pPr eaLnBrk="1" hangingPunct="1">
              <a:spcBef>
                <a:spcPct val="0"/>
              </a:spcBef>
            </a:pPr>
            <a:r>
              <a:rPr lang="en-US" dirty="0"/>
              <a:t>Now – actually</a:t>
            </a:r>
            <a:r>
              <a:rPr lang="en-US" baseline="0" dirty="0"/>
              <a:t> by</a:t>
            </a:r>
            <a:r>
              <a:rPr lang="en-US" dirty="0"/>
              <a:t> 2000 – there are many, many ways to get information and entertainment. And it is bi-directional. We can access and select. By now there are probably additional tools available for information flow and storage.</a:t>
            </a:r>
          </a:p>
          <a:p>
            <a:pPr eaLnBrk="1" hangingPunct="1">
              <a:spcBef>
                <a:spcPct val="0"/>
              </a:spcBef>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And young people are expert users of the new digital media. They are connected all the time. A recent study found that teenagers are connected via computer, smart phone, etc., 11 hours a day.</a:t>
            </a:r>
          </a:p>
          <a:p>
            <a:pPr eaLnBrk="1" hangingPunct="1">
              <a:spcBef>
                <a:spcPct val="0"/>
              </a:spcBef>
            </a:pPr>
            <a:r>
              <a:rPr lang="en-US" dirty="0"/>
              <a:t>The Pew Internet Project is monitoring social media use and trends for all age groups. The slide shows 2009 statistics, the statistics for cell phone and online use have increased.</a:t>
            </a:r>
          </a:p>
          <a:p>
            <a:pPr eaLnBrk="1" hangingPunct="1">
              <a:spcBef>
                <a:spcPct val="0"/>
              </a:spcBef>
            </a:pPr>
            <a:endParaRPr lang="en-US" dirty="0"/>
          </a:p>
          <a:p>
            <a:pPr eaLnBrk="1" hangingPunct="1">
              <a:spcBef>
                <a:spcPct val="0"/>
              </a:spcBef>
            </a:pPr>
            <a:r>
              <a:rPr lang="en-US" dirty="0"/>
              <a:t>The digital revolution  has raised many questions. Many research projects are underway focusing on the influence of social media on mental health, social behavior and skills, learning, etc. For now we know that the technology is changing rapidly; and we know that it won’t go away.</a:t>
            </a:r>
          </a:p>
          <a:p>
            <a:pPr eaLnBrk="1" hangingPunct="1">
              <a:spcBef>
                <a:spcPct val="0"/>
              </a:spcBef>
            </a:pPr>
            <a:endParaRPr lang="en-US" i="1" dirty="0"/>
          </a:p>
          <a:p>
            <a:pPr eaLnBrk="1" hangingPunct="1">
              <a:spcBef>
                <a:spcPct val="0"/>
              </a:spcBef>
            </a:pPr>
            <a:r>
              <a:rPr lang="en-US" i="1" dirty="0"/>
              <a:t>__________________</a:t>
            </a:r>
          </a:p>
          <a:p>
            <a:pPr eaLnBrk="1" hangingPunct="1">
              <a:spcBef>
                <a:spcPct val="0"/>
              </a:spcBef>
            </a:pPr>
            <a:r>
              <a:rPr lang="en-US" i="1" dirty="0"/>
              <a:t>To demonstrate the power and speed of the social media revolution you could show this YouTube video </a:t>
            </a:r>
            <a:r>
              <a:rPr lang="en-US" dirty="0">
                <a:hlinkClick r:id="rId3"/>
              </a:rPr>
              <a:t>http://www.youtube.com/watch?v=ZTLGFIl5KCg</a:t>
            </a:r>
            <a:endParaRPr lang="en-US" dirty="0"/>
          </a:p>
          <a:p>
            <a:pPr eaLnBrk="1" hangingPunct="1">
              <a:spcBef>
                <a:spcPct val="0"/>
              </a:spcBef>
            </a:pPr>
            <a:endParaRPr lang="en-US" dirty="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FB6D62-FEA1-4395-A18A-02EF83B5B885}" type="slidenum">
              <a:rPr lang="en-US" smtClean="0"/>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21D02E-1521-480E-B023-39E5EFE96DE5}" type="slidenum">
              <a:rPr lang="en-US" smtClean="0"/>
              <a:pPr fontAlgn="base">
                <a:spcBef>
                  <a:spcPct val="0"/>
                </a:spcBef>
                <a:spcAft>
                  <a:spcPct val="0"/>
                </a:spcAft>
                <a:defRPr/>
              </a:pPr>
              <a:t>16</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xfrm>
            <a:off x="975360" y="4560570"/>
            <a:ext cx="5364480" cy="4320540"/>
          </a:xfrm>
          <a:noFill/>
        </p:spPr>
        <p:txBody>
          <a:bodyPr wrap="square" numCol="1" anchor="t" anchorCtr="0" compatLnSpc="1">
            <a:prstTxWarp prst="textNoShape">
              <a:avLst/>
            </a:prstTxWarp>
          </a:bodyPr>
          <a:lstStyle/>
          <a:p>
            <a:pPr eaLnBrk="1" hangingPunct="1">
              <a:spcBef>
                <a:spcPct val="0"/>
              </a:spcBef>
            </a:pPr>
            <a:r>
              <a:rPr lang="en-US" dirty="0"/>
              <a:t>Going back to questions we raised earlier: What can we do about risk taking if it is biological and normative? What can we do to keep adolescents safe?</a:t>
            </a:r>
          </a:p>
          <a:p>
            <a:pPr eaLnBrk="1" hangingPunct="1">
              <a:spcBef>
                <a:spcPct val="0"/>
              </a:spcBef>
            </a:pPr>
            <a:endParaRPr lang="en-US" dirty="0"/>
          </a:p>
          <a:p>
            <a:pPr eaLnBrk="1" hangingPunct="1">
              <a:spcBef>
                <a:spcPct val="0"/>
              </a:spcBef>
            </a:pPr>
            <a:r>
              <a:rPr lang="en-US" dirty="0"/>
              <a:t>Neuroscientists recommend to externally control  and reduce harm by monitoring or changing policies (↑age to drive, drink alcohol etc) – remember that young people’s cognitive self-regulation matures fairly late (by mid 20s).</a:t>
            </a:r>
          </a:p>
          <a:p>
            <a:pPr eaLnBrk="1" hangingPunct="1">
              <a:spcBef>
                <a:spcPct val="0"/>
              </a:spcBef>
            </a:pPr>
            <a:endParaRPr lang="en-US" dirty="0"/>
          </a:p>
          <a:p>
            <a:pPr eaLnBrk="1" hangingPunct="1">
              <a:spcBef>
                <a:spcPct val="0"/>
              </a:spcBef>
            </a:pPr>
            <a:r>
              <a:rPr lang="en-US" dirty="0"/>
              <a:t>Another strategy that holds promise is nurturing young people’s emotional self-regulation by giving them opportunities to practice social emotional skills, problem solving skills and other similar skill sets.</a:t>
            </a:r>
          </a:p>
          <a:p>
            <a:pPr eaLnBrk="1" hangingPunct="1">
              <a:spcBef>
                <a:spcPct val="0"/>
              </a:spcBef>
            </a:pPr>
            <a:endParaRPr lang="en-US" dirty="0"/>
          </a:p>
          <a:p>
            <a:pPr eaLnBrk="1" hangingPunct="1">
              <a:spcBef>
                <a:spcPct val="0"/>
              </a:spcBef>
            </a:pPr>
            <a:r>
              <a:rPr lang="en-US" dirty="0"/>
              <a:t>With these two strategies in mind, I would like to explore what families, youth programs and communities can do to support young people in this emotionally charged period of transition into adulthood.</a:t>
            </a:r>
          </a:p>
          <a:p>
            <a:pPr eaLnBrk="1" hangingPunct="1">
              <a:spcBef>
                <a:spcPct val="0"/>
              </a:spcBef>
            </a:pPr>
            <a:r>
              <a:rPr lang="en-US" dirty="0"/>
              <a:t>Using an ecological model of human development, we know that young people grow up in interaction with families (care takers), schools, youth programs and communities/neighborhoods. All these social domains influence young people, mediate their behavior, and young people in turn have impact on these social groups. Drawing from the positive youth development approach we will look at what adults can do to keep adolescents safe.</a:t>
            </a:r>
          </a:p>
          <a:p>
            <a:pPr eaLnBrk="1" hangingPunct="1">
              <a:spcBef>
                <a:spcPct val="0"/>
              </a:spcBef>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FAEB139-4D34-425D-B897-F5B5DC39CF8C}" type="slidenum">
              <a:rPr lang="en-US" smtClean="0"/>
              <a:pPr/>
              <a:t>17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75360" y="4560570"/>
            <a:ext cx="5364480" cy="4320540"/>
          </a:xfrm>
          <a:noFill/>
          <a:ln/>
        </p:spPr>
        <p:txBody>
          <a:bodyPr>
            <a:normAutofit fontScale="62500" lnSpcReduction="20000"/>
          </a:bodyPr>
          <a:lstStyle/>
          <a:p>
            <a:pPr lvl="1" eaLnBrk="1" hangingPunct="1"/>
            <a:r>
              <a:rPr lang="en-US" sz="1500" dirty="0"/>
              <a:t>Drawing from the youth development approach we can design a safety net that builds on all community sectors or social domains to provide young people with services, supports and opportunities they need to develop their potential and develop the skills they need to navigate adolescence and enter adulthood.</a:t>
            </a:r>
            <a:endParaRPr lang="en-US" sz="1500" b="1" i="1" dirty="0"/>
          </a:p>
          <a:p>
            <a:pPr lvl="1" eaLnBrk="1" hangingPunct="1"/>
            <a:endParaRPr lang="en-US" sz="1500" b="1" i="1" dirty="0"/>
          </a:p>
          <a:p>
            <a:pPr lvl="1" eaLnBrk="1" hangingPunct="1"/>
            <a:r>
              <a:rPr lang="en-US" sz="1500" b="1" i="1" dirty="0"/>
              <a:t>Services </a:t>
            </a:r>
            <a:r>
              <a:rPr lang="en-US" sz="1500" dirty="0"/>
              <a:t>are those undertakings done </a:t>
            </a:r>
            <a:r>
              <a:rPr lang="en-US" sz="1500" u="sng" dirty="0"/>
              <a:t>­to or for</a:t>
            </a:r>
            <a:r>
              <a:rPr lang="en-US" sz="1500" dirty="0"/>
              <a:t> youth intended to enhance health, safety, performance, and other forms of essential well being and physiological functioning.  These are the traditional primary, secondary, and, to some extent, tertiary intervention services provided by public health systems, school districts and recreational projects / facilities.  These are critical but when they stand alone are inadequate for fostering well being.</a:t>
            </a:r>
          </a:p>
          <a:p>
            <a:pPr lvl="1" eaLnBrk="1" hangingPunct="1"/>
            <a:endParaRPr lang="en-US" sz="1500" dirty="0"/>
          </a:p>
          <a:p>
            <a:pPr lvl="1" eaLnBrk="1" hangingPunct="1"/>
            <a:r>
              <a:rPr lang="en-US" sz="1500" b="1" i="1" dirty="0"/>
              <a:t>Supports</a:t>
            </a:r>
            <a:r>
              <a:rPr lang="en-US" sz="1500" dirty="0"/>
              <a:t>  are tangible resources that are done </a:t>
            </a:r>
            <a:r>
              <a:rPr lang="en-US" sz="1500" u="sng" dirty="0"/>
              <a:t>with</a:t>
            </a:r>
            <a:r>
              <a:rPr lang="en-US" sz="1500" dirty="0"/>
              <a:t> young people that facilitate access to interpersonal relationships and resources. Supports promote a positive </a:t>
            </a:r>
            <a:r>
              <a:rPr lang="en-US" sz="1500" i="1" dirty="0"/>
              <a:t>climate</a:t>
            </a:r>
            <a:r>
              <a:rPr lang="en-US" sz="1500" dirty="0"/>
              <a:t> within which development occurs.  Emotional support facilitates a sense of safety, nurturing, and friendship.  Motivational support provides positive expectations, guidance, and developmentally appropriate boundaries.  Strategic support facilitates access to needed resources and information.</a:t>
            </a:r>
            <a:endParaRPr lang="en-US" sz="1500" b="1" i="1" dirty="0"/>
          </a:p>
          <a:p>
            <a:pPr eaLnBrk="1" hangingPunct="1"/>
            <a:endParaRPr lang="en-US" sz="1500" dirty="0"/>
          </a:p>
          <a:p>
            <a:pPr lvl="1" eaLnBrk="1" hangingPunct="1"/>
            <a:r>
              <a:rPr lang="en-US" sz="1500" b="1" i="1" dirty="0"/>
              <a:t>Opportunities</a:t>
            </a:r>
            <a:r>
              <a:rPr lang="en-US" sz="1500" dirty="0"/>
              <a:t>  are things done </a:t>
            </a:r>
            <a:r>
              <a:rPr lang="en-US" sz="1500" u="sng" dirty="0"/>
              <a:t>by</a:t>
            </a:r>
            <a:r>
              <a:rPr lang="en-US" sz="1500" dirty="0"/>
              <a:t> young people. Youth are provided meaningful and real opportunities to practice and expand on what they know and learn – either through work, service, or advanced learning.  Although youth ideally encounter a diverse array of different types of opportunities, not all opportunities are created equal.  Those which are sustained and in which youth are encouraged to exercise meaningful decision making roles ultimately demand and foster the greatest number of competencies in young people.</a:t>
            </a:r>
          </a:p>
          <a:p>
            <a:r>
              <a:rPr lang="en-US" sz="1500" dirty="0"/>
              <a:t>___________________</a:t>
            </a:r>
          </a:p>
          <a:p>
            <a:r>
              <a:rPr lang="en-US" sz="1500" dirty="0"/>
              <a:t>Source: Pittman, K. J. et al. (2003) Preventing Problems, Promoting Development, Encouraging Engagement: Competing Priorities or Inseparable Goals? </a:t>
            </a:r>
            <a:r>
              <a:rPr lang="en-US" sz="1500" u="sng" dirty="0">
                <a:hlinkClick r:id="rId3"/>
              </a:rPr>
              <a:t>http://www.forumforyouthinvestment.org/node/105</a:t>
            </a:r>
            <a:r>
              <a:rPr lang="en-US" sz="1500" dirty="0"/>
              <a:t> </a:t>
            </a:r>
          </a:p>
          <a:p>
            <a:pPr lvl="1" eaLnBrk="1" hangingPunct="1"/>
            <a:endParaRPr lang="en-US" dirty="0"/>
          </a:p>
          <a:p>
            <a:pPr lvl="1" eaLnBrk="1" hangingPunct="1"/>
            <a:endParaRPr lang="en-US" sz="900" dirty="0"/>
          </a:p>
          <a:p>
            <a:pPr eaLnBrk="1" hangingPunct="1"/>
            <a:r>
              <a:rPr lang="en-US" sz="1000" dirty="0"/>
              <a:t>               </a:t>
            </a:r>
          </a:p>
          <a:p>
            <a:pPr eaLnBrk="1" hangingPunct="1"/>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dirty="0"/>
              <a:t>Let’s take a closer look at what parents or caregivers can do. Research tells us that it is essential to keep communication lines open. Staying connected, spending time, listening, and expressing that they care are critical elements. </a:t>
            </a:r>
          </a:p>
          <a:p>
            <a:r>
              <a:rPr lang="en-US" sz="1100" dirty="0"/>
              <a:t>- Parents often do not realize that they are very influential, and young people do look at them for guidance. Being a positive role model is important – in terms of relationships and social skills but also in regard to healthy behaviors such as alcohol consumption, smoking, etc.</a:t>
            </a:r>
          </a:p>
          <a:p>
            <a:r>
              <a:rPr lang="en-US" sz="1100" dirty="0"/>
              <a:t>- Clear boundaries and expectations are important. Although young people might argue over boundaries, boundaries represent support and safety, and help decision-making.</a:t>
            </a:r>
          </a:p>
          <a:p>
            <a:r>
              <a:rPr lang="en-US" sz="1100" dirty="0"/>
              <a:t>- Monitoring – For example, monitoring of electronic devices at night (not allowing them in the bedroom) will increase length of sleep. Due to the increased brain activity, adolescents need long hours of sleep (for the brain to re-generate). Lack of sleep will negatively impact their functioning and decision-making.</a:t>
            </a:r>
          </a:p>
          <a:p>
            <a:r>
              <a:rPr lang="en-US" sz="1100" dirty="0"/>
              <a:t>- Knowing their child’s friends is another way of monitoring and staying connected.</a:t>
            </a:r>
          </a:p>
          <a:p>
            <a:r>
              <a:rPr lang="en-US" sz="1100" dirty="0"/>
              <a:t>- We know from research that school connectedness is a good predictor for positive behavior outcomes. Young people who feel connected to school  do better  and are less likely to engage in risk behaviors such as violence, substance abuse, risky sexual behaviors, and delinquency. Encouraging school attendance, supporting graduation and career goals are important.</a:t>
            </a:r>
          </a:p>
          <a:p>
            <a:pPr marL="177845" indent="-177845">
              <a:buFontTx/>
              <a:buChar char="-"/>
            </a:pPr>
            <a:r>
              <a:rPr lang="en-US" sz="1100" dirty="0"/>
              <a:t>Finally, thinking back about the need for social-emotional self-regulation, it is good to get young people involved in extra-curricular social or civic activities in or out of school. This will give them a chance to learn and practice communication, conflict resolution, coping skills; it will give them a chance to expand their experiences, learn about themselves, their emotions and how to handle different challenges.</a:t>
            </a:r>
          </a:p>
          <a:p>
            <a:r>
              <a:rPr lang="en-US" sz="1100" dirty="0"/>
              <a:t>______________________</a:t>
            </a:r>
          </a:p>
          <a:p>
            <a:r>
              <a:rPr lang="en-US" sz="1100" dirty="0"/>
              <a:t>Source: Child Trends and NAHIC. 2006.</a:t>
            </a:r>
          </a:p>
          <a:p>
            <a:r>
              <a:rPr lang="en-US" sz="1100" dirty="0"/>
              <a:t>The Family Environment and Adolescent Well-Being </a:t>
            </a:r>
            <a:r>
              <a:rPr lang="en-US" sz="1100" dirty="0">
                <a:hlinkClick r:id="rId3"/>
              </a:rPr>
              <a:t>http://www.childtrends.org/Files/Child_Trends-2006_06_01_FR_FamilyEnvironmen.pdf</a:t>
            </a:r>
            <a:r>
              <a:rPr lang="en-US" sz="1100" dirty="0"/>
              <a:t> </a:t>
            </a:r>
          </a:p>
        </p:txBody>
      </p:sp>
      <p:sp>
        <p:nvSpPr>
          <p:cNvPr id="4" name="Slide Number Placeholder 3"/>
          <p:cNvSpPr>
            <a:spLocks noGrp="1"/>
          </p:cNvSpPr>
          <p:nvPr>
            <p:ph type="sldNum" sz="quarter" idx="10"/>
          </p:nvPr>
        </p:nvSpPr>
        <p:spPr/>
        <p:txBody>
          <a:bodyPr/>
          <a:lstStyle/>
          <a:p>
            <a:fld id="{01D55C93-5438-49E3-8D52-663A1D110BC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We just talked about the need to provide opportunities to learn social emotional self-regulation – a venue to help young people deal with the urge to take risks. If we look at youth programs with that in mind,</a:t>
            </a:r>
            <a:r>
              <a:rPr lang="en-US" baseline="0" dirty="0"/>
              <a:t> p</a:t>
            </a:r>
            <a:r>
              <a:rPr lang="en-US" dirty="0"/>
              <a:t>rograms can</a:t>
            </a:r>
          </a:p>
          <a:p>
            <a:r>
              <a:rPr lang="en-US" dirty="0"/>
              <a:t>• provide ample opportunities for practicing (through role-playing and group problem-solving)</a:t>
            </a:r>
            <a:r>
              <a:rPr lang="en-US" baseline="0" dirty="0"/>
              <a:t> </a:t>
            </a:r>
            <a:r>
              <a:rPr lang="en-US" dirty="0"/>
              <a:t>social emotional skills, anger management, conflict resolution, creative expressions.  Programs might want to link with non-traditional partners such as arts centers etc.</a:t>
            </a:r>
          </a:p>
          <a:p>
            <a:r>
              <a:rPr lang="en-US" dirty="0"/>
              <a:t>• integrate reflection activities, involve youth in planning;  ask youth how they arrived at the thoughts or conclusions they are  expressing; critical thinking skills</a:t>
            </a:r>
          </a:p>
          <a:p>
            <a:pPr>
              <a:buFont typeface="Arial" pitchFamily="34" charset="0"/>
              <a:buChar char="•"/>
            </a:pPr>
            <a:r>
              <a:rPr lang="en-US" dirty="0"/>
              <a:t> have them take a perspective, other people’s perspective – diversity activities, purpose exercises; service learning</a:t>
            </a:r>
          </a:p>
          <a:p>
            <a:pPr>
              <a:buFont typeface="Arial" pitchFamily="34" charset="0"/>
              <a:buChar char="•"/>
            </a:pPr>
            <a:r>
              <a:rPr lang="en-US" dirty="0"/>
              <a:t> look for community role models, cultural and historical role models (civic engagement findings)</a:t>
            </a:r>
          </a:p>
          <a:p>
            <a:r>
              <a:rPr lang="en-US" dirty="0"/>
              <a:t>• lead by example</a:t>
            </a:r>
          </a:p>
          <a:p>
            <a:r>
              <a:rPr lang="en-US" dirty="0"/>
              <a:t>• use new technology – you tube, blogging, etc.</a:t>
            </a:r>
          </a:p>
          <a:p>
            <a:pPr marL="177845" indent="-177845">
              <a:buFont typeface="Arial" pitchFamily="34" charset="0"/>
              <a:buChar char="•"/>
            </a:pPr>
            <a:r>
              <a:rPr lang="en-US" dirty="0"/>
              <a:t>Multiple intelligence </a:t>
            </a:r>
            <a:r>
              <a:rPr lang="en-US" dirty="0">
                <a:hlinkClick r:id="rId3"/>
              </a:rPr>
              <a:t>http://literacyworks.org/mi/assessment/findyourstrengths.html</a:t>
            </a:r>
            <a:r>
              <a:rPr lang="en-US" dirty="0"/>
              <a:t> </a:t>
            </a:r>
          </a:p>
          <a:p>
            <a:r>
              <a:rPr lang="en-US" dirty="0"/>
              <a:t>• build in positive risk taking: leadership, public speaking, civic engagement, outdoor education and team building </a:t>
            </a:r>
          </a:p>
          <a:p>
            <a:r>
              <a:rPr lang="en-US" dirty="0"/>
              <a:t>____________________ </a:t>
            </a:r>
          </a:p>
          <a:p>
            <a:r>
              <a:rPr lang="en-US" dirty="0"/>
              <a:t>Sources:</a:t>
            </a:r>
          </a:p>
          <a:p>
            <a:r>
              <a:rPr lang="en-US" sz="1100" dirty="0"/>
              <a:t>Child Trends. Preventing Multiple Risk Behaviors… </a:t>
            </a:r>
            <a:r>
              <a:rPr lang="en-US" sz="1100" dirty="0">
                <a:hlinkClick r:id="rId4"/>
              </a:rPr>
              <a:t>http://www.childtrends.org/files/Child_Trends-2011_10_01_RB_RiskyBehaviors.pdf</a:t>
            </a:r>
            <a:endParaRPr lang="en-US" sz="1100" dirty="0"/>
          </a:p>
          <a:p>
            <a:endParaRPr lang="en-US" sz="1100" dirty="0"/>
          </a:p>
          <a:p>
            <a:r>
              <a:rPr lang="en-US" sz="1100" dirty="0" err="1"/>
              <a:t>Durlak</a:t>
            </a:r>
            <a:r>
              <a:rPr lang="en-US" sz="1100" dirty="0"/>
              <a:t> and </a:t>
            </a:r>
            <a:r>
              <a:rPr lang="en-US" sz="1100" dirty="0" err="1"/>
              <a:t>Weissberg</a:t>
            </a:r>
            <a:r>
              <a:rPr lang="en-US" sz="1100" dirty="0"/>
              <a:t>. 2007. </a:t>
            </a:r>
            <a:r>
              <a:rPr lang="en-US" sz="1100" i="1" dirty="0"/>
              <a:t>The impact of after-school programs that promote personal and social skills </a:t>
            </a:r>
            <a:r>
              <a:rPr lang="en-US" sz="1100" dirty="0">
                <a:hlinkClick r:id="rId5"/>
              </a:rPr>
              <a:t>http://casel.org/wp-content/uploads/ASP-Full.pdf</a:t>
            </a:r>
            <a:r>
              <a:rPr lang="en-US" sz="1100" dirty="0"/>
              <a:t> </a:t>
            </a:r>
          </a:p>
        </p:txBody>
      </p:sp>
      <p:sp>
        <p:nvSpPr>
          <p:cNvPr id="4" name="Slide Number Placeholder 3"/>
          <p:cNvSpPr>
            <a:spLocks noGrp="1"/>
          </p:cNvSpPr>
          <p:nvPr>
            <p:ph type="sldNum" sz="quarter" idx="10"/>
          </p:nvPr>
        </p:nvSpPr>
        <p:spPr/>
        <p:txBody>
          <a:bodyPr/>
          <a:lstStyle/>
          <a:p>
            <a:fld id="{01D55C93-5438-49E3-8D52-663A1D110BC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do I mean by adolescent risk taking? Behaviors such as …</a:t>
            </a:r>
          </a:p>
        </p:txBody>
      </p:sp>
      <p:sp>
        <p:nvSpPr>
          <p:cNvPr id="4" name="Slide Number Placeholder 3"/>
          <p:cNvSpPr>
            <a:spLocks noGrp="1"/>
          </p:cNvSpPr>
          <p:nvPr>
            <p:ph type="sldNum" sz="quarter" idx="10"/>
          </p:nvPr>
        </p:nvSpPr>
        <p:spPr/>
        <p:txBody>
          <a:bodyPr/>
          <a:lstStyle/>
          <a:p>
            <a:fld id="{01D55C93-5438-49E3-8D52-663A1D110BC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 the community level, we can take a look at how we provide a safe and supportive environment for all youth</a:t>
            </a:r>
          </a:p>
          <a:p>
            <a:r>
              <a:rPr lang="en-US" dirty="0"/>
              <a:t>- Review norms (including unofficial ones,  such as it is accepted to have tailgate parties at school football games with lots of alcohol use or excessive prom parties)</a:t>
            </a:r>
          </a:p>
          <a:p>
            <a:r>
              <a:rPr lang="en-US" dirty="0"/>
              <a:t>- Review safety issues, in particular neighborhoods (sometimes policies are not enforced in troubled neighborhood)</a:t>
            </a:r>
          </a:p>
          <a:p>
            <a:r>
              <a:rPr lang="en-US" dirty="0"/>
              <a:t>- Review youth-police relationship (that is a promising area to engage young people in a meaningful way to make changes in the neighborhood) </a:t>
            </a:r>
          </a:p>
          <a:p>
            <a:r>
              <a:rPr lang="en-US" dirty="0"/>
              <a:t>- Schools – monitor dark areas, etc. (another great area for youth engagement)</a:t>
            </a:r>
          </a:p>
          <a:p>
            <a:r>
              <a:rPr lang="en-US" dirty="0"/>
              <a:t>- Create community-wide efforts (Search Institute, America’s Promise)</a:t>
            </a:r>
          </a:p>
          <a:p>
            <a:r>
              <a:rPr lang="en-US" dirty="0"/>
              <a:t>- Create opportunities for multigenerational exchanges; emphasize positive adult role models</a:t>
            </a:r>
          </a:p>
          <a:p>
            <a:r>
              <a:rPr lang="en-US" dirty="0"/>
              <a:t>- Civic engagement opportunities for youth – youth advisory groups, youth coalitions attached to local government, internship positions to gather youth input</a:t>
            </a:r>
          </a:p>
          <a:p>
            <a:r>
              <a:rPr lang="en-US" dirty="0"/>
              <a:t>- Youth philanthropy. For example, United Way has a youth board that gives out money</a:t>
            </a:r>
          </a:p>
          <a:p>
            <a:r>
              <a:rPr lang="en-US" dirty="0"/>
              <a:t>- Give youth who got into trouble a second chance; provide funding for recreational opportunities, service learning opportunities </a:t>
            </a:r>
          </a:p>
          <a:p>
            <a:endParaRPr lang="en-US" dirty="0"/>
          </a:p>
          <a:p>
            <a:endParaRPr lang="en-US" dirty="0"/>
          </a:p>
          <a:p>
            <a:r>
              <a:rPr lang="en-US" dirty="0"/>
              <a:t>Resources listed on slide 25</a:t>
            </a:r>
          </a:p>
        </p:txBody>
      </p:sp>
      <p:sp>
        <p:nvSpPr>
          <p:cNvPr id="4" name="Slide Number Placeholder 3"/>
          <p:cNvSpPr>
            <a:spLocks noGrp="1"/>
          </p:cNvSpPr>
          <p:nvPr>
            <p:ph type="sldNum" sz="quarter" idx="10"/>
          </p:nvPr>
        </p:nvSpPr>
        <p:spPr/>
        <p:txBody>
          <a:bodyPr/>
          <a:lstStyle/>
          <a:p>
            <a:fld id="{01D55C93-5438-49E3-8D52-663A1D110BC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D55C93-5438-49E3-8D52-663A1D110BC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D55C93-5438-49E3-8D52-663A1D110BC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D55C93-5438-49E3-8D52-663A1D110BC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D55C93-5438-49E3-8D52-663A1D110BC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D55C93-5438-49E3-8D52-663A1D110BC0}" type="slidenum">
              <a:rPr lang="en-US" smtClean="0"/>
              <a:pPr/>
              <a:t>25</a:t>
            </a:fld>
            <a:endParaRPr lang="en-US"/>
          </a:p>
        </p:txBody>
      </p:sp>
    </p:spTree>
    <p:extLst>
      <p:ext uri="{BB962C8B-B14F-4D97-AF65-F5344CB8AC3E}">
        <p14:creationId xmlns:p14="http://schemas.microsoft.com/office/powerpoint/2010/main" val="201390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dirty="0"/>
              <a:t>During adolescence (most commonly defined as the years between 13 and 21) we are usually in our best physical shape. Young people gain in strength and speed. They  react and process quickly. Their bodies are increasingly resistant to external and internal stressors; thus, they are less likely to get sick.</a:t>
            </a:r>
          </a:p>
          <a:p>
            <a:pPr eaLnBrk="1" hangingPunct="1"/>
            <a:r>
              <a:rPr lang="en-US" dirty="0"/>
              <a:t>At the same time, however, we see an enormous increase in morbidity and mortality from childhood to late adolescence – a 200% increase.</a:t>
            </a:r>
          </a:p>
          <a:p>
            <a:pPr eaLnBrk="1" hangingPunct="1"/>
            <a:r>
              <a:rPr lang="en-US" dirty="0"/>
              <a:t>As you can see in this graph, incidents of injury and mortality are starting to increase</a:t>
            </a:r>
          </a:p>
          <a:p>
            <a:pPr eaLnBrk="1" hangingPunct="1"/>
            <a:r>
              <a:rPr lang="en-US" dirty="0"/>
              <a:t>rapidly by age 13, peaking around age 20 and leveling off by age 25.</a:t>
            </a:r>
          </a:p>
          <a:p>
            <a:pPr eaLnBrk="1" hangingPunct="1"/>
            <a:r>
              <a:rPr lang="en-US" dirty="0"/>
              <a:t>Causes for injury, disability or death are most commonly connected to behavior control/ impulse control problems.</a:t>
            </a:r>
          </a:p>
          <a:p>
            <a:pPr eaLnBrk="1" hangingPunct="1"/>
            <a:r>
              <a:rPr lang="en-US" dirty="0"/>
              <a:t>How do we explain this paradox?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 than any other age group, teenagers are prone to take risks, to seek  fun, excitement and sensation. They do not worry about the consequences – so it seems.</a:t>
            </a:r>
          </a:p>
          <a:p>
            <a:r>
              <a:rPr lang="en-US" dirty="0"/>
              <a:t>What triggers this behavior? What do you think?</a:t>
            </a:r>
          </a:p>
        </p:txBody>
      </p:sp>
      <p:sp>
        <p:nvSpPr>
          <p:cNvPr id="4" name="Slide Number Placeholder 3"/>
          <p:cNvSpPr>
            <a:spLocks noGrp="1"/>
          </p:cNvSpPr>
          <p:nvPr>
            <p:ph type="sldNum" sz="quarter" idx="10"/>
          </p:nvPr>
        </p:nvSpPr>
        <p:spPr/>
        <p:txBody>
          <a:bodyPr/>
          <a:lstStyle/>
          <a:p>
            <a:fld id="{01D55C93-5438-49E3-8D52-663A1D110BC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some degree it might be a matter of perspective and definition. You could say that youth and adults look at risks through a different lens. </a:t>
            </a:r>
          </a:p>
          <a:p>
            <a:r>
              <a:rPr lang="en-US" dirty="0"/>
              <a:t>As adults we look at risk as the possibility of suffering harm or loss. Or, we define risk as danger (Webster dictionary).</a:t>
            </a:r>
          </a:p>
          <a:p>
            <a:r>
              <a:rPr lang="en-US" dirty="0"/>
              <a:t>Young people see risk as an adventure, an undertaking that promises excitement. Outcomes are often uncertain. The more uncertain, the more exciting. </a:t>
            </a:r>
          </a:p>
        </p:txBody>
      </p:sp>
      <p:sp>
        <p:nvSpPr>
          <p:cNvPr id="4" name="Slide Number Placeholder 3"/>
          <p:cNvSpPr>
            <a:spLocks noGrp="1"/>
          </p:cNvSpPr>
          <p:nvPr>
            <p:ph type="sldNum" sz="quarter" idx="10"/>
          </p:nvPr>
        </p:nvSpPr>
        <p:spPr/>
        <p:txBody>
          <a:bodyPr/>
          <a:lstStyle/>
          <a:p>
            <a:fld id="{01D55C93-5438-49E3-8D52-663A1D110BC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why do teens take risks? Recent findings in adolescent brain research tell us that the adolescent brain has enormous potential for both learning and vulnerability.</a:t>
            </a:r>
          </a:p>
          <a:p>
            <a:r>
              <a:rPr lang="en-US" dirty="0"/>
              <a:t>With the onset of puberty the brain experiences another growth spurt. This time growth involves fine-tuning and hardwiring connections that are made between different areas and centers of the brain. It follows the principle “use it or lose it” – connections that are used are made stronger, and connections that are not used are lost. As a result the brain works more efficiently. This is a great time for skill development and learning.</a:t>
            </a:r>
          </a:p>
          <a:p>
            <a:r>
              <a:rPr lang="en-US" dirty="0"/>
              <a:t>However, different centers in the brain develop on different time lines. The frontal lobe, the center for rational decision making and judgment, is not fully developed. It is actually the last part of the brain to fully develop (by age 25). </a:t>
            </a:r>
          </a:p>
          <a:p>
            <a:r>
              <a:rPr lang="en-US" dirty="0"/>
              <a:t>The limbic system responsible for social emotional behavior is activated as well. It drives the need to feel good, seek pleasure and also sensation, seek rewards.</a:t>
            </a:r>
          </a:p>
          <a:p>
            <a:r>
              <a:rPr lang="en-US" dirty="0"/>
              <a:t>___________</a:t>
            </a:r>
          </a:p>
          <a:p>
            <a:r>
              <a:rPr lang="en-US" dirty="0"/>
              <a:t>Source:</a:t>
            </a:r>
          </a:p>
          <a:p>
            <a:r>
              <a:rPr lang="en-US" dirty="0"/>
              <a:t>Steinberg. 2007. Risk Taking in Adolescence</a:t>
            </a:r>
          </a:p>
          <a:p>
            <a:r>
              <a:rPr lang="en-US" dirty="0">
                <a:hlinkClick r:id="rId3"/>
              </a:rPr>
              <a:t>http://www.temple.edu/psychology/lds/documents/Risk-TakinginAdolescenceCDPS.pdf</a:t>
            </a:r>
            <a:r>
              <a:rPr lang="en-US" dirty="0"/>
              <a:t> </a:t>
            </a:r>
          </a:p>
          <a:p>
            <a:endParaRPr lang="en-US" dirty="0"/>
          </a:p>
          <a:p>
            <a:r>
              <a:rPr lang="en-US" dirty="0"/>
              <a:t>Resources:</a:t>
            </a:r>
          </a:p>
          <a:p>
            <a:r>
              <a:rPr lang="en-US" dirty="0"/>
              <a:t>Linda </a:t>
            </a:r>
            <a:r>
              <a:rPr lang="en-US" dirty="0" err="1"/>
              <a:t>Patia</a:t>
            </a:r>
            <a:r>
              <a:rPr lang="en-US" dirty="0"/>
              <a:t> Spear. 2010. </a:t>
            </a:r>
            <a:r>
              <a:rPr lang="en-US" i="1" dirty="0"/>
              <a:t>The Behavioral Neuroscience of Adolescence</a:t>
            </a:r>
          </a:p>
          <a:p>
            <a:r>
              <a:rPr lang="en-US" dirty="0"/>
              <a:t>Norton, NY</a:t>
            </a:r>
          </a:p>
          <a:p>
            <a:r>
              <a:rPr lang="en-US" dirty="0"/>
              <a:t>Reyna et al (</a:t>
            </a:r>
            <a:r>
              <a:rPr lang="en-US" dirty="0" err="1"/>
              <a:t>ed</a:t>
            </a:r>
            <a:r>
              <a:rPr lang="en-US" dirty="0"/>
              <a:t>). 2012. </a:t>
            </a:r>
            <a:r>
              <a:rPr lang="en-US" i="1" dirty="0"/>
              <a:t>The Adolescent Brain</a:t>
            </a:r>
            <a:r>
              <a:rPr lang="en-US" dirty="0"/>
              <a:t>. APA, Washington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B22DF84-ABCC-3040-87C0-08D90545B105}" type="slidenum">
              <a:rPr lang="en-US" smtClean="0"/>
              <a:pPr/>
              <a:t>6</a:t>
            </a:fld>
            <a:endParaRPr lang="en-US" dirty="0"/>
          </a:p>
        </p:txBody>
      </p:sp>
    </p:spTree>
    <p:extLst>
      <p:ext uri="{BB962C8B-B14F-4D97-AF65-F5344CB8AC3E}">
        <p14:creationId xmlns:p14="http://schemas.microsoft.com/office/powerpoint/2010/main" val="196360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adolescents have cognitive skills comparable to adults, they don’t have the same</a:t>
            </a:r>
            <a:r>
              <a:rPr lang="en-US" baseline="0" dirty="0"/>
              <a:t> </a:t>
            </a:r>
            <a:r>
              <a:rPr lang="en-US" dirty="0"/>
              <a:t>ability to make rational decisions, especially when emotionally aroused. </a:t>
            </a:r>
          </a:p>
          <a:p>
            <a:endParaRPr lang="en-US" dirty="0"/>
          </a:p>
          <a:p>
            <a:r>
              <a:rPr lang="en-US" dirty="0"/>
              <a:t>Contrary to popular belief that adolescents do not understand or think about the positive and negative consequences of risk behaviors, research has shown that they do know about the consequences and are able to weigh the consequences. Actually they often take too much time deliberating the consequences, while adults based on experience often make gut decisions about risk situations.</a:t>
            </a:r>
          </a:p>
          <a:p>
            <a:r>
              <a:rPr lang="en-US" dirty="0"/>
              <a:t>(Reyna)</a:t>
            </a:r>
          </a:p>
          <a:p>
            <a:endParaRPr lang="en-US" dirty="0"/>
          </a:p>
          <a:p>
            <a:r>
              <a:rPr lang="en-US" dirty="0"/>
              <a:t>When emotional aroused, adolescent are more likely to engage in risky behaviors seeing pleasure and reward, and they are less likely to avoid harm.</a:t>
            </a:r>
          </a:p>
          <a:p>
            <a:endParaRPr lang="en-US" dirty="0"/>
          </a:p>
          <a:p>
            <a:r>
              <a:rPr lang="en-US" dirty="0"/>
              <a:t>This imbalance between the cognitive and emotional brain is biologically driven and normative. This raises the questions: Can we do anything about that? What can we do to keep young people safe?</a:t>
            </a:r>
          </a:p>
          <a:p>
            <a:r>
              <a:rPr lang="en-US" dirty="0"/>
              <a:t>___________</a:t>
            </a:r>
          </a:p>
          <a:p>
            <a:r>
              <a:rPr lang="en-US" dirty="0"/>
              <a:t>Fact sheet on Reyna’s research:</a:t>
            </a:r>
          </a:p>
          <a:p>
            <a:r>
              <a:rPr lang="en-US" dirty="0"/>
              <a:t>Eric </a:t>
            </a:r>
            <a:r>
              <a:rPr lang="en-US" dirty="0" err="1"/>
              <a:t>Wargo</a:t>
            </a:r>
            <a:r>
              <a:rPr lang="en-US" dirty="0"/>
              <a:t>: Adolescents and Risks: Helping Young People Make Better Choices</a:t>
            </a:r>
          </a:p>
          <a:p>
            <a:r>
              <a:rPr lang="en-US" dirty="0">
                <a:hlinkClick r:id="rId3"/>
              </a:rPr>
              <a:t>http://www.actforyouth.net/resources/rf/rf_risk_0907.pdf</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1D55C93-5438-49E3-8D52-663A1D110BC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 we address these questions it is good to keep in mind that this is not a deficiency. </a:t>
            </a:r>
          </a:p>
          <a:p>
            <a:r>
              <a:rPr lang="en-US" dirty="0"/>
              <a:t>As Jay </a:t>
            </a:r>
            <a:r>
              <a:rPr lang="en-US" dirty="0" err="1"/>
              <a:t>Giedd</a:t>
            </a:r>
            <a:r>
              <a:rPr lang="en-US" dirty="0"/>
              <a:t>, National Institute of Health, put it:</a:t>
            </a:r>
          </a:p>
          <a:p>
            <a:r>
              <a:rPr lang="en-US" dirty="0"/>
              <a:t>“The teen brain is neither broken nor defective. Rather, it is wonderfully optimized to promote our success as a species.”</a:t>
            </a:r>
          </a:p>
          <a:p>
            <a:r>
              <a:rPr lang="en-US" dirty="0"/>
              <a:t>Risk taking has been beneficial to our survival. All social mammals exhibit similar kind of risk taking behaviors during adolescence.</a:t>
            </a:r>
          </a:p>
          <a:p>
            <a:r>
              <a:rPr lang="en-US" dirty="0"/>
              <a:t>It is time to leave the family (no in-breeding).</a:t>
            </a:r>
          </a:p>
          <a:p>
            <a:r>
              <a:rPr lang="en-US" dirty="0"/>
              <a:t>It is time to try out new things including food; look for different, new environments</a:t>
            </a:r>
          </a:p>
          <a:p>
            <a:endParaRPr lang="en-US" dirty="0"/>
          </a:p>
          <a:p>
            <a:r>
              <a:rPr lang="en-US" dirty="0"/>
              <a:t>_______________</a:t>
            </a:r>
          </a:p>
          <a:p>
            <a:r>
              <a:rPr lang="en-US" dirty="0"/>
              <a:t>Jay </a:t>
            </a:r>
            <a:r>
              <a:rPr lang="en-US" dirty="0" err="1"/>
              <a:t>Giedd</a:t>
            </a:r>
            <a:r>
              <a:rPr lang="en-US" dirty="0"/>
              <a:t> has done years of research on adolescent brain development using new technologies to map brain activity (functional MRIs).</a:t>
            </a:r>
          </a:p>
          <a:p>
            <a:endParaRPr lang="en-US" dirty="0"/>
          </a:p>
          <a:p>
            <a:r>
              <a:rPr lang="en-US" dirty="0"/>
              <a:t>Teen Brain - Frontline Special on PBS</a:t>
            </a:r>
          </a:p>
          <a:p>
            <a:r>
              <a:rPr lang="en-US" dirty="0">
                <a:hlinkClick r:id="rId3"/>
              </a:rPr>
              <a:t>http://www.pbs.org/wgbh/pages/frontline/shows/teenbrain</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B22DF84-ABCC-3040-87C0-08D90545B105}" type="slidenum">
              <a:rPr lang="en-US" smtClean="0"/>
              <a:pPr/>
              <a:t>8</a:t>
            </a:fld>
            <a:endParaRPr lang="en-US" dirty="0"/>
          </a:p>
        </p:txBody>
      </p:sp>
    </p:spTree>
    <p:extLst>
      <p:ext uri="{BB962C8B-B14F-4D97-AF65-F5344CB8AC3E}">
        <p14:creationId xmlns:p14="http://schemas.microsoft.com/office/powerpoint/2010/main" val="196360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Risk taking in adolescents continues to be a good thing. It motivates or drives young people to try out new skills and roles to find out who they are and where they are going. It also motivates many young people to be civically engaged and mobilize to create social change. Social activism is often driven by young people. Young people are also at the forefront for developing and adopting innovations.</a:t>
            </a:r>
          </a:p>
          <a:p>
            <a:endParaRPr lang="en-US" dirty="0"/>
          </a:p>
          <a:p>
            <a:r>
              <a:rPr lang="en-US" dirty="0"/>
              <a:t>On the other side, risk taking can transition into incidents of morbidity and mortality  and to negative behavior outcomes such as teen pregnancy, substance abuse, delinquency, drop out and violence</a:t>
            </a:r>
          </a:p>
          <a:p>
            <a:endParaRPr lang="en-US" dirty="0"/>
          </a:p>
          <a:p>
            <a:r>
              <a:rPr lang="en-US" dirty="0"/>
              <a:t>___________________</a:t>
            </a:r>
          </a:p>
          <a:p>
            <a:r>
              <a:rPr lang="en-US" dirty="0"/>
              <a:t>Institute of Medicine and National Research Council. 2011. The Science of Adolescent Risk-Taking. Committee on the Science of Adolescence. Workshop report. </a:t>
            </a:r>
          </a:p>
          <a:p>
            <a:r>
              <a:rPr lang="en-US" dirty="0">
                <a:hlinkClick r:id="rId3"/>
              </a:rPr>
              <a:t>http://www.nap.edu/catalog.php?record_id=12961</a:t>
            </a:r>
            <a:r>
              <a:rPr lang="en-US" dirty="0"/>
              <a:t> </a:t>
            </a:r>
          </a:p>
        </p:txBody>
      </p:sp>
      <p:sp>
        <p:nvSpPr>
          <p:cNvPr id="4" name="Slide Number Placeholder 3"/>
          <p:cNvSpPr>
            <a:spLocks noGrp="1"/>
          </p:cNvSpPr>
          <p:nvPr>
            <p:ph type="sldNum" sz="quarter" idx="10"/>
          </p:nvPr>
        </p:nvSpPr>
        <p:spPr/>
        <p:txBody>
          <a:bodyPr/>
          <a:lstStyle/>
          <a:p>
            <a:fld id="{01D55C93-5438-49E3-8D52-663A1D110BC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3789AAB3-0506-4399-B713-095EFB374283}"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ED0D-B98A-4C60-BDB2-B309455A995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89AAB3-0506-4399-B713-095EFB374283}"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ED0D-B98A-4C60-BDB2-B309455A99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89AAB3-0506-4399-B713-095EFB374283}" type="datetimeFigureOut">
              <a:rPr lang="en-US" smtClean="0"/>
              <a:pPr/>
              <a:t>4/8/2024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34AED0D-B98A-4C60-BDB2-B309455A99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89AAB3-0506-4399-B713-095EFB374283}"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ED0D-B98A-4C60-BDB2-B309455A99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789AAB3-0506-4399-B713-095EFB374283}"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ED0D-B98A-4C60-BDB2-B309455A99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89AAB3-0506-4399-B713-095EFB374283}"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AED0D-B98A-4C60-BDB2-B309455A99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89AAB3-0506-4399-B713-095EFB374283}" type="datetimeFigureOut">
              <a:rPr lang="en-US" smtClean="0"/>
              <a:pPr/>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AED0D-B98A-4C60-BDB2-B309455A99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789AAB3-0506-4399-B713-095EFB374283}" type="datetimeFigureOut">
              <a:rPr lang="en-US" smtClean="0"/>
              <a:pPr/>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AED0D-B98A-4C60-BDB2-B309455A99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9AAB3-0506-4399-B713-095EFB374283}" type="datetimeFigureOut">
              <a:rPr lang="en-US" smtClean="0"/>
              <a:pPr/>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AED0D-B98A-4C60-BDB2-B309455A99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789AAB3-0506-4399-B713-095EFB374283}"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AED0D-B98A-4C60-BDB2-B309455A995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789AAB3-0506-4399-B713-095EFB374283}" type="datetimeFigureOut">
              <a:rPr lang="en-US" smtClean="0"/>
              <a:pPr/>
              <a:t>4/8/2024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34AED0D-B98A-4C60-BDB2-B309455A99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789AAB3-0506-4399-B713-095EFB374283}" type="datetimeFigureOut">
              <a:rPr lang="en-US" smtClean="0"/>
              <a:pPr/>
              <a:t>4/8/2024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34AED0D-B98A-4C60-BDB2-B309455A99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hyperlink" Target="http://www.pewinternet.org/topics/Teens.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youtube.com/watch?v=ZTLGFIl5KC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hsph.edu/adolescenthealth/_includes/Interactive%20Guide.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www.nimh.nih.gov/health/publications/the-teen-brain-still-under-construction/index.shtml" TargetMode="External"/><Relationship Id="rId7" Type="http://schemas.openxmlformats.org/officeDocument/2006/relationships/hyperlink" Target="http://www.search-institute.org/system/files/Family_Assets_Framework.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healthychildren.org/English/ages-stages/teen/Pages/default.aspx" TargetMode="External"/><Relationship Id="rId5" Type="http://schemas.openxmlformats.org/officeDocument/2006/relationships/hyperlink" Target="http://www.extension.umn.edu/family/families-with-teens/resources-parents.html" TargetMode="External"/><Relationship Id="rId4" Type="http://schemas.openxmlformats.org/officeDocument/2006/relationships/hyperlink" Target="http://www.extension.umn.edu/family/families-with-teens/fact-sheets/teens-and-risk-taking.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hildtrends.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jhsph.edu/research/centers-and-institutes/center-for-adolescenthealth/_includes/Yoga%20Brief%206%20pg%20interactive%20FINAL.pdf" TargetMode="External"/><Relationship Id="rId5" Type="http://schemas.openxmlformats.org/officeDocument/2006/relationships/hyperlink" Target="http://www.childtrends.org/files/child_trends_2011_03_02_RB_WWSocialSkills.pdf" TargetMode="External"/><Relationship Id="rId4" Type="http://schemas.openxmlformats.org/officeDocument/2006/relationships/hyperlink" Target="http://www.childtrends.org/Files/Child_Trends-2010_10_05_RB_AssesSelfReg.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my.extension.uiuc.edu/documents/257080502080208/Emotional_Intelligence_13-18.pdf" TargetMode="External"/><Relationship Id="rId7" Type="http://schemas.openxmlformats.org/officeDocument/2006/relationships/hyperlink" Target="http://www.hfrp.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stepitup2thrive.org/" TargetMode="External"/><Relationship Id="rId5" Type="http://schemas.openxmlformats.org/officeDocument/2006/relationships/hyperlink" Target="http://www.actforyouth.net/" TargetMode="External"/><Relationship Id="rId4" Type="http://schemas.openxmlformats.org/officeDocument/2006/relationships/hyperlink" Target="http://ecommons.library.cornell.edu/bitstream/1813/19325/2/YAP-Savvy.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earch-institut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cdc.gov/Motorvehiclesafety/Teen_Drivers/index.html" TargetMode="External"/><Relationship Id="rId5" Type="http://schemas.openxmlformats.org/officeDocument/2006/relationships/hyperlink" Target="http://www.americaspromise.org/" TargetMode="External"/><Relationship Id="rId4" Type="http://schemas.openxmlformats.org/officeDocument/2006/relationships/hyperlink" Target="http://www.readyby21.org/"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286000"/>
            <a:ext cx="5105400" cy="2133600"/>
          </a:xfrm>
        </p:spPr>
        <p:txBody>
          <a:bodyPr>
            <a:normAutofit/>
          </a:bodyPr>
          <a:lstStyle/>
          <a:p>
            <a:r>
              <a:rPr lang="en-US" sz="5400" dirty="0">
                <a:solidFill>
                  <a:schemeClr val="accent2"/>
                </a:solidFill>
              </a:rPr>
              <a:t>Adolescent </a:t>
            </a:r>
            <a:br>
              <a:rPr lang="en-US" sz="5400" dirty="0">
                <a:solidFill>
                  <a:schemeClr val="accent2"/>
                </a:solidFill>
              </a:rPr>
            </a:br>
            <a:r>
              <a:rPr lang="en-US" sz="5400" dirty="0">
                <a:solidFill>
                  <a:schemeClr val="accent2"/>
                </a:solidFill>
              </a:rPr>
              <a:t>Risk Taking</a:t>
            </a:r>
          </a:p>
        </p:txBody>
      </p:sp>
      <p:sp>
        <p:nvSpPr>
          <p:cNvPr id="3" name="Subtitle 2"/>
          <p:cNvSpPr>
            <a:spLocks noGrp="1"/>
          </p:cNvSpPr>
          <p:nvPr>
            <p:ph type="subTitle" idx="1"/>
          </p:nvPr>
        </p:nvSpPr>
        <p:spPr>
          <a:xfrm>
            <a:off x="685800" y="5410200"/>
            <a:ext cx="8077200" cy="838200"/>
          </a:xfrm>
        </p:spPr>
        <p:txBody>
          <a:bodyPr>
            <a:noAutofit/>
          </a:bodyPr>
          <a:lstStyle/>
          <a:p>
            <a:r>
              <a:rPr lang="en-US" sz="2400" b="1" dirty="0">
                <a:solidFill>
                  <a:schemeClr val="tx2"/>
                </a:solidFill>
              </a:rPr>
              <a:t>Why do Adolescents take risks?</a:t>
            </a:r>
          </a:p>
          <a:p>
            <a:r>
              <a:rPr lang="en-US" sz="2400" b="1" dirty="0">
                <a:solidFill>
                  <a:schemeClr val="tx2"/>
                </a:solidFill>
              </a:rPr>
              <a:t> What can Adults and Communities do to keep them safe?</a:t>
            </a:r>
          </a:p>
        </p:txBody>
      </p:sp>
      <p:pic>
        <p:nvPicPr>
          <p:cNvPr id="4" name="Picture 5"/>
          <p:cNvPicPr>
            <a:picLocks noChangeAspect="1" noChangeArrowheads="1"/>
          </p:cNvPicPr>
          <p:nvPr/>
        </p:nvPicPr>
        <p:blipFill>
          <a:blip r:embed="rId3" cstate="print"/>
          <a:srcRect t="2374"/>
          <a:stretch>
            <a:fillRect/>
          </a:stretch>
        </p:blipFill>
        <p:spPr bwMode="auto">
          <a:xfrm>
            <a:off x="381000" y="533399"/>
            <a:ext cx="2719388" cy="4548403"/>
          </a:xfrm>
          <a:prstGeom prst="rect">
            <a:avLst/>
          </a:prstGeom>
          <a:noFill/>
          <a:ln w="9525">
            <a:solidFill>
              <a:srgbClr val="0000FF"/>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Moderating Factors </a:t>
            </a:r>
          </a:p>
        </p:txBody>
      </p:sp>
      <p:sp>
        <p:nvSpPr>
          <p:cNvPr id="3" name="Content Placeholder 2"/>
          <p:cNvSpPr>
            <a:spLocks noGrp="1"/>
          </p:cNvSpPr>
          <p:nvPr>
            <p:ph idx="1"/>
          </p:nvPr>
        </p:nvSpPr>
        <p:spPr/>
        <p:txBody>
          <a:bodyPr>
            <a:normAutofit/>
          </a:bodyPr>
          <a:lstStyle/>
          <a:p>
            <a:r>
              <a:rPr lang="en-US" dirty="0"/>
              <a:t>Temperamental dispositions</a:t>
            </a:r>
          </a:p>
          <a:p>
            <a:r>
              <a:rPr lang="en-US" dirty="0"/>
              <a:t>Youth who mature early (early onset of puberty) are more likely to engage in risky behaviors</a:t>
            </a:r>
          </a:p>
          <a:p>
            <a:r>
              <a:rPr lang="en-US" dirty="0"/>
              <a:t>Peer group increases risk taking</a:t>
            </a:r>
          </a:p>
          <a:p>
            <a:r>
              <a:rPr lang="en-US" dirty="0"/>
              <a:t>Environmental stress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normAutofit/>
          </a:bodyPr>
          <a:lstStyle/>
          <a:p>
            <a:pPr marL="54864" eaLnBrk="1" fontAlgn="auto" hangingPunct="1">
              <a:spcAft>
                <a:spcPts val="0"/>
              </a:spcAft>
              <a:defRPr/>
            </a:pPr>
            <a:r>
              <a:rPr lang="en-US" sz="4800" dirty="0">
                <a:solidFill>
                  <a:schemeClr val="accent2"/>
                </a:solidFill>
              </a:rPr>
              <a:t>Social Toxicity or Stress</a:t>
            </a:r>
          </a:p>
        </p:txBody>
      </p:sp>
      <p:sp>
        <p:nvSpPr>
          <p:cNvPr id="13315" name="Rectangle 3"/>
          <p:cNvSpPr>
            <a:spLocks noGrp="1" noChangeArrowheads="1"/>
          </p:cNvSpPr>
          <p:nvPr>
            <p:ph idx="1"/>
          </p:nvPr>
        </p:nvSpPr>
        <p:spPr>
          <a:xfrm>
            <a:off x="685800" y="2740025"/>
            <a:ext cx="7543800" cy="992188"/>
          </a:xfrm>
        </p:spPr>
        <p:txBody>
          <a:bodyPr>
            <a:normAutofit fontScale="92500" lnSpcReduction="10000"/>
          </a:bodyPr>
          <a:lstStyle/>
          <a:p>
            <a:pPr marL="0" indent="0" algn="ctr" eaLnBrk="1" fontAlgn="auto" hangingPunct="1">
              <a:lnSpc>
                <a:spcPct val="90000"/>
              </a:lnSpc>
              <a:spcBef>
                <a:spcPts val="0"/>
              </a:spcBef>
              <a:spcAft>
                <a:spcPts val="0"/>
              </a:spcAft>
              <a:buClr>
                <a:schemeClr val="accent3"/>
              </a:buClr>
              <a:buFont typeface="Wingdings" pitchFamily="2" charset="2"/>
              <a:buNone/>
              <a:defRPr/>
            </a:pPr>
            <a:r>
              <a:rPr lang="en-US" sz="3700" b="1" dirty="0"/>
              <a:t>Social factors that poison youths’ </a:t>
            </a:r>
            <a:br>
              <a:rPr lang="en-US" sz="3700" b="1" dirty="0"/>
            </a:br>
            <a:r>
              <a:rPr lang="en-US" sz="3700" b="1" dirty="0"/>
              <a:t>well-being and healthy development</a:t>
            </a:r>
          </a:p>
        </p:txBody>
      </p:sp>
      <p:sp>
        <p:nvSpPr>
          <p:cNvPr id="13316" name="WordArt 4"/>
          <p:cNvSpPr>
            <a:spLocks noChangeArrowheads="1" noChangeShapeType="1" noTextEdit="1"/>
          </p:cNvSpPr>
          <p:nvPr/>
        </p:nvSpPr>
        <p:spPr bwMode="auto">
          <a:xfrm>
            <a:off x="7620000" y="4267200"/>
            <a:ext cx="1028700" cy="492125"/>
          </a:xfrm>
          <a:prstGeom prst="rect">
            <a:avLst/>
          </a:prstGeom>
        </p:spPr>
        <p:txBody>
          <a:bodyPr wrap="none" fromWordArt="1">
            <a:prstTxWarp prst="textInflateBottom">
              <a:avLst>
                <a:gd name="adj" fmla="val 68083"/>
              </a:avLst>
            </a:prstTxWarp>
          </a:bodyPr>
          <a:lstStyle/>
          <a:p>
            <a:pPr algn="ctr"/>
            <a:r>
              <a:rPr lang="en-US" sz="2800" kern="10" dirty="0">
                <a:ln w="9525">
                  <a:solidFill>
                    <a:srgbClr val="FF0000"/>
                  </a:solidFill>
                  <a:round/>
                  <a:headEnd/>
                  <a:tailEnd/>
                </a:ln>
                <a:solidFill>
                  <a:srgbClr val="000000"/>
                </a:solidFill>
                <a:latin typeface="Times New Roman"/>
                <a:cs typeface="Times New Roman"/>
              </a:rPr>
              <a:t>SEXISM</a:t>
            </a:r>
          </a:p>
        </p:txBody>
      </p:sp>
      <p:sp>
        <p:nvSpPr>
          <p:cNvPr id="13317" name="WordArt 5" descr="White marble"/>
          <p:cNvSpPr>
            <a:spLocks noChangeArrowheads="1" noChangeShapeType="1" noTextEdit="1"/>
          </p:cNvSpPr>
          <p:nvPr/>
        </p:nvSpPr>
        <p:spPr bwMode="auto">
          <a:xfrm>
            <a:off x="762000" y="5334000"/>
            <a:ext cx="1552575" cy="4953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dirty="0">
                <a:ln w="9525">
                  <a:round/>
                  <a:headEnd/>
                  <a:tailEnd/>
                </a:ln>
                <a:blipFill dpi="0" rotWithShape="0">
                  <a:blip r:embed="rId3"/>
                  <a:srcRect/>
                  <a:tile tx="0" ty="0" sx="100000" sy="100000" flip="none" algn="tl"/>
                </a:blipFill>
                <a:latin typeface="Arial Black"/>
              </a:rPr>
              <a:t>RACISM</a:t>
            </a:r>
          </a:p>
        </p:txBody>
      </p:sp>
      <p:sp>
        <p:nvSpPr>
          <p:cNvPr id="13318" name="WordArt 6"/>
          <p:cNvSpPr>
            <a:spLocks noChangeArrowheads="1" noChangeShapeType="1" noTextEdit="1"/>
          </p:cNvSpPr>
          <p:nvPr/>
        </p:nvSpPr>
        <p:spPr bwMode="auto">
          <a:xfrm rot="1342809">
            <a:off x="1211263" y="1827213"/>
            <a:ext cx="2141537" cy="779462"/>
          </a:xfrm>
          <a:prstGeom prst="rect">
            <a:avLst/>
          </a:prstGeom>
        </p:spPr>
        <p:txBody>
          <a:bodyPr wrap="none" fromWordArt="1">
            <a:prstTxWarp prst="textSlantUp">
              <a:avLst>
                <a:gd name="adj" fmla="val 55556"/>
              </a:avLst>
            </a:prstTxWarp>
          </a:bodyPr>
          <a:lstStyle/>
          <a:p>
            <a:pPr algn="ctr"/>
            <a:r>
              <a:rPr lang="en-US" sz="2800" kern="10" dirty="0">
                <a:ln w="9525">
                  <a:solidFill>
                    <a:srgbClr val="000000"/>
                  </a:solidFill>
                  <a:round/>
                  <a:headEnd/>
                  <a:tailEnd/>
                </a:ln>
                <a:solidFill>
                  <a:srgbClr val="99CC00"/>
                </a:solidFill>
                <a:latin typeface="Arial Black"/>
              </a:rPr>
              <a:t>VIOLENCE</a:t>
            </a:r>
          </a:p>
        </p:txBody>
      </p:sp>
      <p:sp>
        <p:nvSpPr>
          <p:cNvPr id="13319" name="WordArt 7"/>
          <p:cNvSpPr>
            <a:spLocks noChangeArrowheads="1" noChangeShapeType="1" noTextEdit="1"/>
          </p:cNvSpPr>
          <p:nvPr/>
        </p:nvSpPr>
        <p:spPr bwMode="auto">
          <a:xfrm>
            <a:off x="5715000" y="4876800"/>
            <a:ext cx="1524000" cy="685800"/>
          </a:xfrm>
          <a:prstGeom prst="rect">
            <a:avLst/>
          </a:prstGeom>
        </p:spPr>
        <p:txBody>
          <a:bodyPr wrap="none" fromWordArt="1">
            <a:prstTxWarp prst="textPlain">
              <a:avLst>
                <a:gd name="adj" fmla="val 50000"/>
              </a:avLst>
            </a:prstTxWarp>
          </a:bodyPr>
          <a:lstStyle/>
          <a:p>
            <a:pPr algn="ctr"/>
            <a:r>
              <a:rPr lang="en-US" sz="2800" kern="10" dirty="0">
                <a:ln w="9525">
                  <a:noFill/>
                  <a:round/>
                  <a:headEnd/>
                  <a:tailEnd/>
                </a:ln>
                <a:effectLst>
                  <a:outerShdw dist="35921" dir="2700000" algn="ctr" rotWithShape="0">
                    <a:srgbClr val="C0C0C0">
                      <a:alpha val="79999"/>
                    </a:srgbClr>
                  </a:outerShdw>
                </a:effectLst>
                <a:latin typeface="Impact"/>
              </a:rPr>
              <a:t>POVERTY</a:t>
            </a:r>
          </a:p>
        </p:txBody>
      </p:sp>
      <p:sp>
        <p:nvSpPr>
          <p:cNvPr id="13320" name="WordArt 8"/>
          <p:cNvSpPr>
            <a:spLocks noChangeArrowheads="1" noChangeShapeType="1" noTextEdit="1"/>
          </p:cNvSpPr>
          <p:nvPr/>
        </p:nvSpPr>
        <p:spPr bwMode="auto">
          <a:xfrm>
            <a:off x="6400800" y="838200"/>
            <a:ext cx="2209800" cy="862013"/>
          </a:xfrm>
          <a:prstGeom prst="rect">
            <a:avLst/>
          </a:prstGeom>
        </p:spPr>
        <p:txBody>
          <a:bodyPr wrap="none" fromWordArt="1">
            <a:prstTxWarp prst="textSlantUp">
              <a:avLst>
                <a:gd name="adj" fmla="val 55556"/>
              </a:avLst>
            </a:prstTxWarp>
          </a:bodyPr>
          <a:lstStyle/>
          <a:p>
            <a:pPr algn="ctr"/>
            <a:r>
              <a:rPr lang="en-US" sz="2800" kern="10" dirty="0">
                <a:ln w="9525">
                  <a:solidFill>
                    <a:srgbClr val="5F5F5F"/>
                  </a:solidFill>
                  <a:round/>
                  <a:headEnd/>
                  <a:tailEnd/>
                </a:ln>
                <a:solidFill>
                  <a:schemeClr val="accent6">
                    <a:lumMod val="20000"/>
                    <a:lumOff val="80000"/>
                  </a:schemeClr>
                </a:solidFill>
                <a:latin typeface="Arial Black"/>
              </a:rPr>
              <a:t>HOMOPHOBIA</a:t>
            </a:r>
          </a:p>
        </p:txBody>
      </p:sp>
      <p:sp>
        <p:nvSpPr>
          <p:cNvPr id="13321" name="WordArt 9"/>
          <p:cNvSpPr>
            <a:spLocks noChangeArrowheads="1" noChangeShapeType="1" noTextEdit="1"/>
          </p:cNvSpPr>
          <p:nvPr/>
        </p:nvSpPr>
        <p:spPr bwMode="auto">
          <a:xfrm rot="770862">
            <a:off x="609600" y="4733925"/>
            <a:ext cx="4133850" cy="371475"/>
          </a:xfrm>
          <a:prstGeom prst="rect">
            <a:avLst/>
          </a:prstGeom>
        </p:spPr>
        <p:txBody>
          <a:bodyPr wrap="none" fromWordArt="1">
            <a:prstTxWarp prst="textPlain">
              <a:avLst>
                <a:gd name="adj" fmla="val 50000"/>
              </a:avLst>
            </a:prstTxWarp>
          </a:bodyPr>
          <a:lstStyle/>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Impact"/>
              </a:rPr>
              <a:t>DISRUPTED FAMILY RELATIONSHIPS</a:t>
            </a:r>
          </a:p>
        </p:txBody>
      </p:sp>
      <p:sp>
        <p:nvSpPr>
          <p:cNvPr id="13322" name="WordArt 10"/>
          <p:cNvSpPr>
            <a:spLocks noChangeArrowheads="1" noChangeShapeType="1" noTextEdit="1"/>
          </p:cNvSpPr>
          <p:nvPr/>
        </p:nvSpPr>
        <p:spPr bwMode="auto">
          <a:xfrm>
            <a:off x="4953000" y="1828800"/>
            <a:ext cx="2962275" cy="623888"/>
          </a:xfrm>
          <a:prstGeom prst="rect">
            <a:avLst/>
          </a:prstGeom>
        </p:spPr>
        <p:txBody>
          <a:bodyPr wrap="none" fromWordArt="1">
            <a:prstTxWarp prst="textSlantUp">
              <a:avLst>
                <a:gd name="adj" fmla="val 32056"/>
              </a:avLst>
            </a:prstTxWarp>
          </a:bodyPr>
          <a:lstStyle/>
          <a:p>
            <a:pPr algn="ctr"/>
            <a:r>
              <a:rPr lang="en-US" sz="28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SEXUAL EXPLOITATION</a:t>
            </a:r>
          </a:p>
        </p:txBody>
      </p:sp>
      <p:sp>
        <p:nvSpPr>
          <p:cNvPr id="13323" name="WordArt 11" descr="Narrow vertical"/>
          <p:cNvSpPr>
            <a:spLocks noChangeArrowheads="1" noChangeShapeType="1" noTextEdit="1"/>
          </p:cNvSpPr>
          <p:nvPr/>
        </p:nvSpPr>
        <p:spPr bwMode="auto">
          <a:xfrm rot="-265089">
            <a:off x="3562350" y="4113213"/>
            <a:ext cx="3609975" cy="608012"/>
          </a:xfrm>
          <a:prstGeom prst="rect">
            <a:avLst/>
          </a:prstGeom>
        </p:spPr>
        <p:txBody>
          <a:bodyPr wrap="none" fromWordArt="1">
            <a:prstTxWarp prst="textCurveUp">
              <a:avLst>
                <a:gd name="adj" fmla="val 40356"/>
              </a:avLst>
            </a:prstTxWarp>
          </a:bodyPr>
          <a:lstStyle/>
          <a:p>
            <a:pPr algn="ctr"/>
            <a:r>
              <a:rPr lang="en-US" sz="28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HEALTH THREATS</a:t>
            </a:r>
          </a:p>
        </p:txBody>
      </p:sp>
      <p:sp>
        <p:nvSpPr>
          <p:cNvPr id="13324" name="WordArt 12"/>
          <p:cNvSpPr>
            <a:spLocks noChangeArrowheads="1" noChangeShapeType="1" noTextEdit="1"/>
          </p:cNvSpPr>
          <p:nvPr/>
        </p:nvSpPr>
        <p:spPr bwMode="auto">
          <a:xfrm>
            <a:off x="1676400" y="6096000"/>
            <a:ext cx="6153150" cy="457200"/>
          </a:xfrm>
          <a:prstGeom prst="rect">
            <a:avLst/>
          </a:prstGeom>
        </p:spPr>
        <p:txBody>
          <a:bodyPr wrap="none" fromWordArt="1">
            <a:prstTxWarp prst="textCanDown">
              <a:avLst>
                <a:gd name="adj" fmla="val 33333"/>
              </a:avLst>
            </a:prstTxWarp>
          </a:bodyPr>
          <a:lstStyle/>
          <a:p>
            <a:pPr algn="ctr"/>
            <a:r>
              <a:rPr lang="en-US" sz="2000" b="1" kern="10" dirty="0">
                <a:ln w="9525">
                  <a:solidFill>
                    <a:srgbClr val="000000"/>
                  </a:solidFill>
                  <a:round/>
                  <a:headEnd/>
                  <a:tailEnd/>
                </a:ln>
                <a:solidFill>
                  <a:srgbClr val="FFCC00"/>
                </a:solidFill>
                <a:latin typeface="Times New Roman"/>
                <a:cs typeface="Times New Roman"/>
              </a:rPr>
              <a:t>LACK OF BENEVOLENT ADULT AUTHORITY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ipe(down)">
                                      <p:cBhvr>
                                        <p:cTn id="7" dur="290">
                                          <p:stCondLst>
                                            <p:cond delay="0"/>
                                          </p:stCondLst>
                                        </p:cTn>
                                        <p:tgtEl>
                                          <p:spTgt spid="13320"/>
                                        </p:tgtEl>
                                      </p:cBhvr>
                                    </p:animEffect>
                                    <p:anim calcmode="lin" valueType="num">
                                      <p:cBhvr>
                                        <p:cTn id="8" dur="911" tmFilter="0,0; 0.14,0.36; 0.43,0.73; 0.71,0.91; 1.0,1.0">
                                          <p:stCondLst>
                                            <p:cond delay="0"/>
                                          </p:stCondLst>
                                        </p:cTn>
                                        <p:tgtEl>
                                          <p:spTgt spid="1332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32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32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32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320"/>
                                        </p:tgtEl>
                                        <p:attrNameLst>
                                          <p:attrName>ppt_y</p:attrName>
                                        </p:attrNameLst>
                                      </p:cBhvr>
                                      <p:tavLst>
                                        <p:tav tm="0" fmla="#ppt_y-sin(pi*$)/81">
                                          <p:val>
                                            <p:fltVal val="0"/>
                                          </p:val>
                                        </p:tav>
                                        <p:tav tm="100000">
                                          <p:val>
                                            <p:fltVal val="1"/>
                                          </p:val>
                                        </p:tav>
                                      </p:tavLst>
                                    </p:anim>
                                    <p:animScale>
                                      <p:cBhvr>
                                        <p:cTn id="13" dur="13">
                                          <p:stCondLst>
                                            <p:cond delay="325"/>
                                          </p:stCondLst>
                                        </p:cTn>
                                        <p:tgtEl>
                                          <p:spTgt spid="13320"/>
                                        </p:tgtEl>
                                      </p:cBhvr>
                                      <p:to x="100000" y="60000"/>
                                    </p:animScale>
                                    <p:animScale>
                                      <p:cBhvr>
                                        <p:cTn id="14" dur="83" decel="50000">
                                          <p:stCondLst>
                                            <p:cond delay="338"/>
                                          </p:stCondLst>
                                        </p:cTn>
                                        <p:tgtEl>
                                          <p:spTgt spid="13320"/>
                                        </p:tgtEl>
                                      </p:cBhvr>
                                      <p:to x="100000" y="100000"/>
                                    </p:animScale>
                                    <p:animScale>
                                      <p:cBhvr>
                                        <p:cTn id="15" dur="13">
                                          <p:stCondLst>
                                            <p:cond delay="656"/>
                                          </p:stCondLst>
                                        </p:cTn>
                                        <p:tgtEl>
                                          <p:spTgt spid="13320"/>
                                        </p:tgtEl>
                                      </p:cBhvr>
                                      <p:to x="100000" y="80000"/>
                                    </p:animScale>
                                    <p:animScale>
                                      <p:cBhvr>
                                        <p:cTn id="16" dur="83" decel="50000">
                                          <p:stCondLst>
                                            <p:cond delay="669"/>
                                          </p:stCondLst>
                                        </p:cTn>
                                        <p:tgtEl>
                                          <p:spTgt spid="13320"/>
                                        </p:tgtEl>
                                      </p:cBhvr>
                                      <p:to x="100000" y="100000"/>
                                    </p:animScale>
                                    <p:animScale>
                                      <p:cBhvr>
                                        <p:cTn id="17" dur="13">
                                          <p:stCondLst>
                                            <p:cond delay="821"/>
                                          </p:stCondLst>
                                        </p:cTn>
                                        <p:tgtEl>
                                          <p:spTgt spid="13320"/>
                                        </p:tgtEl>
                                      </p:cBhvr>
                                      <p:to x="100000" y="90000"/>
                                    </p:animScale>
                                    <p:animScale>
                                      <p:cBhvr>
                                        <p:cTn id="18" dur="83" decel="50000">
                                          <p:stCondLst>
                                            <p:cond delay="834"/>
                                          </p:stCondLst>
                                        </p:cTn>
                                        <p:tgtEl>
                                          <p:spTgt spid="13320"/>
                                        </p:tgtEl>
                                      </p:cBhvr>
                                      <p:to x="100000" y="100000"/>
                                    </p:animScale>
                                    <p:animScale>
                                      <p:cBhvr>
                                        <p:cTn id="19" dur="13">
                                          <p:stCondLst>
                                            <p:cond delay="904"/>
                                          </p:stCondLst>
                                        </p:cTn>
                                        <p:tgtEl>
                                          <p:spTgt spid="13320"/>
                                        </p:tgtEl>
                                      </p:cBhvr>
                                      <p:to x="100000" y="95000"/>
                                    </p:animScale>
                                    <p:animScale>
                                      <p:cBhvr>
                                        <p:cTn id="20" dur="83" decel="50000">
                                          <p:stCondLst>
                                            <p:cond delay="917"/>
                                          </p:stCondLst>
                                        </p:cTn>
                                        <p:tgtEl>
                                          <p:spTgt spid="13320"/>
                                        </p:tgtEl>
                                      </p:cBhvr>
                                      <p:to x="100000" y="100000"/>
                                    </p:animScale>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13322"/>
                                        </p:tgtEl>
                                        <p:attrNameLst>
                                          <p:attrName>style.visibility</p:attrName>
                                        </p:attrNameLst>
                                      </p:cBhvr>
                                      <p:to>
                                        <p:strVal val="visible"/>
                                      </p:to>
                                    </p:set>
                                    <p:anim calcmode="lin" valueType="num">
                                      <p:cBhvr>
                                        <p:cTn id="24" dur="500" fill="hold"/>
                                        <p:tgtEl>
                                          <p:spTgt spid="13322"/>
                                        </p:tgtEl>
                                        <p:attrNameLst>
                                          <p:attrName>ppt_w</p:attrName>
                                        </p:attrNameLst>
                                      </p:cBhvr>
                                      <p:tavLst>
                                        <p:tav tm="0">
                                          <p:val>
                                            <p:fltVal val="0"/>
                                          </p:val>
                                        </p:tav>
                                        <p:tav tm="100000">
                                          <p:val>
                                            <p:strVal val="#ppt_w"/>
                                          </p:val>
                                        </p:tav>
                                      </p:tavLst>
                                    </p:anim>
                                    <p:anim calcmode="lin" valueType="num">
                                      <p:cBhvr>
                                        <p:cTn id="25" dur="500" fill="hold"/>
                                        <p:tgtEl>
                                          <p:spTgt spid="13322"/>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51" presetClass="entr" presetSubtype="0" fill="hold" grpId="0" nodeType="afterEffect">
                                  <p:stCondLst>
                                    <p:cond delay="0"/>
                                  </p:stCondLst>
                                  <p:childTnLst>
                                    <p:set>
                                      <p:cBhvr>
                                        <p:cTn id="28" dur="1" fill="hold">
                                          <p:stCondLst>
                                            <p:cond delay="0"/>
                                          </p:stCondLst>
                                        </p:cTn>
                                        <p:tgtEl>
                                          <p:spTgt spid="13317"/>
                                        </p:tgtEl>
                                        <p:attrNameLst>
                                          <p:attrName>style.visibility</p:attrName>
                                        </p:attrNameLst>
                                      </p:cBhvr>
                                      <p:to>
                                        <p:strVal val="visible"/>
                                      </p:to>
                                    </p:set>
                                    <p:animEffect transition="in" filter="fade">
                                      <p:cBhvr>
                                        <p:cTn id="29" dur="385" decel="100000"/>
                                        <p:tgtEl>
                                          <p:spTgt spid="13317"/>
                                        </p:tgtEl>
                                      </p:cBhvr>
                                    </p:animEffect>
                                    <p:animScale>
                                      <p:cBhvr>
                                        <p:cTn id="30" dur="385" decel="100000"/>
                                        <p:tgtEl>
                                          <p:spTgt spid="13317"/>
                                        </p:tgtEl>
                                      </p:cBhvr>
                                      <p:from x="10000" y="10000"/>
                                      <p:to x="200000" y="450000"/>
                                    </p:animScale>
                                    <p:animScale>
                                      <p:cBhvr>
                                        <p:cTn id="31" dur="615" accel="100000" fill="hold">
                                          <p:stCondLst>
                                            <p:cond delay="385"/>
                                          </p:stCondLst>
                                        </p:cTn>
                                        <p:tgtEl>
                                          <p:spTgt spid="13317"/>
                                        </p:tgtEl>
                                      </p:cBhvr>
                                      <p:from x="200000" y="450000"/>
                                      <p:to x="100000" y="100000"/>
                                    </p:animScale>
                                    <p:set>
                                      <p:cBhvr>
                                        <p:cTn id="32" dur="385" fill="hold"/>
                                        <p:tgtEl>
                                          <p:spTgt spid="13317"/>
                                        </p:tgtEl>
                                        <p:attrNameLst>
                                          <p:attrName>ppt_x</p:attrName>
                                        </p:attrNameLst>
                                      </p:cBhvr>
                                      <p:to>
                                        <p:strVal val="(0.5)"/>
                                      </p:to>
                                    </p:set>
                                    <p:anim from="(0.5)" to="(#ppt_x)" calcmode="lin" valueType="num">
                                      <p:cBhvr>
                                        <p:cTn id="33" dur="615" accel="100000" fill="hold">
                                          <p:stCondLst>
                                            <p:cond delay="385"/>
                                          </p:stCondLst>
                                        </p:cTn>
                                        <p:tgtEl>
                                          <p:spTgt spid="13317"/>
                                        </p:tgtEl>
                                        <p:attrNameLst>
                                          <p:attrName>ppt_x</p:attrName>
                                        </p:attrNameLst>
                                      </p:cBhvr>
                                    </p:anim>
                                    <p:set>
                                      <p:cBhvr>
                                        <p:cTn id="34" dur="385" fill="hold"/>
                                        <p:tgtEl>
                                          <p:spTgt spid="13317"/>
                                        </p:tgtEl>
                                        <p:attrNameLst>
                                          <p:attrName>ppt_y</p:attrName>
                                        </p:attrNameLst>
                                      </p:cBhvr>
                                      <p:to>
                                        <p:strVal val="(#ppt_y+0.4)"/>
                                      </p:to>
                                    </p:set>
                                    <p:anim from="(#ppt_y+0.4)" to="(#ppt_y)" calcmode="lin" valueType="num">
                                      <p:cBhvr>
                                        <p:cTn id="35" dur="615" accel="100000" fill="hold">
                                          <p:stCondLst>
                                            <p:cond delay="385"/>
                                          </p:stCondLst>
                                        </p:cTn>
                                        <p:tgtEl>
                                          <p:spTgt spid="13317"/>
                                        </p:tgtEl>
                                        <p:attrNameLst>
                                          <p:attrName>ppt_y</p:attrName>
                                        </p:attrNameLst>
                                      </p:cBhvr>
                                    </p:anim>
                                  </p:childTnLst>
                                </p:cTn>
                              </p:par>
                            </p:childTnLst>
                          </p:cTn>
                        </p:par>
                        <p:par>
                          <p:cTn id="36" fill="hold">
                            <p:stCondLst>
                              <p:cond delay="2500"/>
                            </p:stCondLst>
                            <p:childTnLst>
                              <p:par>
                                <p:cTn id="37" presetID="24" presetClass="entr" presetSubtype="0" fill="hold" grpId="0" nodeType="afterEffect">
                                  <p:stCondLst>
                                    <p:cond delay="0"/>
                                  </p:stCondLst>
                                  <p:childTnLst>
                                    <p:set>
                                      <p:cBhvr>
                                        <p:cTn id="38" dur="1" fill="hold">
                                          <p:stCondLst>
                                            <p:cond delay="0"/>
                                          </p:stCondLst>
                                        </p:cTn>
                                        <p:tgtEl>
                                          <p:spTgt spid="13316"/>
                                        </p:tgtEl>
                                        <p:attrNameLst>
                                          <p:attrName>style.visibility</p:attrName>
                                        </p:attrNameLst>
                                      </p:cBhvr>
                                      <p:to>
                                        <p:strVal val="visible"/>
                                      </p:to>
                                    </p:set>
                                    <p:anim to="" calcmode="lin" valueType="num">
                                      <p:cBhvr>
                                        <p:cTn id="39" dur="1" fill="hold"/>
                                        <p:tgtEl>
                                          <p:spTgt spid="13316"/>
                                        </p:tgtEl>
                                        <p:attrNameLst>
                                          <p:attrName/>
                                        </p:attrNameLst>
                                      </p:cBhvr>
                                    </p:anim>
                                  </p:childTnLst>
                                </p:cTn>
                              </p:par>
                            </p:childTnLst>
                          </p:cTn>
                        </p:par>
                        <p:par>
                          <p:cTn id="40" fill="hold">
                            <p:stCondLst>
                              <p:cond delay="2500"/>
                            </p:stCondLst>
                            <p:childTnLst>
                              <p:par>
                                <p:cTn id="41" presetID="24" presetClass="entr" presetSubtype="0" fill="hold" grpId="0" nodeType="afterEffect">
                                  <p:stCondLst>
                                    <p:cond delay="0"/>
                                  </p:stCondLst>
                                  <p:childTnLst>
                                    <p:set>
                                      <p:cBhvr>
                                        <p:cTn id="42" dur="1" fill="hold">
                                          <p:stCondLst>
                                            <p:cond delay="0"/>
                                          </p:stCondLst>
                                        </p:cTn>
                                        <p:tgtEl>
                                          <p:spTgt spid="13324"/>
                                        </p:tgtEl>
                                        <p:attrNameLst>
                                          <p:attrName>style.visibility</p:attrName>
                                        </p:attrNameLst>
                                      </p:cBhvr>
                                      <p:to>
                                        <p:strVal val="visible"/>
                                      </p:to>
                                    </p:set>
                                    <p:anim to="" calcmode="lin" valueType="num">
                                      <p:cBhvr>
                                        <p:cTn id="43" dur="1" fill="hold"/>
                                        <p:tgtEl>
                                          <p:spTgt spid="13324"/>
                                        </p:tgtEl>
                                        <p:attrNameLst>
                                          <p:attrName/>
                                        </p:attrNameLst>
                                      </p:cBhvr>
                                    </p:anim>
                                  </p:childTnLst>
                                </p:cTn>
                              </p:par>
                            </p:childTnLst>
                          </p:cTn>
                        </p:par>
                        <p:par>
                          <p:cTn id="44" fill="hold">
                            <p:stCondLst>
                              <p:cond delay="2500"/>
                            </p:stCondLst>
                            <p:childTnLst>
                              <p:par>
                                <p:cTn id="45" presetID="24" presetClass="entr" presetSubtype="0" fill="hold" grpId="0" nodeType="afterEffect">
                                  <p:stCondLst>
                                    <p:cond delay="0"/>
                                  </p:stCondLst>
                                  <p:childTnLst>
                                    <p:set>
                                      <p:cBhvr>
                                        <p:cTn id="46" dur="1" fill="hold">
                                          <p:stCondLst>
                                            <p:cond delay="0"/>
                                          </p:stCondLst>
                                        </p:cTn>
                                        <p:tgtEl>
                                          <p:spTgt spid="13318"/>
                                        </p:tgtEl>
                                        <p:attrNameLst>
                                          <p:attrName>style.visibility</p:attrName>
                                        </p:attrNameLst>
                                      </p:cBhvr>
                                      <p:to>
                                        <p:strVal val="visible"/>
                                      </p:to>
                                    </p:set>
                                    <p:anim to="" calcmode="lin" valueType="num">
                                      <p:cBhvr>
                                        <p:cTn id="47" dur="1" fill="hold"/>
                                        <p:tgtEl>
                                          <p:spTgt spid="13318"/>
                                        </p:tgtEl>
                                        <p:attrNameLst>
                                          <p:attrName/>
                                        </p:attrNameLst>
                                      </p:cBhvr>
                                    </p:anim>
                                  </p:childTnLst>
                                </p:cTn>
                              </p:par>
                            </p:childTnLst>
                          </p:cTn>
                        </p:par>
                        <p:par>
                          <p:cTn id="48" fill="hold">
                            <p:stCondLst>
                              <p:cond delay="2500"/>
                            </p:stCondLst>
                            <p:childTnLst>
                              <p:par>
                                <p:cTn id="49" presetID="24" presetClass="entr" presetSubtype="0" fill="hold" grpId="0" nodeType="afterEffect">
                                  <p:stCondLst>
                                    <p:cond delay="0"/>
                                  </p:stCondLst>
                                  <p:childTnLst>
                                    <p:set>
                                      <p:cBhvr>
                                        <p:cTn id="50" dur="1" fill="hold">
                                          <p:stCondLst>
                                            <p:cond delay="0"/>
                                          </p:stCondLst>
                                        </p:cTn>
                                        <p:tgtEl>
                                          <p:spTgt spid="13323"/>
                                        </p:tgtEl>
                                        <p:attrNameLst>
                                          <p:attrName>style.visibility</p:attrName>
                                        </p:attrNameLst>
                                      </p:cBhvr>
                                      <p:to>
                                        <p:strVal val="visible"/>
                                      </p:to>
                                    </p:set>
                                    <p:anim to="" calcmode="lin" valueType="num">
                                      <p:cBhvr>
                                        <p:cTn id="51" dur="1" fill="hold"/>
                                        <p:tgtEl>
                                          <p:spTgt spid="13323"/>
                                        </p:tgtEl>
                                        <p:attrNameLst>
                                          <p:attrName/>
                                        </p:attrNameLst>
                                      </p:cBhvr>
                                    </p:anim>
                                  </p:childTnLst>
                                </p:cTn>
                              </p:par>
                            </p:childTnLst>
                          </p:cTn>
                        </p:par>
                        <p:par>
                          <p:cTn id="52" fill="hold">
                            <p:stCondLst>
                              <p:cond delay="2500"/>
                            </p:stCondLst>
                            <p:childTnLst>
                              <p:par>
                                <p:cTn id="53" presetID="24" presetClass="entr" presetSubtype="0" fill="hold" grpId="0" nodeType="afterEffect">
                                  <p:stCondLst>
                                    <p:cond delay="0"/>
                                  </p:stCondLst>
                                  <p:childTnLst>
                                    <p:set>
                                      <p:cBhvr>
                                        <p:cTn id="54" dur="1" fill="hold">
                                          <p:stCondLst>
                                            <p:cond delay="0"/>
                                          </p:stCondLst>
                                        </p:cTn>
                                        <p:tgtEl>
                                          <p:spTgt spid="13321"/>
                                        </p:tgtEl>
                                        <p:attrNameLst>
                                          <p:attrName>style.visibility</p:attrName>
                                        </p:attrNameLst>
                                      </p:cBhvr>
                                      <p:to>
                                        <p:strVal val="visible"/>
                                      </p:to>
                                    </p:set>
                                    <p:anim to="" calcmode="lin" valueType="num">
                                      <p:cBhvr>
                                        <p:cTn id="55" dur="1" fill="hold"/>
                                        <p:tgtEl>
                                          <p:spTgt spid="13321"/>
                                        </p:tgtEl>
                                        <p:attrNameLst>
                                          <p:attrName/>
                                        </p:attrNameLst>
                                      </p:cBhvr>
                                    </p:anim>
                                  </p:childTnLst>
                                </p:cTn>
                              </p:par>
                            </p:childTnLst>
                          </p:cTn>
                        </p:par>
                        <p:par>
                          <p:cTn id="56" fill="hold">
                            <p:stCondLst>
                              <p:cond delay="2500"/>
                            </p:stCondLst>
                            <p:childTnLst>
                              <p:par>
                                <p:cTn id="57" presetID="24" presetClass="entr" presetSubtype="0" fill="hold" grpId="0" nodeType="afterEffect">
                                  <p:stCondLst>
                                    <p:cond delay="0"/>
                                  </p:stCondLst>
                                  <p:childTnLst>
                                    <p:set>
                                      <p:cBhvr>
                                        <p:cTn id="58" dur="1" fill="hold">
                                          <p:stCondLst>
                                            <p:cond delay="0"/>
                                          </p:stCondLst>
                                        </p:cTn>
                                        <p:tgtEl>
                                          <p:spTgt spid="13319"/>
                                        </p:tgtEl>
                                        <p:attrNameLst>
                                          <p:attrName>style.visibility</p:attrName>
                                        </p:attrNameLst>
                                      </p:cBhvr>
                                      <p:to>
                                        <p:strVal val="visible"/>
                                      </p:to>
                                    </p:set>
                                    <p:anim to="" calcmode="lin" valueType="num">
                                      <p:cBhvr>
                                        <p:cTn id="59" dur="1" fill="hold"/>
                                        <p:tgtEl>
                                          <p:spTgt spid="133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19" grpId="0" animBg="1"/>
      <p:bldP spid="13320" grpId="0" animBg="1"/>
      <p:bldP spid="13321" grpId="0" animBg="1"/>
      <p:bldP spid="13322" grpId="0" animBg="1"/>
      <p:bldP spid="13323" grpId="0" animBg="1"/>
      <p:bldP spid="133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a:stretch>
            <a:fillRect/>
          </a:stretch>
        </p:blipFill>
        <p:spPr bwMode="auto">
          <a:xfrm>
            <a:off x="0" y="1435100"/>
            <a:ext cx="2035628" cy="2374900"/>
          </a:xfrm>
          <a:prstGeom prst="rect">
            <a:avLst/>
          </a:prstGeom>
          <a:noFill/>
          <a:ln w="9525">
            <a:noFill/>
            <a:miter lim="800000"/>
            <a:headEnd/>
            <a:tailEnd/>
          </a:ln>
          <a:effectLst/>
        </p:spPr>
      </p:pic>
      <p:pic>
        <p:nvPicPr>
          <p:cNvPr id="13" name="Picture 12" descr="http://lifeinthenhs.files.wordpress.com/2009/02/facebook.jpg"/>
          <p:cNvPicPr>
            <a:picLocks noChangeAspect="1" noChangeArrowheads="1"/>
          </p:cNvPicPr>
          <p:nvPr/>
        </p:nvPicPr>
        <p:blipFill>
          <a:blip r:embed="rId4" cstate="print"/>
          <a:srcRect/>
          <a:stretch>
            <a:fillRect/>
          </a:stretch>
        </p:blipFill>
        <p:spPr bwMode="auto">
          <a:xfrm>
            <a:off x="6934200" y="3505200"/>
            <a:ext cx="2209800" cy="1600200"/>
          </a:xfrm>
          <a:prstGeom prst="rect">
            <a:avLst/>
          </a:prstGeom>
          <a:noFill/>
        </p:spPr>
      </p:pic>
      <p:pic>
        <p:nvPicPr>
          <p:cNvPr id="16" name="Picture 6" descr="http://daninz.files.wordpress.com/2009/03/wickerpark3.jpg"/>
          <p:cNvPicPr>
            <a:picLocks noChangeAspect="1" noChangeArrowheads="1"/>
          </p:cNvPicPr>
          <p:nvPr/>
        </p:nvPicPr>
        <p:blipFill>
          <a:blip r:embed="rId5" cstate="print"/>
          <a:srcRect/>
          <a:stretch>
            <a:fillRect/>
          </a:stretch>
        </p:blipFill>
        <p:spPr bwMode="auto">
          <a:xfrm>
            <a:off x="1752600" y="3879669"/>
            <a:ext cx="2743200" cy="2978331"/>
          </a:xfrm>
          <a:prstGeom prst="rect">
            <a:avLst/>
          </a:prstGeom>
          <a:noFill/>
        </p:spPr>
      </p:pic>
      <p:pic>
        <p:nvPicPr>
          <p:cNvPr id="20" name="Picture 8" descr="http://www.softchalk.com/lessonchallenge/lesson/Pharmacology/prescription_drugs.jpg"/>
          <p:cNvPicPr>
            <a:picLocks noChangeAspect="1" noChangeArrowheads="1"/>
          </p:cNvPicPr>
          <p:nvPr/>
        </p:nvPicPr>
        <p:blipFill>
          <a:blip r:embed="rId6" cstate="print"/>
          <a:srcRect/>
          <a:stretch>
            <a:fillRect/>
          </a:stretch>
        </p:blipFill>
        <p:spPr bwMode="auto">
          <a:xfrm>
            <a:off x="7010401" y="5029199"/>
            <a:ext cx="2199438" cy="1828801"/>
          </a:xfrm>
          <a:prstGeom prst="rect">
            <a:avLst/>
          </a:prstGeom>
          <a:noFill/>
        </p:spPr>
      </p:pic>
      <p:sp>
        <p:nvSpPr>
          <p:cNvPr id="18" name="Title 1"/>
          <p:cNvSpPr txBox="1">
            <a:spLocks/>
          </p:cNvSpPr>
          <p:nvPr/>
        </p:nvSpPr>
        <p:spPr>
          <a:xfrm>
            <a:off x="762000" y="152400"/>
            <a:ext cx="7772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2"/>
                </a:solidFill>
              </a:rPr>
              <a:t>Risks are changing…</a:t>
            </a:r>
          </a:p>
        </p:txBody>
      </p:sp>
      <p:sp>
        <p:nvSpPr>
          <p:cNvPr id="22" name="TextBox 21"/>
          <p:cNvSpPr txBox="1"/>
          <p:nvPr/>
        </p:nvSpPr>
        <p:spPr>
          <a:xfrm>
            <a:off x="7315200" y="1143000"/>
            <a:ext cx="775793" cy="369332"/>
          </a:xfrm>
          <a:prstGeom prst="rect">
            <a:avLst/>
          </a:prstGeom>
          <a:noFill/>
        </p:spPr>
        <p:txBody>
          <a:bodyPr wrap="square" rtlCol="0">
            <a:spAutoFit/>
          </a:bodyPr>
          <a:lstStyle/>
          <a:p>
            <a:r>
              <a:rPr lang="en-US" dirty="0"/>
              <a:t>Other</a:t>
            </a:r>
          </a:p>
        </p:txBody>
      </p:sp>
      <p:pic>
        <p:nvPicPr>
          <p:cNvPr id="14" name="Picture 13" descr="cyberbullying.jpg"/>
          <p:cNvPicPr>
            <a:picLocks noChangeAspect="1"/>
          </p:cNvPicPr>
          <p:nvPr/>
        </p:nvPicPr>
        <p:blipFill>
          <a:blip r:embed="rId7" cstate="print"/>
          <a:stretch>
            <a:fillRect/>
          </a:stretch>
        </p:blipFill>
        <p:spPr>
          <a:xfrm>
            <a:off x="4495800" y="3639312"/>
            <a:ext cx="2514600" cy="3218688"/>
          </a:xfrm>
          <a:prstGeom prst="rect">
            <a:avLst/>
          </a:prstGeom>
        </p:spPr>
      </p:pic>
      <p:pic>
        <p:nvPicPr>
          <p:cNvPr id="15" name="Picture 14" descr="mtv.jpg"/>
          <p:cNvPicPr>
            <a:picLocks noChangeAspect="1"/>
          </p:cNvPicPr>
          <p:nvPr/>
        </p:nvPicPr>
        <p:blipFill>
          <a:blip r:embed="rId8" cstate="print"/>
          <a:stretch>
            <a:fillRect/>
          </a:stretch>
        </p:blipFill>
        <p:spPr>
          <a:xfrm>
            <a:off x="1" y="3886200"/>
            <a:ext cx="1809750" cy="2971800"/>
          </a:xfrm>
          <a:prstGeom prst="rect">
            <a:avLst/>
          </a:prstGeom>
        </p:spPr>
      </p:pic>
      <p:pic>
        <p:nvPicPr>
          <p:cNvPr id="17" name="Picture 16" descr="ipod-touch-4th-gen-ofc.jpg"/>
          <p:cNvPicPr>
            <a:picLocks noChangeAspect="1"/>
          </p:cNvPicPr>
          <p:nvPr/>
        </p:nvPicPr>
        <p:blipFill>
          <a:blip r:embed="rId9" cstate="print"/>
          <a:stretch>
            <a:fillRect/>
          </a:stretch>
        </p:blipFill>
        <p:spPr>
          <a:xfrm>
            <a:off x="1981201" y="1447800"/>
            <a:ext cx="2438400" cy="2438400"/>
          </a:xfrm>
          <a:prstGeom prst="rect">
            <a:avLst/>
          </a:prstGeom>
        </p:spPr>
      </p:pic>
      <p:pic>
        <p:nvPicPr>
          <p:cNvPr id="19" name="Picture 18" descr="teensex.jpg"/>
          <p:cNvPicPr>
            <a:picLocks noChangeAspect="1"/>
          </p:cNvPicPr>
          <p:nvPr/>
        </p:nvPicPr>
        <p:blipFill>
          <a:blip r:embed="rId10" cstate="print"/>
          <a:stretch>
            <a:fillRect/>
          </a:stretch>
        </p:blipFill>
        <p:spPr>
          <a:xfrm>
            <a:off x="6248400" y="1447800"/>
            <a:ext cx="2895600" cy="2209800"/>
          </a:xfrm>
          <a:prstGeom prst="rect">
            <a:avLst/>
          </a:prstGeom>
        </p:spPr>
      </p:pic>
      <p:pic>
        <p:nvPicPr>
          <p:cNvPr id="21" name="Picture 20" descr="wildteen.jpg"/>
          <p:cNvPicPr>
            <a:picLocks noChangeAspect="1"/>
          </p:cNvPicPr>
          <p:nvPr/>
        </p:nvPicPr>
        <p:blipFill>
          <a:blip r:embed="rId11" cstate="print"/>
          <a:stretch>
            <a:fillRect/>
          </a:stretch>
        </p:blipFill>
        <p:spPr>
          <a:xfrm>
            <a:off x="4419600" y="1447800"/>
            <a:ext cx="1828800" cy="2286000"/>
          </a:xfrm>
          <a:prstGeom prst="rect">
            <a:avLst/>
          </a:prstGeom>
        </p:spPr>
      </p:pic>
    </p:spTree>
    <p:extLst>
      <p:ext uri="{BB962C8B-B14F-4D97-AF65-F5344CB8AC3E}">
        <p14:creationId xmlns:p14="http://schemas.microsoft.com/office/powerpoint/2010/main" val="317920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Grp="1" noChangeArrowheads="1"/>
          </p:cNvSpPr>
          <p:nvPr>
            <p:ph type="title"/>
          </p:nvPr>
        </p:nvSpPr>
        <p:spPr>
          <a:xfrm>
            <a:off x="1171575" y="533400"/>
            <a:ext cx="6800850" cy="758825"/>
          </a:xfrm>
        </p:spPr>
        <p:txBody>
          <a:bodyPr>
            <a:normAutofit/>
          </a:bodyPr>
          <a:lstStyle/>
          <a:p>
            <a:pPr eaLnBrk="1" fontAlgn="auto" hangingPunct="1">
              <a:spcAft>
                <a:spcPts val="0"/>
              </a:spcAft>
              <a:defRPr/>
            </a:pPr>
            <a:r>
              <a:rPr lang="en-US" sz="4000" dirty="0">
                <a:solidFill>
                  <a:schemeClr val="accent2"/>
                </a:solidFill>
              </a:rPr>
              <a:t>Home Media Ecology - 1975</a:t>
            </a:r>
          </a:p>
        </p:txBody>
      </p:sp>
      <p:sp>
        <p:nvSpPr>
          <p:cNvPr id="1382403" name="Rectangle 3"/>
          <p:cNvSpPr>
            <a:spLocks noGrp="1" noChangeArrowheads="1"/>
          </p:cNvSpPr>
          <p:nvPr>
            <p:ph idx="1"/>
          </p:nvPr>
        </p:nvSpPr>
        <p:spPr>
          <a:xfrm>
            <a:off x="0" y="1147763"/>
            <a:ext cx="9144000" cy="4914900"/>
          </a:xfrm>
        </p:spPr>
        <p:txBody>
          <a:bodyPr>
            <a:normAutofit/>
          </a:bodyPr>
          <a:lstStyle/>
          <a:p>
            <a:pPr marL="274320" indent="-274320" eaLnBrk="1" fontAlgn="auto" hangingPunct="1">
              <a:spcAft>
                <a:spcPts val="0"/>
              </a:spcAft>
              <a:buClr>
                <a:schemeClr val="accent3"/>
              </a:buClr>
              <a:buFont typeface="Wingdings" pitchFamily="2" charset="2"/>
              <a:buNone/>
              <a:defRPr/>
            </a:pPr>
            <a:endParaRPr lang="en-US" b="1" u="sng" dirty="0">
              <a:solidFill>
                <a:schemeClr val="tx2"/>
              </a:solidFill>
              <a:effectLst>
                <a:outerShdw blurRad="38100" dist="38100" dir="2700000" algn="tl">
                  <a:srgbClr val="FFFFFF"/>
                </a:outerShdw>
              </a:effectLst>
            </a:endParaRPr>
          </a:p>
          <a:p>
            <a:pPr marL="274320" indent="-274320" eaLnBrk="1" fontAlgn="auto" hangingPunct="1">
              <a:spcAft>
                <a:spcPts val="0"/>
              </a:spcAft>
              <a:buClr>
                <a:schemeClr val="accent3"/>
              </a:buClr>
              <a:buFont typeface="Wingdings" pitchFamily="2" charset="2"/>
              <a:buNone/>
              <a:defRPr/>
            </a:pPr>
            <a:r>
              <a:rPr lang="en-US" sz="1800" b="1" u="sng" dirty="0">
                <a:solidFill>
                  <a:srgbClr val="993300"/>
                </a:solidFill>
                <a:effectLst>
                  <a:outerShdw blurRad="38100" dist="38100" dir="2700000" algn="tl">
                    <a:srgbClr val="FFFFFF"/>
                  </a:outerShdw>
                </a:effectLst>
              </a:rPr>
              <a:t>Product	</a:t>
            </a:r>
            <a:r>
              <a:rPr lang="en-US" sz="1800" b="1" dirty="0">
                <a:solidFill>
                  <a:srgbClr val="993300"/>
                </a:solidFill>
                <a:effectLst>
                  <a:outerShdw blurRad="38100" dist="38100" dir="2700000" algn="tl">
                    <a:srgbClr val="FFFFFF"/>
                  </a:outerShdw>
                </a:effectLst>
              </a:rPr>
              <a:t> 	</a:t>
            </a:r>
            <a:r>
              <a:rPr lang="en-US" sz="1800" b="1" u="sng" dirty="0">
                <a:solidFill>
                  <a:srgbClr val="993300"/>
                </a:solidFill>
                <a:effectLst>
                  <a:outerShdw blurRad="38100" dist="38100" dir="2700000" algn="tl">
                    <a:srgbClr val="FFFFFF"/>
                  </a:outerShdw>
                </a:effectLst>
              </a:rPr>
              <a:t>Route to home</a:t>
            </a:r>
            <a:r>
              <a:rPr lang="en-US" sz="1800" b="1" dirty="0">
                <a:solidFill>
                  <a:srgbClr val="993300"/>
                </a:solidFill>
                <a:effectLst>
                  <a:outerShdw blurRad="38100" dist="38100" dir="2700000" algn="tl">
                    <a:srgbClr val="FFFFFF"/>
                  </a:outerShdw>
                </a:effectLst>
              </a:rPr>
              <a:t>	   	</a:t>
            </a:r>
            <a:r>
              <a:rPr lang="en-US" sz="1800" b="1" u="sng" dirty="0">
                <a:solidFill>
                  <a:srgbClr val="993300"/>
                </a:solidFill>
                <a:effectLst>
                  <a:outerShdw blurRad="38100" dist="38100" dir="2700000" algn="tl">
                    <a:srgbClr val="FFFFFF"/>
                  </a:outerShdw>
                </a:effectLst>
              </a:rPr>
              <a:t>Display</a:t>
            </a:r>
            <a:r>
              <a:rPr lang="en-US" sz="1800" b="1" dirty="0">
                <a:solidFill>
                  <a:srgbClr val="993300"/>
                </a:solidFill>
                <a:effectLst>
                  <a:outerShdw blurRad="38100" dist="38100" dir="2700000" algn="tl">
                    <a:srgbClr val="FFFFFF"/>
                  </a:outerShdw>
                </a:effectLst>
              </a:rPr>
              <a:t>	     	</a:t>
            </a:r>
            <a:r>
              <a:rPr lang="en-US" sz="1800" b="1" u="sng" dirty="0">
                <a:solidFill>
                  <a:srgbClr val="993300"/>
                </a:solidFill>
                <a:effectLst>
                  <a:outerShdw blurRad="38100" dist="38100" dir="2700000" algn="tl">
                    <a:srgbClr val="FFFFFF"/>
                  </a:outerShdw>
                </a:effectLst>
              </a:rPr>
              <a:t>Local storage</a:t>
            </a:r>
          </a:p>
          <a:p>
            <a:pPr marL="274320" indent="-274320" eaLnBrk="1" fontAlgn="auto" hangingPunct="1">
              <a:spcAft>
                <a:spcPts val="0"/>
              </a:spcAft>
              <a:buClr>
                <a:schemeClr val="accent3"/>
              </a:buClr>
              <a:buFont typeface="Wingdings" pitchFamily="2" charset="2"/>
              <a:buNone/>
              <a:defRPr/>
            </a:pPr>
            <a:endParaRPr lang="en-US" sz="1800" b="1" u="sng" dirty="0">
              <a:solidFill>
                <a:srgbClr val="993300"/>
              </a:solidFill>
              <a:effectLst>
                <a:outerShdw blurRad="38100" dist="38100" dir="2700000" algn="tl">
                  <a:srgbClr val="FFFFFF"/>
                </a:outerShdw>
              </a:effectLst>
            </a:endParaRPr>
          </a:p>
          <a:p>
            <a:pPr marL="274320" indent="-274320" eaLnBrk="1" fontAlgn="auto" hangingPunct="1">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TV stations	   phone		 	  TV		Cassette/ 8-track</a:t>
            </a:r>
          </a:p>
          <a:p>
            <a:pPr marL="274320" indent="-274320" eaLnBrk="1" fontAlgn="auto" hangingPunct="1">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			   broadcast TV		  radio</a:t>
            </a:r>
          </a:p>
          <a:p>
            <a:pPr marL="274320" indent="-274320" eaLnBrk="1" fontAlgn="auto" hangingPunct="1">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			   broadcast radio	                      stereo		Vinyl album</a:t>
            </a:r>
          </a:p>
          <a:p>
            <a:pPr marL="274320" indent="-274320" eaLnBrk="1" fontAlgn="auto" hangingPunct="1">
              <a:spcAft>
                <a:spcPts val="0"/>
              </a:spcAft>
              <a:buClr>
                <a:schemeClr val="accent3"/>
              </a:buClr>
              <a:buFont typeface="Wingdings" pitchFamily="2" charset="2"/>
              <a:buNone/>
              <a:defRPr/>
            </a:pPr>
            <a:endParaRPr lang="en-US" sz="1800" b="1" dirty="0">
              <a:solidFill>
                <a:schemeClr val="tx2"/>
              </a:solidFill>
              <a:effectLst>
                <a:outerShdw blurRad="38100" dist="38100" dir="2700000" algn="tl">
                  <a:srgbClr val="FFFFFF"/>
                </a:outerShdw>
              </a:effectLst>
            </a:endParaRPr>
          </a:p>
          <a:p>
            <a:pPr marL="274320" indent="-274320" eaLnBrk="1" fontAlgn="auto" hangingPunct="1">
              <a:spcAft>
                <a:spcPts val="0"/>
              </a:spcAft>
              <a:buClr>
                <a:schemeClr val="accent3"/>
              </a:buClr>
              <a:buFont typeface="Wingdings" pitchFamily="2" charset="2"/>
              <a:buNone/>
              <a:defRPr/>
            </a:pPr>
            <a:endParaRPr lang="en-US" sz="1800" b="1" dirty="0">
              <a:solidFill>
                <a:schemeClr val="tx2"/>
              </a:solidFill>
              <a:effectLst>
                <a:outerShdw blurRad="38100" dist="38100" dir="2700000" algn="tl">
                  <a:srgbClr val="FFFFFF"/>
                </a:outerShdw>
              </a:effectLst>
            </a:endParaRPr>
          </a:p>
          <a:p>
            <a:pPr marL="274320" indent="-274320" eaLnBrk="1" fontAlgn="auto" hangingPunct="1">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News		   mail</a:t>
            </a:r>
          </a:p>
          <a:p>
            <a:pPr marL="274320" indent="-274320" eaLnBrk="1" fontAlgn="auto" hangingPunct="1">
              <a:spcAft>
                <a:spcPts val="0"/>
              </a:spcAft>
              <a:buClr>
                <a:schemeClr val="accent3"/>
              </a:buClr>
              <a:buFont typeface="Wingdings" pitchFamily="2" charset="2"/>
              <a:buNone/>
              <a:defRPr/>
            </a:pPr>
            <a:endParaRPr lang="en-US" sz="1800" b="1" dirty="0">
              <a:solidFill>
                <a:schemeClr val="tx2"/>
              </a:solidFill>
              <a:effectLst>
                <a:outerShdw blurRad="38100" dist="38100" dir="2700000" algn="tl">
                  <a:srgbClr val="FFFFFF"/>
                </a:outerShdw>
              </a:effectLst>
            </a:endParaRPr>
          </a:p>
          <a:p>
            <a:pPr marL="274320" indent="-274320" eaLnBrk="1" fontAlgn="auto" hangingPunct="1">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Advertising            newspaper delivery	</a:t>
            </a:r>
          </a:p>
          <a:p>
            <a:pPr marL="274320" indent="-274320" eaLnBrk="1" fontAlgn="auto" hangingPunct="1">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						   phone		   paper</a:t>
            </a:r>
          </a:p>
          <a:p>
            <a:pPr marL="274320" indent="-274320" eaLnBrk="1" fontAlgn="auto" hangingPunct="1">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Radio Stations				   non-electronic</a:t>
            </a:r>
          </a:p>
        </p:txBody>
      </p:sp>
      <p:sp>
        <p:nvSpPr>
          <p:cNvPr id="34820" name="Line 4"/>
          <p:cNvSpPr>
            <a:spLocks noChangeShapeType="1"/>
          </p:cNvSpPr>
          <p:nvPr/>
        </p:nvSpPr>
        <p:spPr bwMode="auto">
          <a:xfrm flipV="1">
            <a:off x="1295400" y="2590800"/>
            <a:ext cx="838200" cy="1752600"/>
          </a:xfrm>
          <a:prstGeom prst="line">
            <a:avLst/>
          </a:prstGeom>
          <a:noFill/>
          <a:ln w="38100">
            <a:solidFill>
              <a:schemeClr val="tx1"/>
            </a:solidFill>
            <a:round/>
            <a:headEnd/>
            <a:tailEnd type="triangle" w="med" len="med"/>
          </a:ln>
        </p:spPr>
        <p:txBody>
          <a:bodyPr wrap="none" anchor="ctr"/>
          <a:lstStyle/>
          <a:p>
            <a:endParaRPr lang="en-US" dirty="0"/>
          </a:p>
        </p:txBody>
      </p:sp>
      <p:sp>
        <p:nvSpPr>
          <p:cNvPr id="34821" name="Line 5"/>
          <p:cNvSpPr>
            <a:spLocks noChangeShapeType="1"/>
          </p:cNvSpPr>
          <p:nvPr/>
        </p:nvSpPr>
        <p:spPr bwMode="auto">
          <a:xfrm flipV="1">
            <a:off x="1219200" y="2667000"/>
            <a:ext cx="838200" cy="1447800"/>
          </a:xfrm>
          <a:prstGeom prst="line">
            <a:avLst/>
          </a:prstGeom>
          <a:noFill/>
          <a:ln w="38100">
            <a:solidFill>
              <a:schemeClr val="tx1"/>
            </a:solidFill>
            <a:round/>
            <a:headEnd/>
            <a:tailEnd type="triangle" w="med" len="med"/>
          </a:ln>
        </p:spPr>
        <p:txBody>
          <a:bodyPr wrap="none" anchor="ctr"/>
          <a:lstStyle/>
          <a:p>
            <a:endParaRPr lang="en-US" dirty="0"/>
          </a:p>
        </p:txBody>
      </p:sp>
      <p:sp>
        <p:nvSpPr>
          <p:cNvPr id="34822" name="Line 6"/>
          <p:cNvSpPr>
            <a:spLocks noChangeShapeType="1"/>
          </p:cNvSpPr>
          <p:nvPr/>
        </p:nvSpPr>
        <p:spPr bwMode="auto">
          <a:xfrm flipV="1">
            <a:off x="1219200" y="3048000"/>
            <a:ext cx="838200" cy="1143000"/>
          </a:xfrm>
          <a:prstGeom prst="line">
            <a:avLst/>
          </a:prstGeom>
          <a:noFill/>
          <a:ln w="38100">
            <a:solidFill>
              <a:schemeClr val="tx1"/>
            </a:solidFill>
            <a:round/>
            <a:headEnd/>
            <a:tailEnd type="triangle" w="med" len="med"/>
          </a:ln>
        </p:spPr>
        <p:txBody>
          <a:bodyPr wrap="none" anchor="ctr"/>
          <a:lstStyle/>
          <a:p>
            <a:endParaRPr lang="en-US" dirty="0"/>
          </a:p>
        </p:txBody>
      </p:sp>
      <p:sp>
        <p:nvSpPr>
          <p:cNvPr id="34823" name="Line 7"/>
          <p:cNvSpPr>
            <a:spLocks noChangeShapeType="1"/>
          </p:cNvSpPr>
          <p:nvPr/>
        </p:nvSpPr>
        <p:spPr bwMode="auto">
          <a:xfrm flipV="1">
            <a:off x="1371600" y="3886200"/>
            <a:ext cx="609600" cy="381000"/>
          </a:xfrm>
          <a:prstGeom prst="line">
            <a:avLst/>
          </a:prstGeom>
          <a:noFill/>
          <a:ln w="38100">
            <a:solidFill>
              <a:schemeClr val="tx1"/>
            </a:solidFill>
            <a:round/>
            <a:headEnd/>
            <a:tailEnd type="triangle" w="med" len="med"/>
          </a:ln>
        </p:spPr>
        <p:txBody>
          <a:bodyPr wrap="none" anchor="ctr"/>
          <a:lstStyle/>
          <a:p>
            <a:endParaRPr lang="en-US" dirty="0"/>
          </a:p>
        </p:txBody>
      </p:sp>
      <p:sp>
        <p:nvSpPr>
          <p:cNvPr id="34824" name="Line 8"/>
          <p:cNvSpPr>
            <a:spLocks noChangeShapeType="1"/>
          </p:cNvSpPr>
          <p:nvPr/>
        </p:nvSpPr>
        <p:spPr bwMode="auto">
          <a:xfrm flipV="1">
            <a:off x="1295400" y="4343400"/>
            <a:ext cx="533400" cy="76200"/>
          </a:xfrm>
          <a:prstGeom prst="line">
            <a:avLst/>
          </a:prstGeom>
          <a:noFill/>
          <a:ln w="38100">
            <a:solidFill>
              <a:schemeClr val="tx1"/>
            </a:solidFill>
            <a:round/>
            <a:headEnd/>
            <a:tailEnd type="triangle" w="med" len="med"/>
          </a:ln>
        </p:spPr>
        <p:txBody>
          <a:bodyPr wrap="none" anchor="ctr"/>
          <a:lstStyle/>
          <a:p>
            <a:endParaRPr lang="en-US" dirty="0"/>
          </a:p>
        </p:txBody>
      </p:sp>
      <p:sp>
        <p:nvSpPr>
          <p:cNvPr id="34826" name="Line 10"/>
          <p:cNvSpPr>
            <a:spLocks noChangeShapeType="1"/>
          </p:cNvSpPr>
          <p:nvPr/>
        </p:nvSpPr>
        <p:spPr bwMode="auto">
          <a:xfrm flipV="1">
            <a:off x="914400" y="2819400"/>
            <a:ext cx="990600" cy="914400"/>
          </a:xfrm>
          <a:prstGeom prst="line">
            <a:avLst/>
          </a:prstGeom>
          <a:noFill/>
          <a:ln w="38100">
            <a:solidFill>
              <a:schemeClr val="tx1"/>
            </a:solidFill>
            <a:round/>
            <a:headEnd/>
            <a:tailEnd type="triangle" w="med" len="med"/>
          </a:ln>
        </p:spPr>
        <p:txBody>
          <a:bodyPr wrap="none" anchor="ctr"/>
          <a:lstStyle/>
          <a:p>
            <a:endParaRPr lang="en-US" dirty="0"/>
          </a:p>
        </p:txBody>
      </p:sp>
      <p:sp>
        <p:nvSpPr>
          <p:cNvPr id="34827" name="Line 11"/>
          <p:cNvSpPr>
            <a:spLocks noChangeShapeType="1"/>
          </p:cNvSpPr>
          <p:nvPr/>
        </p:nvSpPr>
        <p:spPr bwMode="auto">
          <a:xfrm flipV="1">
            <a:off x="914400" y="3048000"/>
            <a:ext cx="1066800" cy="762000"/>
          </a:xfrm>
          <a:prstGeom prst="line">
            <a:avLst/>
          </a:prstGeom>
          <a:noFill/>
          <a:ln w="38100">
            <a:solidFill>
              <a:schemeClr val="tx1"/>
            </a:solidFill>
            <a:round/>
            <a:headEnd/>
            <a:tailEnd type="triangle" w="med" len="med"/>
          </a:ln>
        </p:spPr>
        <p:txBody>
          <a:bodyPr wrap="none" anchor="ctr"/>
          <a:lstStyle/>
          <a:p>
            <a:endParaRPr lang="en-US" dirty="0"/>
          </a:p>
        </p:txBody>
      </p:sp>
      <p:sp>
        <p:nvSpPr>
          <p:cNvPr id="34830" name="Line 14"/>
          <p:cNvSpPr>
            <a:spLocks noChangeShapeType="1"/>
          </p:cNvSpPr>
          <p:nvPr/>
        </p:nvSpPr>
        <p:spPr bwMode="auto">
          <a:xfrm>
            <a:off x="1295400" y="2514600"/>
            <a:ext cx="533400" cy="152400"/>
          </a:xfrm>
          <a:prstGeom prst="line">
            <a:avLst/>
          </a:prstGeom>
          <a:noFill/>
          <a:ln w="38100">
            <a:solidFill>
              <a:schemeClr val="tx1"/>
            </a:solidFill>
            <a:round/>
            <a:headEnd/>
            <a:tailEnd type="triangle" w="med" len="med"/>
          </a:ln>
        </p:spPr>
        <p:txBody>
          <a:bodyPr wrap="none" anchor="ctr"/>
          <a:lstStyle/>
          <a:p>
            <a:endParaRPr lang="en-US" dirty="0"/>
          </a:p>
        </p:txBody>
      </p:sp>
      <p:sp>
        <p:nvSpPr>
          <p:cNvPr id="34831" name="Line 15"/>
          <p:cNvSpPr>
            <a:spLocks noChangeShapeType="1"/>
          </p:cNvSpPr>
          <p:nvPr/>
        </p:nvSpPr>
        <p:spPr bwMode="auto">
          <a:xfrm flipV="1">
            <a:off x="3657600" y="2438400"/>
            <a:ext cx="1066800" cy="152400"/>
          </a:xfrm>
          <a:prstGeom prst="line">
            <a:avLst/>
          </a:prstGeom>
          <a:noFill/>
          <a:ln w="38100">
            <a:solidFill>
              <a:schemeClr val="tx1"/>
            </a:solidFill>
            <a:round/>
            <a:headEnd/>
            <a:tailEnd type="triangle" w="med" len="med"/>
          </a:ln>
        </p:spPr>
        <p:txBody>
          <a:bodyPr wrap="none" anchor="ctr"/>
          <a:lstStyle/>
          <a:p>
            <a:endParaRPr lang="en-US" dirty="0"/>
          </a:p>
        </p:txBody>
      </p:sp>
      <p:sp>
        <p:nvSpPr>
          <p:cNvPr id="34832" name="Line 16"/>
          <p:cNvSpPr>
            <a:spLocks noChangeShapeType="1"/>
          </p:cNvSpPr>
          <p:nvPr/>
        </p:nvSpPr>
        <p:spPr bwMode="auto">
          <a:xfrm flipV="1">
            <a:off x="3810000" y="2667000"/>
            <a:ext cx="838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34833" name="Line 17"/>
          <p:cNvSpPr>
            <a:spLocks noChangeShapeType="1"/>
          </p:cNvSpPr>
          <p:nvPr/>
        </p:nvSpPr>
        <p:spPr bwMode="auto">
          <a:xfrm>
            <a:off x="3810000" y="2971800"/>
            <a:ext cx="838200" cy="76200"/>
          </a:xfrm>
          <a:prstGeom prst="line">
            <a:avLst/>
          </a:prstGeom>
          <a:noFill/>
          <a:ln w="38100">
            <a:solidFill>
              <a:schemeClr val="tx1"/>
            </a:solidFill>
            <a:round/>
            <a:headEnd/>
            <a:tailEnd type="triangle" w="med" len="med"/>
          </a:ln>
        </p:spPr>
        <p:txBody>
          <a:bodyPr wrap="none" anchor="ctr"/>
          <a:lstStyle/>
          <a:p>
            <a:endParaRPr lang="en-US" dirty="0"/>
          </a:p>
        </p:txBody>
      </p:sp>
      <p:sp>
        <p:nvSpPr>
          <p:cNvPr id="34834" name="Rectangle 18"/>
          <p:cNvSpPr>
            <a:spLocks noChangeArrowheads="1"/>
          </p:cNvSpPr>
          <p:nvPr/>
        </p:nvSpPr>
        <p:spPr bwMode="auto">
          <a:xfrm>
            <a:off x="4800600" y="5943600"/>
            <a:ext cx="4038600" cy="304800"/>
          </a:xfrm>
          <a:prstGeom prst="rect">
            <a:avLst/>
          </a:prstGeom>
          <a:noFill/>
          <a:ln w="38100">
            <a:solidFill>
              <a:schemeClr val="folHlink"/>
            </a:solidFill>
            <a:miter lim="800000"/>
            <a:headEnd/>
            <a:tailEnd/>
          </a:ln>
        </p:spPr>
        <p:txBody>
          <a:bodyPr wrap="none" anchor="ctr"/>
          <a:lstStyle/>
          <a:p>
            <a:pPr algn="ctr"/>
            <a:r>
              <a:rPr lang="en-US" sz="1600" dirty="0">
                <a:solidFill>
                  <a:schemeClr val="tx2"/>
                </a:solidFill>
                <a:latin typeface="Constantia" pitchFamily="18" charset="0"/>
              </a:rPr>
              <a:t>Tom </a:t>
            </a:r>
            <a:r>
              <a:rPr lang="en-US" sz="1600" dirty="0" err="1">
                <a:solidFill>
                  <a:schemeClr val="tx2"/>
                </a:solidFill>
                <a:latin typeface="Constantia" pitchFamily="18" charset="0"/>
              </a:rPr>
              <a:t>Wolzien</a:t>
            </a:r>
            <a:r>
              <a:rPr lang="en-US" sz="1600" dirty="0">
                <a:solidFill>
                  <a:schemeClr val="tx2"/>
                </a:solidFill>
                <a:latin typeface="Constantia" pitchFamily="18" charset="0"/>
              </a:rPr>
              <a:t>, Sanford C. Bernstein &amp; Co</a:t>
            </a:r>
          </a:p>
        </p:txBody>
      </p:sp>
      <p:sp>
        <p:nvSpPr>
          <p:cNvPr id="34835" name="Line 19"/>
          <p:cNvSpPr>
            <a:spLocks noChangeShapeType="1"/>
          </p:cNvSpPr>
          <p:nvPr/>
        </p:nvSpPr>
        <p:spPr bwMode="auto">
          <a:xfrm flipH="1">
            <a:off x="5486400" y="2362200"/>
            <a:ext cx="944563" cy="573088"/>
          </a:xfrm>
          <a:prstGeom prst="line">
            <a:avLst/>
          </a:prstGeom>
          <a:noFill/>
          <a:ln w="38100">
            <a:solidFill>
              <a:schemeClr val="tx1"/>
            </a:solidFill>
            <a:round/>
            <a:headEnd/>
            <a:tailEnd type="triangle" w="med" len="med"/>
          </a:ln>
        </p:spPr>
        <p:txBody>
          <a:bodyPr/>
          <a:lstStyle/>
          <a:p>
            <a:endParaRPr lang="en-US"/>
          </a:p>
        </p:txBody>
      </p:sp>
      <p:sp>
        <p:nvSpPr>
          <p:cNvPr id="34836" name="Line 20"/>
          <p:cNvSpPr>
            <a:spLocks noChangeShapeType="1"/>
          </p:cNvSpPr>
          <p:nvPr/>
        </p:nvSpPr>
        <p:spPr bwMode="auto">
          <a:xfrm flipH="1">
            <a:off x="5562600" y="2895600"/>
            <a:ext cx="914400" cy="61913"/>
          </a:xfrm>
          <a:prstGeom prst="line">
            <a:avLst/>
          </a:prstGeom>
          <a:noFill/>
          <a:ln w="38100">
            <a:solidFill>
              <a:schemeClr val="tx1"/>
            </a:solidFill>
            <a:round/>
            <a:headEnd/>
            <a:tailEnd type="triangle" w="med" len="med"/>
          </a:ln>
        </p:spPr>
        <p:txBody>
          <a:bodyPr/>
          <a:lstStyle/>
          <a:p>
            <a:endParaRPr lang="en-US"/>
          </a:p>
        </p:txBody>
      </p:sp>
      <p:sp>
        <p:nvSpPr>
          <p:cNvPr id="34837" name="Line 21"/>
          <p:cNvSpPr>
            <a:spLocks noChangeShapeType="1"/>
          </p:cNvSpPr>
          <p:nvPr/>
        </p:nvSpPr>
        <p:spPr bwMode="auto">
          <a:xfrm>
            <a:off x="2971800" y="2362200"/>
            <a:ext cx="1676400" cy="2133600"/>
          </a:xfrm>
          <a:prstGeom prst="line">
            <a:avLst/>
          </a:prstGeom>
          <a:noFill/>
          <a:ln w="38100">
            <a:solidFill>
              <a:schemeClr val="tx1"/>
            </a:solidFill>
            <a:round/>
            <a:headEnd/>
            <a:tailEnd type="triangle" w="med" len="med"/>
          </a:ln>
        </p:spPr>
        <p:txBody>
          <a:bodyPr anchor="ctr" anchorCtr="1"/>
          <a:lstStyle/>
          <a:p>
            <a:r>
              <a:rPr lang="en-US" dirty="0"/>
              <a:t> </a:t>
            </a:r>
          </a:p>
        </p:txBody>
      </p:sp>
      <p:sp>
        <p:nvSpPr>
          <p:cNvPr id="34838" name="Line 22"/>
          <p:cNvSpPr>
            <a:spLocks noChangeShapeType="1"/>
          </p:cNvSpPr>
          <p:nvPr/>
        </p:nvSpPr>
        <p:spPr bwMode="auto">
          <a:xfrm flipV="1">
            <a:off x="1447800" y="2971800"/>
            <a:ext cx="1447800" cy="1905000"/>
          </a:xfrm>
          <a:prstGeom prst="line">
            <a:avLst/>
          </a:prstGeom>
          <a:noFill/>
          <a:ln w="38100">
            <a:solidFill>
              <a:schemeClr val="tx1"/>
            </a:solidFill>
            <a:round/>
            <a:headEnd/>
            <a:tailEnd type="triangle" w="med" len="med"/>
          </a:ln>
        </p:spPr>
        <p:txBody>
          <a:bodyPr anchor="ctr" anchorCtr="1"/>
          <a:lstStyle/>
          <a:p>
            <a:endParaRPr lang="en-US"/>
          </a:p>
        </p:txBody>
      </p:sp>
      <p:sp>
        <p:nvSpPr>
          <p:cNvPr id="34839" name="Line 23"/>
          <p:cNvSpPr>
            <a:spLocks noChangeShapeType="1"/>
          </p:cNvSpPr>
          <p:nvPr/>
        </p:nvSpPr>
        <p:spPr bwMode="auto">
          <a:xfrm>
            <a:off x="2590800" y="3733800"/>
            <a:ext cx="1981200" cy="1143000"/>
          </a:xfrm>
          <a:prstGeom prst="line">
            <a:avLst/>
          </a:prstGeom>
          <a:noFill/>
          <a:ln w="38100">
            <a:solidFill>
              <a:schemeClr val="tx1"/>
            </a:solidFill>
            <a:round/>
            <a:headEnd/>
            <a:tailEnd type="triangle" w="med" len="med"/>
          </a:ln>
        </p:spPr>
        <p:txBody>
          <a:bodyPr/>
          <a:lstStyle/>
          <a:p>
            <a:endParaRPr lang="en-US"/>
          </a:p>
        </p:txBody>
      </p:sp>
      <p:sp>
        <p:nvSpPr>
          <p:cNvPr id="34840" name="Line 24"/>
          <p:cNvSpPr>
            <a:spLocks noChangeShapeType="1"/>
          </p:cNvSpPr>
          <p:nvPr/>
        </p:nvSpPr>
        <p:spPr bwMode="auto">
          <a:xfrm>
            <a:off x="4114800" y="4495800"/>
            <a:ext cx="533400" cy="381000"/>
          </a:xfrm>
          <a:prstGeom prst="line">
            <a:avLst/>
          </a:prstGeom>
          <a:noFill/>
          <a:ln w="38100">
            <a:solidFill>
              <a:schemeClr val="tx1"/>
            </a:solidFill>
            <a:round/>
            <a:headEnd/>
            <a:tailEnd type="triangle" w="med" len="med"/>
          </a:ln>
        </p:spPr>
        <p:txBody>
          <a:bodyPr/>
          <a:lstStyle/>
          <a:p>
            <a:endParaRPr lang="en-US"/>
          </a:p>
        </p:txBody>
      </p:sp>
      <p:sp>
        <p:nvSpPr>
          <p:cNvPr id="34841" name="Line 25"/>
          <p:cNvSpPr>
            <a:spLocks noChangeShapeType="1"/>
          </p:cNvSpPr>
          <p:nvPr/>
        </p:nvSpPr>
        <p:spPr bwMode="auto">
          <a:xfrm flipH="1">
            <a:off x="6324600" y="4724400"/>
            <a:ext cx="457200" cy="228600"/>
          </a:xfrm>
          <a:prstGeom prst="line">
            <a:avLst/>
          </a:prstGeom>
          <a:noFill/>
          <a:ln w="34925">
            <a:solidFill>
              <a:schemeClr val="tx1"/>
            </a:solidFill>
            <a:round/>
            <a:headEnd/>
            <a:tailEnd type="triangle" w="med" len="med"/>
          </a:ln>
        </p:spPr>
        <p:txBody>
          <a:bodyPr/>
          <a:lstStyle/>
          <a:p>
            <a:endParaRPr lang="en-US"/>
          </a:p>
        </p:txBody>
      </p:sp>
      <p:sp>
        <p:nvSpPr>
          <p:cNvPr id="27" name="Line 12"/>
          <p:cNvSpPr>
            <a:spLocks noChangeShapeType="1"/>
          </p:cNvSpPr>
          <p:nvPr/>
        </p:nvSpPr>
        <p:spPr bwMode="auto">
          <a:xfrm flipV="1">
            <a:off x="1447800" y="4495800"/>
            <a:ext cx="533400" cy="381000"/>
          </a:xfrm>
          <a:prstGeom prst="line">
            <a:avLst/>
          </a:prstGeom>
          <a:noFill/>
          <a:ln w="38100">
            <a:solidFill>
              <a:schemeClr val="tx1"/>
            </a:solidFill>
            <a:round/>
            <a:headEnd/>
            <a:tailEnd type="triangle" w="med" len="med"/>
          </a:ln>
        </p:spPr>
        <p:txBody>
          <a:bodyPr wrap="none" anchor="ctr"/>
          <a:lstStyle/>
          <a:p>
            <a:endParaRPr lang="en-US"/>
          </a:p>
        </p:txBody>
      </p:sp>
    </p:spTree>
    <p:custDataLst>
      <p:tags r:id="rId1"/>
    </p:custDataLst>
  </p:cSld>
  <p:clrMapOvr>
    <a:masterClrMapping/>
  </p:clrMapOvr>
  <p:transition advTm="3634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381000"/>
            <a:ext cx="7696200" cy="762000"/>
          </a:xfrm>
        </p:spPr>
        <p:txBody>
          <a:bodyPr>
            <a:normAutofit/>
          </a:bodyPr>
          <a:lstStyle/>
          <a:p>
            <a:pPr eaLnBrk="1" fontAlgn="auto" hangingPunct="1">
              <a:spcAft>
                <a:spcPts val="0"/>
              </a:spcAft>
              <a:defRPr/>
            </a:pPr>
            <a:r>
              <a:rPr lang="en-US" sz="4000" dirty="0">
                <a:solidFill>
                  <a:schemeClr val="accent2"/>
                </a:solidFill>
              </a:rPr>
              <a:t>Home Media Ecology – Now</a:t>
            </a:r>
          </a:p>
        </p:txBody>
      </p:sp>
      <p:sp>
        <p:nvSpPr>
          <p:cNvPr id="1384451" name="Rectangle 3"/>
          <p:cNvSpPr>
            <a:spLocks noGrp="1" noChangeArrowheads="1"/>
          </p:cNvSpPr>
          <p:nvPr>
            <p:ph idx="1"/>
          </p:nvPr>
        </p:nvSpPr>
        <p:spPr>
          <a:xfrm>
            <a:off x="0" y="1447800"/>
            <a:ext cx="9144000" cy="4914900"/>
          </a:xfrm>
        </p:spPr>
        <p:txBody>
          <a:bodyPr>
            <a:normAutofit/>
          </a:bodyPr>
          <a:lstStyle/>
          <a:p>
            <a:pPr marL="274320" indent="-274320" eaLnBrk="1" fontAlgn="auto" hangingPunct="1">
              <a:lnSpc>
                <a:spcPct val="80000"/>
              </a:lnSpc>
              <a:spcAft>
                <a:spcPts val="0"/>
              </a:spcAft>
              <a:buClr>
                <a:schemeClr val="accent3"/>
              </a:buClr>
              <a:buFont typeface="Wingdings" pitchFamily="2" charset="2"/>
              <a:buNone/>
              <a:defRPr/>
            </a:pPr>
            <a:r>
              <a:rPr lang="en-US" sz="1800" b="1" u="sng" dirty="0">
                <a:solidFill>
                  <a:srgbClr val="993300"/>
                </a:solidFill>
                <a:effectLst>
                  <a:outerShdw blurRad="38100" dist="38100" dir="2700000" algn="tl">
                    <a:srgbClr val="FFFFFF"/>
                  </a:outerShdw>
                </a:effectLst>
              </a:rPr>
              <a:t>Product	</a:t>
            </a:r>
            <a:r>
              <a:rPr lang="en-US" sz="1800" b="1" dirty="0">
                <a:solidFill>
                  <a:srgbClr val="993300"/>
                </a:solidFill>
                <a:effectLst>
                  <a:outerShdw blurRad="38100" dist="38100" dir="2700000" algn="tl">
                    <a:srgbClr val="FFFFFF"/>
                  </a:outerShdw>
                </a:effectLst>
              </a:rPr>
              <a:t> 	</a:t>
            </a:r>
            <a:r>
              <a:rPr lang="en-US" sz="1800" b="1" u="sng" dirty="0">
                <a:solidFill>
                  <a:srgbClr val="993300"/>
                </a:solidFill>
                <a:effectLst>
                  <a:outerShdw blurRad="38100" dist="38100" dir="2700000" algn="tl">
                    <a:srgbClr val="FFFFFF"/>
                  </a:outerShdw>
                </a:effectLst>
              </a:rPr>
              <a:t>Route to home</a:t>
            </a:r>
            <a:r>
              <a:rPr lang="en-US" sz="1800" b="1" dirty="0">
                <a:solidFill>
                  <a:srgbClr val="993300"/>
                </a:solidFill>
                <a:effectLst>
                  <a:outerShdw blurRad="38100" dist="38100" dir="2700000" algn="tl">
                    <a:srgbClr val="FFFFFF"/>
                  </a:outerShdw>
                </a:effectLst>
              </a:rPr>
              <a:t>	   	</a:t>
            </a:r>
            <a:r>
              <a:rPr lang="en-US" sz="1800" b="1" u="sng" dirty="0">
                <a:solidFill>
                  <a:srgbClr val="993300"/>
                </a:solidFill>
                <a:effectLst>
                  <a:outerShdw blurRad="38100" dist="38100" dir="2700000" algn="tl">
                    <a:srgbClr val="FFFFFF"/>
                  </a:outerShdw>
                </a:effectLst>
              </a:rPr>
              <a:t>Display</a:t>
            </a:r>
            <a:r>
              <a:rPr lang="en-US" sz="1800" b="1" dirty="0">
                <a:solidFill>
                  <a:srgbClr val="993300"/>
                </a:solidFill>
                <a:effectLst>
                  <a:outerShdw blurRad="38100" dist="38100" dir="2700000" algn="tl">
                    <a:srgbClr val="FFFFFF"/>
                  </a:outerShdw>
                </a:effectLst>
              </a:rPr>
              <a:t>	     	</a:t>
            </a:r>
            <a:r>
              <a:rPr lang="en-US" sz="1800" b="1" u="sng" dirty="0">
                <a:solidFill>
                  <a:srgbClr val="993300"/>
                </a:solidFill>
                <a:effectLst>
                  <a:outerShdw blurRad="38100" dist="38100" dir="2700000" algn="tl">
                    <a:srgbClr val="FFFFFF"/>
                  </a:outerShdw>
                </a:effectLst>
              </a:rPr>
              <a:t>Local storage</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			   cable					VCR</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TV stations	   phone/DSL		TV</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Info		   wireless		radio		DVD</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“Daily me”  	   broadcast TV		PC		Web-based storage</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  content	  			iPod /MP3	server/ TiVo (PVR)</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Cable Nets	   broadcast radio	stereo		PC</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Web sites	   satellite		monitor		web storage</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Local news	   mail			headphones	CD/CD-ROM</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Content from	   express delivery	pager		</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   individuals	   iPod / storage		portable gamer	MP3 player / iPod</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Peer-to-peer	   subcarriers /</a:t>
            </a:r>
            <a:r>
              <a:rPr lang="en-US" sz="1800" dirty="0">
                <a:solidFill>
                  <a:schemeClr val="tx2"/>
                </a:solidFill>
                <a:effectLst>
                  <a:outerShdw blurRad="38100" dist="38100" dir="2700000" algn="tl">
                    <a:srgbClr val="FFFFFF"/>
                  </a:outerShdw>
                </a:effectLst>
              </a:rPr>
              <a:t> WIFI</a:t>
            </a:r>
            <a:r>
              <a:rPr lang="en-US" sz="1800" b="1" dirty="0">
                <a:solidFill>
                  <a:schemeClr val="tx2"/>
                </a:solidFill>
                <a:effectLst>
                  <a:outerShdw blurRad="38100" dist="38100" dir="2700000" algn="tl">
                    <a:srgbClr val="FFFFFF"/>
                  </a:outerShdw>
                </a:effectLst>
              </a:rPr>
              <a:t>	cell phone	pagers - PDAs</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Advertising            newspaper delivery	phone		cable box</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Radio stations			PDA/Palm	game console</a:t>
            </a:r>
          </a:p>
          <a:p>
            <a:pPr marL="274320" indent="-274320">
              <a:lnSpc>
                <a:spcPct val="80000"/>
              </a:lnSpc>
              <a:buClr>
                <a:schemeClr val="accent3"/>
              </a:buClr>
              <a:buNone/>
              <a:defRPr/>
            </a:pPr>
            <a:r>
              <a:rPr lang="en-US" sz="1800" b="1" dirty="0">
                <a:solidFill>
                  <a:schemeClr val="tx2"/>
                </a:solidFill>
                <a:effectLst>
                  <a:outerShdw blurRad="38100" dist="38100" dir="2700000" algn="tl">
                    <a:srgbClr val="FFFFFF"/>
                  </a:outerShdw>
                </a:effectLst>
              </a:rPr>
              <a:t>							game console	 paper</a:t>
            </a:r>
          </a:p>
          <a:p>
            <a:pPr marL="274320" indent="-274320" eaLnBrk="1" fontAlgn="auto" hangingPunct="1">
              <a:lnSpc>
                <a:spcPct val="80000"/>
              </a:lnSpc>
              <a:spcAft>
                <a:spcPts val="0"/>
              </a:spcAft>
              <a:buClr>
                <a:schemeClr val="accent3"/>
              </a:buClr>
              <a:buFont typeface="Wingdings" pitchFamily="2" charset="2"/>
              <a:buNone/>
              <a:defRPr/>
            </a:pPr>
            <a:r>
              <a:rPr lang="en-US" sz="1800" b="1" dirty="0">
                <a:solidFill>
                  <a:schemeClr val="tx2"/>
                </a:solidFill>
                <a:effectLst>
                  <a:outerShdw blurRad="38100" dist="38100" dir="2700000" algn="tl">
                    <a:srgbClr val="FFFFFF"/>
                  </a:outerShdw>
                </a:effectLst>
              </a:rPr>
              <a:t>Satellite radio				non-electronic	storage sticks/disks		</a:t>
            </a:r>
          </a:p>
        </p:txBody>
      </p:sp>
      <p:sp>
        <p:nvSpPr>
          <p:cNvPr id="35844" name="Line 4"/>
          <p:cNvSpPr>
            <a:spLocks noChangeShapeType="1"/>
          </p:cNvSpPr>
          <p:nvPr/>
        </p:nvSpPr>
        <p:spPr bwMode="auto">
          <a:xfrm flipV="1">
            <a:off x="1371600" y="1905000"/>
            <a:ext cx="609600" cy="228600"/>
          </a:xfrm>
          <a:prstGeom prst="line">
            <a:avLst/>
          </a:prstGeom>
          <a:noFill/>
          <a:ln w="38100">
            <a:solidFill>
              <a:schemeClr val="tx1"/>
            </a:solidFill>
            <a:round/>
            <a:headEnd/>
            <a:tailEnd type="triangle" w="med" len="med"/>
          </a:ln>
        </p:spPr>
        <p:txBody>
          <a:bodyPr wrap="none" anchor="ctr"/>
          <a:lstStyle/>
          <a:p>
            <a:endParaRPr lang="en-US"/>
          </a:p>
        </p:txBody>
      </p:sp>
      <p:sp>
        <p:nvSpPr>
          <p:cNvPr id="35845" name="Line 5"/>
          <p:cNvSpPr>
            <a:spLocks noChangeShapeType="1"/>
          </p:cNvSpPr>
          <p:nvPr/>
        </p:nvSpPr>
        <p:spPr bwMode="auto">
          <a:xfrm>
            <a:off x="1295400" y="2209800"/>
            <a:ext cx="533400" cy="457200"/>
          </a:xfrm>
          <a:prstGeom prst="line">
            <a:avLst/>
          </a:prstGeom>
          <a:noFill/>
          <a:ln w="38100">
            <a:solidFill>
              <a:schemeClr val="tx1"/>
            </a:solidFill>
            <a:round/>
            <a:headEnd/>
            <a:tailEnd type="triangle" w="med" len="med"/>
          </a:ln>
        </p:spPr>
        <p:txBody>
          <a:bodyPr wrap="none" anchor="ctr"/>
          <a:lstStyle/>
          <a:p>
            <a:endParaRPr lang="en-US"/>
          </a:p>
        </p:txBody>
      </p:sp>
      <p:sp>
        <p:nvSpPr>
          <p:cNvPr id="35846" name="Line 6"/>
          <p:cNvSpPr>
            <a:spLocks noChangeShapeType="1"/>
          </p:cNvSpPr>
          <p:nvPr/>
        </p:nvSpPr>
        <p:spPr bwMode="auto">
          <a:xfrm>
            <a:off x="1371600" y="2362200"/>
            <a:ext cx="685800" cy="1066800"/>
          </a:xfrm>
          <a:prstGeom prst="line">
            <a:avLst/>
          </a:prstGeom>
          <a:noFill/>
          <a:ln w="38100">
            <a:solidFill>
              <a:schemeClr val="tx1"/>
            </a:solidFill>
            <a:round/>
            <a:headEnd/>
            <a:tailEnd type="triangle" w="med" len="med"/>
          </a:ln>
        </p:spPr>
        <p:txBody>
          <a:bodyPr wrap="none" anchor="ctr"/>
          <a:lstStyle/>
          <a:p>
            <a:endParaRPr lang="en-US"/>
          </a:p>
        </p:txBody>
      </p:sp>
      <p:sp>
        <p:nvSpPr>
          <p:cNvPr id="35847" name="Line 7"/>
          <p:cNvSpPr>
            <a:spLocks noChangeShapeType="1"/>
          </p:cNvSpPr>
          <p:nvPr/>
        </p:nvSpPr>
        <p:spPr bwMode="auto">
          <a:xfrm flipV="1">
            <a:off x="914400" y="2057400"/>
            <a:ext cx="838200" cy="457200"/>
          </a:xfrm>
          <a:prstGeom prst="line">
            <a:avLst/>
          </a:prstGeom>
          <a:noFill/>
          <a:ln w="38100">
            <a:solidFill>
              <a:schemeClr val="tx1"/>
            </a:solidFill>
            <a:round/>
            <a:headEnd/>
            <a:tailEnd type="triangle" w="med" len="med"/>
          </a:ln>
        </p:spPr>
        <p:txBody>
          <a:bodyPr wrap="none" anchor="ctr"/>
          <a:lstStyle/>
          <a:p>
            <a:endParaRPr lang="en-US"/>
          </a:p>
        </p:txBody>
      </p:sp>
      <p:sp>
        <p:nvSpPr>
          <p:cNvPr id="35848" name="Line 8"/>
          <p:cNvSpPr>
            <a:spLocks noChangeShapeType="1"/>
          </p:cNvSpPr>
          <p:nvPr/>
        </p:nvSpPr>
        <p:spPr bwMode="auto">
          <a:xfrm flipV="1">
            <a:off x="914400" y="2286000"/>
            <a:ext cx="914400" cy="228600"/>
          </a:xfrm>
          <a:prstGeom prst="line">
            <a:avLst/>
          </a:prstGeom>
          <a:noFill/>
          <a:ln w="38100">
            <a:solidFill>
              <a:schemeClr val="tx1"/>
            </a:solidFill>
            <a:round/>
            <a:headEnd/>
            <a:tailEnd type="triangle" w="med" len="med"/>
          </a:ln>
        </p:spPr>
        <p:txBody>
          <a:bodyPr wrap="none" anchor="ctr"/>
          <a:lstStyle/>
          <a:p>
            <a:endParaRPr lang="en-US"/>
          </a:p>
        </p:txBody>
      </p:sp>
      <p:sp>
        <p:nvSpPr>
          <p:cNvPr id="35849" name="Line 9"/>
          <p:cNvSpPr>
            <a:spLocks noChangeShapeType="1"/>
          </p:cNvSpPr>
          <p:nvPr/>
        </p:nvSpPr>
        <p:spPr bwMode="auto">
          <a:xfrm>
            <a:off x="990600" y="2438400"/>
            <a:ext cx="914400" cy="76200"/>
          </a:xfrm>
          <a:prstGeom prst="line">
            <a:avLst/>
          </a:prstGeom>
          <a:noFill/>
          <a:ln w="38100">
            <a:solidFill>
              <a:schemeClr val="tx1"/>
            </a:solidFill>
            <a:round/>
            <a:headEnd/>
            <a:tailEnd type="triangle" w="med" len="med"/>
          </a:ln>
        </p:spPr>
        <p:txBody>
          <a:bodyPr wrap="none" anchor="ctr"/>
          <a:lstStyle/>
          <a:p>
            <a:endParaRPr lang="en-US"/>
          </a:p>
        </p:txBody>
      </p:sp>
      <p:sp>
        <p:nvSpPr>
          <p:cNvPr id="35850" name="Line 10"/>
          <p:cNvSpPr>
            <a:spLocks noChangeShapeType="1"/>
          </p:cNvSpPr>
          <p:nvPr/>
        </p:nvSpPr>
        <p:spPr bwMode="auto">
          <a:xfrm>
            <a:off x="1143000" y="2590800"/>
            <a:ext cx="609600" cy="152400"/>
          </a:xfrm>
          <a:prstGeom prst="line">
            <a:avLst/>
          </a:prstGeom>
          <a:noFill/>
          <a:ln w="38100">
            <a:solidFill>
              <a:schemeClr val="tx1"/>
            </a:solidFill>
            <a:round/>
            <a:headEnd/>
            <a:tailEnd type="triangle" w="med" len="med"/>
          </a:ln>
        </p:spPr>
        <p:txBody>
          <a:bodyPr wrap="none" anchor="ctr"/>
          <a:lstStyle/>
          <a:p>
            <a:endParaRPr lang="en-US"/>
          </a:p>
        </p:txBody>
      </p:sp>
      <p:sp>
        <p:nvSpPr>
          <p:cNvPr id="35851" name="Line 11"/>
          <p:cNvSpPr>
            <a:spLocks noChangeShapeType="1"/>
          </p:cNvSpPr>
          <p:nvPr/>
        </p:nvSpPr>
        <p:spPr bwMode="auto">
          <a:xfrm>
            <a:off x="609600" y="2514600"/>
            <a:ext cx="1371600" cy="609600"/>
          </a:xfrm>
          <a:prstGeom prst="line">
            <a:avLst/>
          </a:prstGeom>
          <a:noFill/>
          <a:ln w="38100">
            <a:solidFill>
              <a:schemeClr val="tx1"/>
            </a:solidFill>
            <a:round/>
            <a:headEnd/>
            <a:tailEnd type="triangle" w="med" len="med"/>
          </a:ln>
        </p:spPr>
        <p:txBody>
          <a:bodyPr wrap="none" anchor="ctr"/>
          <a:lstStyle/>
          <a:p>
            <a:endParaRPr lang="en-US"/>
          </a:p>
        </p:txBody>
      </p:sp>
      <p:sp>
        <p:nvSpPr>
          <p:cNvPr id="35852" name="Line 12"/>
          <p:cNvSpPr>
            <a:spLocks noChangeShapeType="1"/>
          </p:cNvSpPr>
          <p:nvPr/>
        </p:nvSpPr>
        <p:spPr bwMode="auto">
          <a:xfrm>
            <a:off x="685800" y="2514600"/>
            <a:ext cx="1219200" cy="914400"/>
          </a:xfrm>
          <a:prstGeom prst="line">
            <a:avLst/>
          </a:prstGeom>
          <a:noFill/>
          <a:ln w="38100">
            <a:solidFill>
              <a:schemeClr val="tx1"/>
            </a:solidFill>
            <a:round/>
            <a:headEnd/>
            <a:tailEnd type="triangle" w="med" len="med"/>
          </a:ln>
        </p:spPr>
        <p:txBody>
          <a:bodyPr wrap="none" anchor="ctr"/>
          <a:lstStyle/>
          <a:p>
            <a:endParaRPr lang="en-US"/>
          </a:p>
        </p:txBody>
      </p:sp>
      <p:sp>
        <p:nvSpPr>
          <p:cNvPr id="35853" name="Line 13"/>
          <p:cNvSpPr>
            <a:spLocks noChangeShapeType="1"/>
          </p:cNvSpPr>
          <p:nvPr/>
        </p:nvSpPr>
        <p:spPr bwMode="auto">
          <a:xfrm>
            <a:off x="762000" y="2667000"/>
            <a:ext cx="1143000" cy="1066800"/>
          </a:xfrm>
          <a:prstGeom prst="line">
            <a:avLst/>
          </a:prstGeom>
          <a:noFill/>
          <a:ln w="38100">
            <a:solidFill>
              <a:schemeClr val="tx1"/>
            </a:solidFill>
            <a:round/>
            <a:headEnd/>
            <a:tailEnd type="triangle" w="med" len="med"/>
          </a:ln>
        </p:spPr>
        <p:txBody>
          <a:bodyPr wrap="none" anchor="ctr"/>
          <a:lstStyle/>
          <a:p>
            <a:endParaRPr lang="en-US"/>
          </a:p>
        </p:txBody>
      </p:sp>
      <p:sp>
        <p:nvSpPr>
          <p:cNvPr id="35854" name="Line 14"/>
          <p:cNvSpPr>
            <a:spLocks noChangeShapeType="1"/>
          </p:cNvSpPr>
          <p:nvPr/>
        </p:nvSpPr>
        <p:spPr bwMode="auto">
          <a:xfrm>
            <a:off x="838200" y="2590800"/>
            <a:ext cx="1143000" cy="1371600"/>
          </a:xfrm>
          <a:prstGeom prst="line">
            <a:avLst/>
          </a:prstGeom>
          <a:noFill/>
          <a:ln w="38100">
            <a:solidFill>
              <a:schemeClr val="tx1"/>
            </a:solidFill>
            <a:round/>
            <a:headEnd/>
            <a:tailEnd type="triangle" w="med" len="med"/>
          </a:ln>
        </p:spPr>
        <p:txBody>
          <a:bodyPr wrap="none" anchor="ctr"/>
          <a:lstStyle/>
          <a:p>
            <a:endParaRPr lang="en-US"/>
          </a:p>
        </p:txBody>
      </p:sp>
      <p:sp>
        <p:nvSpPr>
          <p:cNvPr id="35855" name="Line 15"/>
          <p:cNvSpPr>
            <a:spLocks noChangeShapeType="1"/>
          </p:cNvSpPr>
          <p:nvPr/>
        </p:nvSpPr>
        <p:spPr bwMode="auto">
          <a:xfrm>
            <a:off x="609600" y="2514600"/>
            <a:ext cx="1371600" cy="1905000"/>
          </a:xfrm>
          <a:prstGeom prst="line">
            <a:avLst/>
          </a:prstGeom>
          <a:noFill/>
          <a:ln w="38100">
            <a:solidFill>
              <a:schemeClr val="tx1"/>
            </a:solidFill>
            <a:round/>
            <a:headEnd/>
            <a:tailEnd type="triangle" w="med" len="med"/>
          </a:ln>
        </p:spPr>
        <p:txBody>
          <a:bodyPr wrap="none" anchor="ctr"/>
          <a:lstStyle/>
          <a:p>
            <a:endParaRPr lang="en-US"/>
          </a:p>
        </p:txBody>
      </p:sp>
      <p:sp>
        <p:nvSpPr>
          <p:cNvPr id="35856" name="Line 16"/>
          <p:cNvSpPr>
            <a:spLocks noChangeShapeType="1"/>
          </p:cNvSpPr>
          <p:nvPr/>
        </p:nvSpPr>
        <p:spPr bwMode="auto">
          <a:xfrm>
            <a:off x="533400" y="2514600"/>
            <a:ext cx="1524000" cy="2209800"/>
          </a:xfrm>
          <a:prstGeom prst="line">
            <a:avLst/>
          </a:prstGeom>
          <a:noFill/>
          <a:ln w="38100">
            <a:solidFill>
              <a:schemeClr val="tx1"/>
            </a:solidFill>
            <a:round/>
            <a:headEnd/>
            <a:tailEnd type="triangle" w="med" len="med"/>
          </a:ln>
        </p:spPr>
        <p:txBody>
          <a:bodyPr wrap="none" anchor="ctr"/>
          <a:lstStyle/>
          <a:p>
            <a:endParaRPr lang="en-US"/>
          </a:p>
        </p:txBody>
      </p:sp>
      <p:sp>
        <p:nvSpPr>
          <p:cNvPr id="35857" name="Line 17"/>
          <p:cNvSpPr>
            <a:spLocks noChangeShapeType="1"/>
          </p:cNvSpPr>
          <p:nvPr/>
        </p:nvSpPr>
        <p:spPr bwMode="auto">
          <a:xfrm flipV="1">
            <a:off x="1295400" y="1981200"/>
            <a:ext cx="609600" cy="1066800"/>
          </a:xfrm>
          <a:prstGeom prst="line">
            <a:avLst/>
          </a:prstGeom>
          <a:noFill/>
          <a:ln w="38100">
            <a:solidFill>
              <a:schemeClr val="tx1"/>
            </a:solidFill>
            <a:round/>
            <a:headEnd/>
            <a:tailEnd type="triangle" w="med" len="med"/>
          </a:ln>
        </p:spPr>
        <p:txBody>
          <a:bodyPr wrap="none" anchor="ctr"/>
          <a:lstStyle/>
          <a:p>
            <a:endParaRPr lang="en-US"/>
          </a:p>
        </p:txBody>
      </p:sp>
      <p:sp>
        <p:nvSpPr>
          <p:cNvPr id="35858" name="Line 18"/>
          <p:cNvSpPr>
            <a:spLocks noChangeShapeType="1"/>
          </p:cNvSpPr>
          <p:nvPr/>
        </p:nvSpPr>
        <p:spPr bwMode="auto">
          <a:xfrm>
            <a:off x="1371600" y="3200400"/>
            <a:ext cx="609600" cy="228600"/>
          </a:xfrm>
          <a:prstGeom prst="line">
            <a:avLst/>
          </a:prstGeom>
          <a:noFill/>
          <a:ln w="38100">
            <a:solidFill>
              <a:schemeClr val="tx1"/>
            </a:solidFill>
            <a:round/>
            <a:headEnd/>
            <a:tailEnd type="triangle" w="med" len="med"/>
          </a:ln>
        </p:spPr>
        <p:txBody>
          <a:bodyPr wrap="none" anchor="ctr"/>
          <a:lstStyle/>
          <a:p>
            <a:endParaRPr lang="en-US"/>
          </a:p>
        </p:txBody>
      </p:sp>
      <p:sp>
        <p:nvSpPr>
          <p:cNvPr id="35859" name="Line 19"/>
          <p:cNvSpPr>
            <a:spLocks noChangeShapeType="1"/>
          </p:cNvSpPr>
          <p:nvPr/>
        </p:nvSpPr>
        <p:spPr bwMode="auto">
          <a:xfrm flipV="1">
            <a:off x="1371600" y="2057400"/>
            <a:ext cx="685800" cy="1371600"/>
          </a:xfrm>
          <a:prstGeom prst="line">
            <a:avLst/>
          </a:prstGeom>
          <a:noFill/>
          <a:ln w="38100">
            <a:solidFill>
              <a:schemeClr val="tx1"/>
            </a:solidFill>
            <a:round/>
            <a:headEnd/>
            <a:tailEnd type="triangle" w="med" len="med"/>
          </a:ln>
        </p:spPr>
        <p:txBody>
          <a:bodyPr wrap="none" anchor="ctr"/>
          <a:lstStyle/>
          <a:p>
            <a:endParaRPr lang="en-US"/>
          </a:p>
        </p:txBody>
      </p:sp>
      <p:sp>
        <p:nvSpPr>
          <p:cNvPr id="35860" name="Line 20"/>
          <p:cNvSpPr>
            <a:spLocks noChangeShapeType="1"/>
          </p:cNvSpPr>
          <p:nvPr/>
        </p:nvSpPr>
        <p:spPr bwMode="auto">
          <a:xfrm flipV="1">
            <a:off x="1295400" y="2362200"/>
            <a:ext cx="838200" cy="990600"/>
          </a:xfrm>
          <a:prstGeom prst="line">
            <a:avLst/>
          </a:prstGeom>
          <a:noFill/>
          <a:ln w="38100">
            <a:solidFill>
              <a:schemeClr val="tx1"/>
            </a:solidFill>
            <a:round/>
            <a:headEnd/>
            <a:tailEnd type="triangle" w="med" len="med"/>
          </a:ln>
        </p:spPr>
        <p:txBody>
          <a:bodyPr wrap="none" anchor="ctr"/>
          <a:lstStyle/>
          <a:p>
            <a:endParaRPr lang="en-US"/>
          </a:p>
        </p:txBody>
      </p:sp>
      <p:sp>
        <p:nvSpPr>
          <p:cNvPr id="35861" name="Line 21"/>
          <p:cNvSpPr>
            <a:spLocks noChangeShapeType="1"/>
          </p:cNvSpPr>
          <p:nvPr/>
        </p:nvSpPr>
        <p:spPr bwMode="auto">
          <a:xfrm flipV="1">
            <a:off x="1219200" y="2667000"/>
            <a:ext cx="914400" cy="838200"/>
          </a:xfrm>
          <a:prstGeom prst="line">
            <a:avLst/>
          </a:prstGeom>
          <a:noFill/>
          <a:ln w="38100">
            <a:solidFill>
              <a:schemeClr val="tx1"/>
            </a:solidFill>
            <a:round/>
            <a:headEnd/>
            <a:tailEnd type="triangle" w="med" len="med"/>
          </a:ln>
        </p:spPr>
        <p:txBody>
          <a:bodyPr wrap="none" anchor="ctr"/>
          <a:lstStyle/>
          <a:p>
            <a:endParaRPr lang="en-US"/>
          </a:p>
        </p:txBody>
      </p:sp>
      <p:sp>
        <p:nvSpPr>
          <p:cNvPr id="35862" name="Line 22"/>
          <p:cNvSpPr>
            <a:spLocks noChangeShapeType="1"/>
          </p:cNvSpPr>
          <p:nvPr/>
        </p:nvSpPr>
        <p:spPr bwMode="auto">
          <a:xfrm>
            <a:off x="1219200" y="3505200"/>
            <a:ext cx="838200" cy="838200"/>
          </a:xfrm>
          <a:prstGeom prst="line">
            <a:avLst/>
          </a:prstGeom>
          <a:noFill/>
          <a:ln w="38100">
            <a:solidFill>
              <a:schemeClr val="tx1"/>
            </a:solidFill>
            <a:round/>
            <a:headEnd/>
            <a:tailEnd type="triangle" w="med" len="med"/>
          </a:ln>
        </p:spPr>
        <p:txBody>
          <a:bodyPr wrap="none" anchor="ctr"/>
          <a:lstStyle/>
          <a:p>
            <a:endParaRPr lang="en-US"/>
          </a:p>
        </p:txBody>
      </p:sp>
      <p:sp>
        <p:nvSpPr>
          <p:cNvPr id="35863" name="Line 23"/>
          <p:cNvSpPr>
            <a:spLocks noChangeShapeType="1"/>
          </p:cNvSpPr>
          <p:nvPr/>
        </p:nvSpPr>
        <p:spPr bwMode="auto">
          <a:xfrm>
            <a:off x="1295400" y="3505200"/>
            <a:ext cx="533400" cy="0"/>
          </a:xfrm>
          <a:prstGeom prst="line">
            <a:avLst/>
          </a:prstGeom>
          <a:noFill/>
          <a:ln w="38100">
            <a:solidFill>
              <a:schemeClr val="tx1"/>
            </a:solidFill>
            <a:round/>
            <a:headEnd/>
            <a:tailEnd type="triangle" w="med" len="med"/>
          </a:ln>
        </p:spPr>
        <p:txBody>
          <a:bodyPr wrap="none" anchor="ctr"/>
          <a:lstStyle/>
          <a:p>
            <a:endParaRPr lang="en-US"/>
          </a:p>
        </p:txBody>
      </p:sp>
      <p:sp>
        <p:nvSpPr>
          <p:cNvPr id="35864" name="Line 24"/>
          <p:cNvSpPr>
            <a:spLocks noChangeShapeType="1"/>
          </p:cNvSpPr>
          <p:nvPr/>
        </p:nvSpPr>
        <p:spPr bwMode="auto">
          <a:xfrm>
            <a:off x="1219200" y="3581400"/>
            <a:ext cx="762000" cy="914400"/>
          </a:xfrm>
          <a:prstGeom prst="line">
            <a:avLst/>
          </a:prstGeom>
          <a:noFill/>
          <a:ln w="38100">
            <a:solidFill>
              <a:schemeClr val="tx1"/>
            </a:solidFill>
            <a:round/>
            <a:headEnd/>
            <a:tailEnd type="triangle" w="med" len="med"/>
          </a:ln>
        </p:spPr>
        <p:txBody>
          <a:bodyPr wrap="none" anchor="ctr"/>
          <a:lstStyle/>
          <a:p>
            <a:endParaRPr lang="en-US"/>
          </a:p>
        </p:txBody>
      </p:sp>
      <p:sp>
        <p:nvSpPr>
          <p:cNvPr id="35865" name="Line 25"/>
          <p:cNvSpPr>
            <a:spLocks noChangeShapeType="1"/>
          </p:cNvSpPr>
          <p:nvPr/>
        </p:nvSpPr>
        <p:spPr bwMode="auto">
          <a:xfrm flipV="1">
            <a:off x="1371600" y="1981200"/>
            <a:ext cx="762000" cy="1828800"/>
          </a:xfrm>
          <a:prstGeom prst="line">
            <a:avLst/>
          </a:prstGeom>
          <a:noFill/>
          <a:ln w="38100">
            <a:solidFill>
              <a:schemeClr val="tx1"/>
            </a:solidFill>
            <a:round/>
            <a:headEnd/>
            <a:tailEnd type="triangle" w="med" len="med"/>
          </a:ln>
        </p:spPr>
        <p:txBody>
          <a:bodyPr wrap="none" anchor="ctr"/>
          <a:lstStyle/>
          <a:p>
            <a:endParaRPr lang="en-US"/>
          </a:p>
        </p:txBody>
      </p:sp>
      <p:sp>
        <p:nvSpPr>
          <p:cNvPr id="35866" name="Line 26"/>
          <p:cNvSpPr>
            <a:spLocks noChangeShapeType="1"/>
          </p:cNvSpPr>
          <p:nvPr/>
        </p:nvSpPr>
        <p:spPr bwMode="auto">
          <a:xfrm flipV="1">
            <a:off x="1371600" y="2362200"/>
            <a:ext cx="685800" cy="1524000"/>
          </a:xfrm>
          <a:prstGeom prst="line">
            <a:avLst/>
          </a:prstGeom>
          <a:noFill/>
          <a:ln w="38100">
            <a:solidFill>
              <a:schemeClr val="tx1"/>
            </a:solidFill>
            <a:round/>
            <a:headEnd/>
            <a:tailEnd type="triangle" w="med" len="med"/>
          </a:ln>
        </p:spPr>
        <p:txBody>
          <a:bodyPr wrap="none" anchor="ctr"/>
          <a:lstStyle/>
          <a:p>
            <a:endParaRPr lang="en-US"/>
          </a:p>
        </p:txBody>
      </p:sp>
      <p:sp>
        <p:nvSpPr>
          <p:cNvPr id="35867" name="Line 27"/>
          <p:cNvSpPr>
            <a:spLocks noChangeShapeType="1"/>
          </p:cNvSpPr>
          <p:nvPr/>
        </p:nvSpPr>
        <p:spPr bwMode="auto">
          <a:xfrm flipV="1">
            <a:off x="1143000" y="2667000"/>
            <a:ext cx="914400" cy="1371600"/>
          </a:xfrm>
          <a:prstGeom prst="line">
            <a:avLst/>
          </a:prstGeom>
          <a:noFill/>
          <a:ln w="38100">
            <a:solidFill>
              <a:schemeClr val="tx1"/>
            </a:solidFill>
            <a:round/>
            <a:headEnd/>
            <a:tailEnd type="triangle" w="med" len="med"/>
          </a:ln>
        </p:spPr>
        <p:txBody>
          <a:bodyPr wrap="none" anchor="ctr"/>
          <a:lstStyle/>
          <a:p>
            <a:endParaRPr lang="en-US"/>
          </a:p>
        </p:txBody>
      </p:sp>
      <p:sp>
        <p:nvSpPr>
          <p:cNvPr id="35868" name="Line 28"/>
          <p:cNvSpPr>
            <a:spLocks noChangeShapeType="1"/>
          </p:cNvSpPr>
          <p:nvPr/>
        </p:nvSpPr>
        <p:spPr bwMode="auto">
          <a:xfrm flipV="1">
            <a:off x="1219200" y="2971800"/>
            <a:ext cx="762000" cy="990600"/>
          </a:xfrm>
          <a:prstGeom prst="line">
            <a:avLst/>
          </a:prstGeom>
          <a:noFill/>
          <a:ln w="38100">
            <a:solidFill>
              <a:schemeClr val="tx1"/>
            </a:solidFill>
            <a:round/>
            <a:headEnd/>
            <a:tailEnd type="triangle" w="med" len="med"/>
          </a:ln>
        </p:spPr>
        <p:txBody>
          <a:bodyPr wrap="none" anchor="ctr"/>
          <a:lstStyle/>
          <a:p>
            <a:endParaRPr lang="en-US"/>
          </a:p>
        </p:txBody>
      </p:sp>
      <p:sp>
        <p:nvSpPr>
          <p:cNvPr id="35869" name="Line 29"/>
          <p:cNvSpPr>
            <a:spLocks noChangeShapeType="1"/>
          </p:cNvSpPr>
          <p:nvPr/>
        </p:nvSpPr>
        <p:spPr bwMode="auto">
          <a:xfrm flipV="1">
            <a:off x="1371600" y="3352800"/>
            <a:ext cx="685800" cy="533400"/>
          </a:xfrm>
          <a:prstGeom prst="line">
            <a:avLst/>
          </a:prstGeom>
          <a:noFill/>
          <a:ln w="38100">
            <a:solidFill>
              <a:schemeClr val="tx1"/>
            </a:solidFill>
            <a:round/>
            <a:headEnd/>
            <a:tailEnd type="triangle" w="med" len="med"/>
          </a:ln>
        </p:spPr>
        <p:txBody>
          <a:bodyPr wrap="none" anchor="ctr"/>
          <a:lstStyle/>
          <a:p>
            <a:endParaRPr lang="en-US"/>
          </a:p>
        </p:txBody>
      </p:sp>
      <p:sp>
        <p:nvSpPr>
          <p:cNvPr id="35870" name="Line 30"/>
          <p:cNvSpPr>
            <a:spLocks noChangeShapeType="1"/>
          </p:cNvSpPr>
          <p:nvPr/>
        </p:nvSpPr>
        <p:spPr bwMode="auto">
          <a:xfrm flipV="1">
            <a:off x="1447800" y="3657600"/>
            <a:ext cx="381000" cy="228600"/>
          </a:xfrm>
          <a:prstGeom prst="line">
            <a:avLst/>
          </a:prstGeom>
          <a:noFill/>
          <a:ln w="38100">
            <a:solidFill>
              <a:schemeClr val="tx1"/>
            </a:solidFill>
            <a:round/>
            <a:headEnd/>
            <a:tailEnd type="triangle" w="med" len="med"/>
          </a:ln>
        </p:spPr>
        <p:txBody>
          <a:bodyPr wrap="none" anchor="ctr"/>
          <a:lstStyle/>
          <a:p>
            <a:endParaRPr lang="en-US"/>
          </a:p>
        </p:txBody>
      </p:sp>
      <p:sp>
        <p:nvSpPr>
          <p:cNvPr id="35871" name="Line 31"/>
          <p:cNvSpPr>
            <a:spLocks noChangeShapeType="1"/>
          </p:cNvSpPr>
          <p:nvPr/>
        </p:nvSpPr>
        <p:spPr bwMode="auto">
          <a:xfrm flipV="1">
            <a:off x="1371600" y="3886200"/>
            <a:ext cx="457200" cy="76200"/>
          </a:xfrm>
          <a:prstGeom prst="line">
            <a:avLst/>
          </a:prstGeom>
          <a:noFill/>
          <a:ln w="38100">
            <a:solidFill>
              <a:schemeClr val="tx1"/>
            </a:solidFill>
            <a:round/>
            <a:headEnd/>
            <a:tailEnd type="triangle" w="med" len="med"/>
          </a:ln>
        </p:spPr>
        <p:txBody>
          <a:bodyPr wrap="none" anchor="ctr"/>
          <a:lstStyle/>
          <a:p>
            <a:endParaRPr lang="en-US"/>
          </a:p>
        </p:txBody>
      </p:sp>
      <p:sp>
        <p:nvSpPr>
          <p:cNvPr id="35872" name="Line 32"/>
          <p:cNvSpPr>
            <a:spLocks noChangeShapeType="1"/>
          </p:cNvSpPr>
          <p:nvPr/>
        </p:nvSpPr>
        <p:spPr bwMode="auto">
          <a:xfrm>
            <a:off x="1371600" y="3962400"/>
            <a:ext cx="533400" cy="152400"/>
          </a:xfrm>
          <a:prstGeom prst="line">
            <a:avLst/>
          </a:prstGeom>
          <a:noFill/>
          <a:ln w="38100">
            <a:solidFill>
              <a:schemeClr val="tx1"/>
            </a:solidFill>
            <a:round/>
            <a:headEnd/>
            <a:tailEnd type="triangle" w="med" len="med"/>
          </a:ln>
        </p:spPr>
        <p:txBody>
          <a:bodyPr wrap="none" anchor="ctr"/>
          <a:lstStyle/>
          <a:p>
            <a:endParaRPr lang="en-US"/>
          </a:p>
        </p:txBody>
      </p:sp>
      <p:sp>
        <p:nvSpPr>
          <p:cNvPr id="35873" name="Line 33"/>
          <p:cNvSpPr>
            <a:spLocks noChangeShapeType="1"/>
          </p:cNvSpPr>
          <p:nvPr/>
        </p:nvSpPr>
        <p:spPr bwMode="auto">
          <a:xfrm>
            <a:off x="1524000" y="3886200"/>
            <a:ext cx="381000" cy="838200"/>
          </a:xfrm>
          <a:prstGeom prst="line">
            <a:avLst/>
          </a:prstGeom>
          <a:noFill/>
          <a:ln w="38100">
            <a:solidFill>
              <a:schemeClr val="tx1"/>
            </a:solidFill>
            <a:round/>
            <a:headEnd/>
            <a:tailEnd type="triangle" w="med" len="med"/>
          </a:ln>
        </p:spPr>
        <p:txBody>
          <a:bodyPr wrap="none" anchor="ctr"/>
          <a:lstStyle/>
          <a:p>
            <a:endParaRPr lang="en-US"/>
          </a:p>
        </p:txBody>
      </p:sp>
      <p:sp>
        <p:nvSpPr>
          <p:cNvPr id="35874" name="Line 34"/>
          <p:cNvSpPr>
            <a:spLocks noChangeShapeType="1"/>
          </p:cNvSpPr>
          <p:nvPr/>
        </p:nvSpPr>
        <p:spPr bwMode="auto">
          <a:xfrm flipV="1">
            <a:off x="1447800" y="1981200"/>
            <a:ext cx="5334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5875" name="Line 35"/>
          <p:cNvSpPr>
            <a:spLocks noChangeShapeType="1"/>
          </p:cNvSpPr>
          <p:nvPr/>
        </p:nvSpPr>
        <p:spPr bwMode="auto">
          <a:xfrm flipV="1">
            <a:off x="1524000" y="2362200"/>
            <a:ext cx="533400" cy="2057400"/>
          </a:xfrm>
          <a:prstGeom prst="line">
            <a:avLst/>
          </a:prstGeom>
          <a:noFill/>
          <a:ln w="38100">
            <a:solidFill>
              <a:schemeClr val="tx1"/>
            </a:solidFill>
            <a:round/>
            <a:headEnd/>
            <a:tailEnd type="triangle" w="med" len="med"/>
          </a:ln>
        </p:spPr>
        <p:txBody>
          <a:bodyPr wrap="none" anchor="ctr"/>
          <a:lstStyle/>
          <a:p>
            <a:endParaRPr lang="en-US"/>
          </a:p>
        </p:txBody>
      </p:sp>
      <p:sp>
        <p:nvSpPr>
          <p:cNvPr id="35876" name="Line 36"/>
          <p:cNvSpPr>
            <a:spLocks noChangeShapeType="1"/>
          </p:cNvSpPr>
          <p:nvPr/>
        </p:nvSpPr>
        <p:spPr bwMode="auto">
          <a:xfrm flipV="1">
            <a:off x="1447800" y="3657600"/>
            <a:ext cx="533400" cy="838200"/>
          </a:xfrm>
          <a:prstGeom prst="line">
            <a:avLst/>
          </a:prstGeom>
          <a:noFill/>
          <a:ln w="38100">
            <a:solidFill>
              <a:schemeClr val="tx1"/>
            </a:solidFill>
            <a:round/>
            <a:headEnd/>
            <a:tailEnd type="triangle" w="med" len="med"/>
          </a:ln>
        </p:spPr>
        <p:txBody>
          <a:bodyPr wrap="none" anchor="ctr"/>
          <a:lstStyle/>
          <a:p>
            <a:endParaRPr lang="en-US"/>
          </a:p>
        </p:txBody>
      </p:sp>
      <p:sp>
        <p:nvSpPr>
          <p:cNvPr id="35877" name="Line 37"/>
          <p:cNvSpPr>
            <a:spLocks noChangeShapeType="1"/>
          </p:cNvSpPr>
          <p:nvPr/>
        </p:nvSpPr>
        <p:spPr bwMode="auto">
          <a:xfrm flipV="1">
            <a:off x="1371600" y="1981200"/>
            <a:ext cx="609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35878" name="Line 38"/>
          <p:cNvSpPr>
            <a:spLocks noChangeShapeType="1"/>
          </p:cNvSpPr>
          <p:nvPr/>
        </p:nvSpPr>
        <p:spPr bwMode="auto">
          <a:xfrm flipV="1">
            <a:off x="1371600" y="2286000"/>
            <a:ext cx="685800" cy="2514600"/>
          </a:xfrm>
          <a:prstGeom prst="line">
            <a:avLst/>
          </a:prstGeom>
          <a:noFill/>
          <a:ln w="38100">
            <a:solidFill>
              <a:schemeClr val="tx1"/>
            </a:solidFill>
            <a:round/>
            <a:headEnd/>
            <a:tailEnd type="triangle" w="med" len="med"/>
          </a:ln>
        </p:spPr>
        <p:txBody>
          <a:bodyPr wrap="none" anchor="ctr"/>
          <a:lstStyle/>
          <a:p>
            <a:endParaRPr lang="en-US"/>
          </a:p>
        </p:txBody>
      </p:sp>
      <p:sp>
        <p:nvSpPr>
          <p:cNvPr id="35879" name="Line 39"/>
          <p:cNvSpPr>
            <a:spLocks noChangeShapeType="1"/>
          </p:cNvSpPr>
          <p:nvPr/>
        </p:nvSpPr>
        <p:spPr bwMode="auto">
          <a:xfrm flipV="1">
            <a:off x="1371600" y="2667000"/>
            <a:ext cx="762000" cy="2133600"/>
          </a:xfrm>
          <a:prstGeom prst="line">
            <a:avLst/>
          </a:prstGeom>
          <a:noFill/>
          <a:ln w="38100">
            <a:solidFill>
              <a:schemeClr val="tx1"/>
            </a:solidFill>
            <a:round/>
            <a:headEnd/>
            <a:tailEnd type="triangle" w="med" len="med"/>
          </a:ln>
        </p:spPr>
        <p:txBody>
          <a:bodyPr wrap="none" anchor="ctr"/>
          <a:lstStyle/>
          <a:p>
            <a:endParaRPr lang="en-US"/>
          </a:p>
        </p:txBody>
      </p:sp>
      <p:sp>
        <p:nvSpPr>
          <p:cNvPr id="35880" name="Line 40"/>
          <p:cNvSpPr>
            <a:spLocks noChangeShapeType="1"/>
          </p:cNvSpPr>
          <p:nvPr/>
        </p:nvSpPr>
        <p:spPr bwMode="auto">
          <a:xfrm flipV="1">
            <a:off x="1295400" y="3048000"/>
            <a:ext cx="762000" cy="1752600"/>
          </a:xfrm>
          <a:prstGeom prst="line">
            <a:avLst/>
          </a:prstGeom>
          <a:noFill/>
          <a:ln w="38100">
            <a:solidFill>
              <a:schemeClr val="tx1"/>
            </a:solidFill>
            <a:round/>
            <a:headEnd/>
            <a:tailEnd type="triangle" w="med" len="med"/>
          </a:ln>
        </p:spPr>
        <p:txBody>
          <a:bodyPr wrap="none" anchor="ctr"/>
          <a:lstStyle/>
          <a:p>
            <a:endParaRPr lang="en-US"/>
          </a:p>
        </p:txBody>
      </p:sp>
      <p:sp>
        <p:nvSpPr>
          <p:cNvPr id="35881" name="Line 41"/>
          <p:cNvSpPr>
            <a:spLocks noChangeShapeType="1"/>
          </p:cNvSpPr>
          <p:nvPr/>
        </p:nvSpPr>
        <p:spPr bwMode="auto">
          <a:xfrm flipV="1">
            <a:off x="1295400" y="3352800"/>
            <a:ext cx="685800" cy="1447800"/>
          </a:xfrm>
          <a:prstGeom prst="line">
            <a:avLst/>
          </a:prstGeom>
          <a:noFill/>
          <a:ln w="38100">
            <a:solidFill>
              <a:schemeClr val="tx1"/>
            </a:solidFill>
            <a:round/>
            <a:headEnd/>
            <a:tailEnd type="triangle" w="med" len="med"/>
          </a:ln>
        </p:spPr>
        <p:txBody>
          <a:bodyPr wrap="none" anchor="ctr"/>
          <a:lstStyle/>
          <a:p>
            <a:endParaRPr lang="en-US"/>
          </a:p>
        </p:txBody>
      </p:sp>
      <p:sp>
        <p:nvSpPr>
          <p:cNvPr id="35882" name="Line 42"/>
          <p:cNvSpPr>
            <a:spLocks noChangeShapeType="1"/>
          </p:cNvSpPr>
          <p:nvPr/>
        </p:nvSpPr>
        <p:spPr bwMode="auto">
          <a:xfrm flipV="1">
            <a:off x="1371600" y="3581400"/>
            <a:ext cx="533400" cy="1143000"/>
          </a:xfrm>
          <a:prstGeom prst="line">
            <a:avLst/>
          </a:prstGeom>
          <a:noFill/>
          <a:ln w="38100">
            <a:solidFill>
              <a:schemeClr val="tx1"/>
            </a:solidFill>
            <a:round/>
            <a:headEnd/>
            <a:tailEnd type="triangle" w="med" len="med"/>
          </a:ln>
        </p:spPr>
        <p:txBody>
          <a:bodyPr wrap="none" anchor="ctr"/>
          <a:lstStyle/>
          <a:p>
            <a:endParaRPr lang="en-US"/>
          </a:p>
        </p:txBody>
      </p:sp>
      <p:sp>
        <p:nvSpPr>
          <p:cNvPr id="35883" name="Line 43"/>
          <p:cNvSpPr>
            <a:spLocks noChangeShapeType="1"/>
          </p:cNvSpPr>
          <p:nvPr/>
        </p:nvSpPr>
        <p:spPr bwMode="auto">
          <a:xfrm flipV="1">
            <a:off x="1371600" y="3962400"/>
            <a:ext cx="685800" cy="762000"/>
          </a:xfrm>
          <a:prstGeom prst="line">
            <a:avLst/>
          </a:prstGeom>
          <a:noFill/>
          <a:ln w="38100">
            <a:solidFill>
              <a:schemeClr val="tx1"/>
            </a:solidFill>
            <a:round/>
            <a:headEnd/>
            <a:tailEnd type="triangle" w="med" len="med"/>
          </a:ln>
        </p:spPr>
        <p:txBody>
          <a:bodyPr wrap="none" anchor="ctr"/>
          <a:lstStyle/>
          <a:p>
            <a:endParaRPr lang="en-US"/>
          </a:p>
        </p:txBody>
      </p:sp>
      <p:sp>
        <p:nvSpPr>
          <p:cNvPr id="35884" name="Line 44"/>
          <p:cNvSpPr>
            <a:spLocks noChangeShapeType="1"/>
          </p:cNvSpPr>
          <p:nvPr/>
        </p:nvSpPr>
        <p:spPr bwMode="auto">
          <a:xfrm flipV="1">
            <a:off x="1295400" y="4419600"/>
            <a:ext cx="533400" cy="457200"/>
          </a:xfrm>
          <a:prstGeom prst="line">
            <a:avLst/>
          </a:prstGeom>
          <a:noFill/>
          <a:ln w="38100">
            <a:solidFill>
              <a:schemeClr val="tx1"/>
            </a:solidFill>
            <a:round/>
            <a:headEnd/>
            <a:tailEnd type="triangle" w="med" len="med"/>
          </a:ln>
        </p:spPr>
        <p:txBody>
          <a:bodyPr wrap="none" anchor="ctr"/>
          <a:lstStyle/>
          <a:p>
            <a:endParaRPr lang="en-US"/>
          </a:p>
        </p:txBody>
      </p:sp>
      <p:sp>
        <p:nvSpPr>
          <p:cNvPr id="35885" name="Line 45"/>
          <p:cNvSpPr>
            <a:spLocks noChangeShapeType="1"/>
          </p:cNvSpPr>
          <p:nvPr/>
        </p:nvSpPr>
        <p:spPr bwMode="auto">
          <a:xfrm flipV="1">
            <a:off x="1219200" y="4648200"/>
            <a:ext cx="762000" cy="152400"/>
          </a:xfrm>
          <a:prstGeom prst="line">
            <a:avLst/>
          </a:prstGeom>
          <a:noFill/>
          <a:ln w="38100">
            <a:solidFill>
              <a:schemeClr val="tx1"/>
            </a:solidFill>
            <a:round/>
            <a:headEnd/>
            <a:tailEnd type="triangle" w="med" len="med"/>
          </a:ln>
        </p:spPr>
        <p:txBody>
          <a:bodyPr wrap="none" anchor="ctr"/>
          <a:lstStyle/>
          <a:p>
            <a:endParaRPr lang="en-US"/>
          </a:p>
        </p:txBody>
      </p:sp>
      <p:sp>
        <p:nvSpPr>
          <p:cNvPr id="35886" name="Line 46"/>
          <p:cNvSpPr>
            <a:spLocks noChangeShapeType="1"/>
          </p:cNvSpPr>
          <p:nvPr/>
        </p:nvSpPr>
        <p:spPr bwMode="auto">
          <a:xfrm flipV="1">
            <a:off x="1371600" y="4800600"/>
            <a:ext cx="457200" cy="76200"/>
          </a:xfrm>
          <a:prstGeom prst="line">
            <a:avLst/>
          </a:prstGeom>
          <a:noFill/>
          <a:ln w="38100">
            <a:solidFill>
              <a:schemeClr val="tx1"/>
            </a:solidFill>
            <a:round/>
            <a:headEnd/>
            <a:tailEnd type="triangle" w="med" len="med"/>
          </a:ln>
        </p:spPr>
        <p:txBody>
          <a:bodyPr wrap="none" anchor="ctr"/>
          <a:lstStyle/>
          <a:p>
            <a:endParaRPr lang="en-US"/>
          </a:p>
        </p:txBody>
      </p:sp>
      <p:sp>
        <p:nvSpPr>
          <p:cNvPr id="35887" name="Line 47"/>
          <p:cNvSpPr>
            <a:spLocks noChangeShapeType="1"/>
          </p:cNvSpPr>
          <p:nvPr/>
        </p:nvSpPr>
        <p:spPr bwMode="auto">
          <a:xfrm flipV="1">
            <a:off x="1600200" y="2057400"/>
            <a:ext cx="381000" cy="3200400"/>
          </a:xfrm>
          <a:prstGeom prst="line">
            <a:avLst/>
          </a:prstGeom>
          <a:noFill/>
          <a:ln w="38100">
            <a:solidFill>
              <a:schemeClr val="tx1"/>
            </a:solidFill>
            <a:round/>
            <a:headEnd/>
            <a:tailEnd type="triangle" w="med" len="med"/>
          </a:ln>
        </p:spPr>
        <p:txBody>
          <a:bodyPr wrap="none" anchor="ctr"/>
          <a:lstStyle/>
          <a:p>
            <a:endParaRPr lang="en-US"/>
          </a:p>
        </p:txBody>
      </p:sp>
      <p:sp>
        <p:nvSpPr>
          <p:cNvPr id="35888" name="Line 48"/>
          <p:cNvSpPr>
            <a:spLocks noChangeShapeType="1"/>
          </p:cNvSpPr>
          <p:nvPr/>
        </p:nvSpPr>
        <p:spPr bwMode="auto">
          <a:xfrm flipV="1">
            <a:off x="1600200" y="2362200"/>
            <a:ext cx="381000" cy="2971800"/>
          </a:xfrm>
          <a:prstGeom prst="line">
            <a:avLst/>
          </a:prstGeom>
          <a:noFill/>
          <a:ln w="38100">
            <a:solidFill>
              <a:schemeClr val="tx1"/>
            </a:solidFill>
            <a:round/>
            <a:headEnd/>
            <a:tailEnd type="triangle" w="med" len="med"/>
          </a:ln>
        </p:spPr>
        <p:txBody>
          <a:bodyPr wrap="none" anchor="ctr"/>
          <a:lstStyle/>
          <a:p>
            <a:endParaRPr lang="en-US"/>
          </a:p>
        </p:txBody>
      </p:sp>
      <p:sp>
        <p:nvSpPr>
          <p:cNvPr id="35889" name="Line 49"/>
          <p:cNvSpPr>
            <a:spLocks noChangeShapeType="1"/>
          </p:cNvSpPr>
          <p:nvPr/>
        </p:nvSpPr>
        <p:spPr bwMode="auto">
          <a:xfrm flipV="1">
            <a:off x="1600200" y="3352800"/>
            <a:ext cx="381000" cy="1981200"/>
          </a:xfrm>
          <a:prstGeom prst="line">
            <a:avLst/>
          </a:prstGeom>
          <a:noFill/>
          <a:ln w="38100">
            <a:solidFill>
              <a:schemeClr val="tx1"/>
            </a:solidFill>
            <a:round/>
            <a:headEnd/>
            <a:tailEnd type="triangle" w="med" len="med"/>
          </a:ln>
        </p:spPr>
        <p:txBody>
          <a:bodyPr wrap="none" anchor="ctr"/>
          <a:lstStyle/>
          <a:p>
            <a:endParaRPr lang="en-US"/>
          </a:p>
        </p:txBody>
      </p:sp>
      <p:sp>
        <p:nvSpPr>
          <p:cNvPr id="35890" name="Line 50"/>
          <p:cNvSpPr>
            <a:spLocks noChangeShapeType="1"/>
          </p:cNvSpPr>
          <p:nvPr/>
        </p:nvSpPr>
        <p:spPr bwMode="auto">
          <a:xfrm flipV="1">
            <a:off x="1600200" y="3581400"/>
            <a:ext cx="381000" cy="1676400"/>
          </a:xfrm>
          <a:prstGeom prst="line">
            <a:avLst/>
          </a:prstGeom>
          <a:noFill/>
          <a:ln w="38100">
            <a:solidFill>
              <a:schemeClr val="tx1"/>
            </a:solidFill>
            <a:round/>
            <a:headEnd/>
            <a:tailEnd type="triangle" w="med" len="med"/>
          </a:ln>
        </p:spPr>
        <p:txBody>
          <a:bodyPr wrap="none" anchor="ctr"/>
          <a:lstStyle/>
          <a:p>
            <a:endParaRPr lang="en-US"/>
          </a:p>
        </p:txBody>
      </p:sp>
      <p:sp>
        <p:nvSpPr>
          <p:cNvPr id="35891" name="Line 51"/>
          <p:cNvSpPr>
            <a:spLocks noChangeShapeType="1"/>
          </p:cNvSpPr>
          <p:nvPr/>
        </p:nvSpPr>
        <p:spPr bwMode="auto">
          <a:xfrm flipH="1">
            <a:off x="2286000" y="4800600"/>
            <a:ext cx="0" cy="0"/>
          </a:xfrm>
          <a:prstGeom prst="line">
            <a:avLst/>
          </a:prstGeom>
          <a:noFill/>
          <a:ln w="38100">
            <a:solidFill>
              <a:schemeClr val="tx1"/>
            </a:solidFill>
            <a:round/>
            <a:headEnd/>
            <a:tailEnd type="triangle" w="med" len="med"/>
          </a:ln>
        </p:spPr>
        <p:txBody>
          <a:bodyPr wrap="none" anchor="ctr"/>
          <a:lstStyle/>
          <a:p>
            <a:endParaRPr lang="en-US"/>
          </a:p>
        </p:txBody>
      </p:sp>
      <p:sp>
        <p:nvSpPr>
          <p:cNvPr id="35892" name="Line 52"/>
          <p:cNvSpPr>
            <a:spLocks noChangeShapeType="1"/>
          </p:cNvSpPr>
          <p:nvPr/>
        </p:nvSpPr>
        <p:spPr bwMode="auto">
          <a:xfrm>
            <a:off x="2819400" y="1828800"/>
            <a:ext cx="1600200" cy="304800"/>
          </a:xfrm>
          <a:prstGeom prst="line">
            <a:avLst/>
          </a:prstGeom>
          <a:noFill/>
          <a:ln w="38100">
            <a:solidFill>
              <a:schemeClr val="tx1"/>
            </a:solidFill>
            <a:round/>
            <a:headEnd/>
            <a:tailEnd type="triangle" w="med" len="med"/>
          </a:ln>
        </p:spPr>
        <p:txBody>
          <a:bodyPr wrap="none" anchor="ctr"/>
          <a:lstStyle/>
          <a:p>
            <a:endParaRPr lang="en-US"/>
          </a:p>
        </p:txBody>
      </p:sp>
      <p:sp>
        <p:nvSpPr>
          <p:cNvPr id="35893" name="Line 53"/>
          <p:cNvSpPr>
            <a:spLocks noChangeShapeType="1"/>
          </p:cNvSpPr>
          <p:nvPr/>
        </p:nvSpPr>
        <p:spPr bwMode="auto">
          <a:xfrm>
            <a:off x="2971800" y="1828800"/>
            <a:ext cx="1524000" cy="914400"/>
          </a:xfrm>
          <a:prstGeom prst="line">
            <a:avLst/>
          </a:prstGeom>
          <a:noFill/>
          <a:ln w="38100">
            <a:solidFill>
              <a:schemeClr val="tx1"/>
            </a:solidFill>
            <a:round/>
            <a:headEnd/>
            <a:tailEnd type="triangle" w="med" len="med"/>
          </a:ln>
        </p:spPr>
        <p:txBody>
          <a:bodyPr wrap="none" anchor="ctr"/>
          <a:lstStyle/>
          <a:p>
            <a:endParaRPr lang="en-US"/>
          </a:p>
        </p:txBody>
      </p:sp>
      <p:sp>
        <p:nvSpPr>
          <p:cNvPr id="35894" name="Line 54"/>
          <p:cNvSpPr>
            <a:spLocks noChangeShapeType="1"/>
          </p:cNvSpPr>
          <p:nvPr/>
        </p:nvSpPr>
        <p:spPr bwMode="auto">
          <a:xfrm>
            <a:off x="3505200" y="2133600"/>
            <a:ext cx="1066800" cy="2590800"/>
          </a:xfrm>
          <a:prstGeom prst="line">
            <a:avLst/>
          </a:prstGeom>
          <a:noFill/>
          <a:ln w="38100">
            <a:solidFill>
              <a:schemeClr val="tx1"/>
            </a:solidFill>
            <a:round/>
            <a:headEnd/>
            <a:tailEnd type="triangle" w="med" len="med"/>
          </a:ln>
        </p:spPr>
        <p:txBody>
          <a:bodyPr wrap="none" anchor="ctr"/>
          <a:lstStyle/>
          <a:p>
            <a:endParaRPr lang="en-US"/>
          </a:p>
        </p:txBody>
      </p:sp>
      <p:sp>
        <p:nvSpPr>
          <p:cNvPr id="35895" name="Line 55"/>
          <p:cNvSpPr>
            <a:spLocks noChangeShapeType="1"/>
          </p:cNvSpPr>
          <p:nvPr/>
        </p:nvSpPr>
        <p:spPr bwMode="auto">
          <a:xfrm>
            <a:off x="3505200" y="2133600"/>
            <a:ext cx="914400" cy="685800"/>
          </a:xfrm>
          <a:prstGeom prst="line">
            <a:avLst/>
          </a:prstGeom>
          <a:noFill/>
          <a:ln w="38100">
            <a:solidFill>
              <a:schemeClr val="tx1"/>
            </a:solidFill>
            <a:round/>
            <a:headEnd/>
            <a:tailEnd type="triangle" w="med" len="med"/>
          </a:ln>
        </p:spPr>
        <p:txBody>
          <a:bodyPr wrap="none" anchor="ctr"/>
          <a:lstStyle/>
          <a:p>
            <a:endParaRPr lang="en-US"/>
          </a:p>
        </p:txBody>
      </p:sp>
      <p:sp>
        <p:nvSpPr>
          <p:cNvPr id="35896" name="Line 56"/>
          <p:cNvSpPr>
            <a:spLocks noChangeShapeType="1"/>
          </p:cNvSpPr>
          <p:nvPr/>
        </p:nvSpPr>
        <p:spPr bwMode="auto">
          <a:xfrm>
            <a:off x="3733800" y="2514600"/>
            <a:ext cx="914400" cy="2209800"/>
          </a:xfrm>
          <a:prstGeom prst="line">
            <a:avLst/>
          </a:prstGeom>
          <a:noFill/>
          <a:ln w="38100">
            <a:solidFill>
              <a:schemeClr val="tx1"/>
            </a:solidFill>
            <a:round/>
            <a:headEnd/>
            <a:tailEnd type="triangle" w="med" len="med"/>
          </a:ln>
        </p:spPr>
        <p:txBody>
          <a:bodyPr wrap="none" anchor="ctr"/>
          <a:lstStyle/>
          <a:p>
            <a:endParaRPr lang="en-US"/>
          </a:p>
        </p:txBody>
      </p:sp>
      <p:sp>
        <p:nvSpPr>
          <p:cNvPr id="35897" name="Line 57"/>
          <p:cNvSpPr>
            <a:spLocks noChangeShapeType="1"/>
          </p:cNvSpPr>
          <p:nvPr/>
        </p:nvSpPr>
        <p:spPr bwMode="auto">
          <a:xfrm>
            <a:off x="3733800" y="2514600"/>
            <a:ext cx="838200" cy="1905000"/>
          </a:xfrm>
          <a:prstGeom prst="line">
            <a:avLst/>
          </a:prstGeom>
          <a:noFill/>
          <a:ln w="38100">
            <a:solidFill>
              <a:schemeClr val="tx1"/>
            </a:solidFill>
            <a:round/>
            <a:headEnd/>
            <a:tailEnd type="triangle" w="med" len="med"/>
          </a:ln>
        </p:spPr>
        <p:txBody>
          <a:bodyPr wrap="none" anchor="ctr"/>
          <a:lstStyle/>
          <a:p>
            <a:endParaRPr lang="en-US"/>
          </a:p>
        </p:txBody>
      </p:sp>
      <p:sp>
        <p:nvSpPr>
          <p:cNvPr id="35898" name="Line 58"/>
          <p:cNvSpPr>
            <a:spLocks noChangeShapeType="1"/>
          </p:cNvSpPr>
          <p:nvPr/>
        </p:nvSpPr>
        <p:spPr bwMode="auto">
          <a:xfrm flipV="1">
            <a:off x="3505200" y="2286000"/>
            <a:ext cx="838200" cy="457200"/>
          </a:xfrm>
          <a:prstGeom prst="line">
            <a:avLst/>
          </a:prstGeom>
          <a:noFill/>
          <a:ln w="38100">
            <a:solidFill>
              <a:schemeClr val="tx1"/>
            </a:solidFill>
            <a:round/>
            <a:headEnd/>
            <a:tailEnd type="triangle" w="med" len="med"/>
          </a:ln>
        </p:spPr>
        <p:txBody>
          <a:bodyPr wrap="none" anchor="ctr"/>
          <a:lstStyle/>
          <a:p>
            <a:endParaRPr lang="en-US"/>
          </a:p>
        </p:txBody>
      </p:sp>
      <p:sp>
        <p:nvSpPr>
          <p:cNvPr id="35899" name="Line 59"/>
          <p:cNvSpPr>
            <a:spLocks noChangeShapeType="1"/>
          </p:cNvSpPr>
          <p:nvPr/>
        </p:nvSpPr>
        <p:spPr bwMode="auto">
          <a:xfrm>
            <a:off x="3657600" y="2743200"/>
            <a:ext cx="838200" cy="152400"/>
          </a:xfrm>
          <a:prstGeom prst="line">
            <a:avLst/>
          </a:prstGeom>
          <a:noFill/>
          <a:ln w="38100">
            <a:solidFill>
              <a:schemeClr val="tx1"/>
            </a:solidFill>
            <a:round/>
            <a:headEnd/>
            <a:tailEnd type="triangle" w="med" len="med"/>
          </a:ln>
        </p:spPr>
        <p:txBody>
          <a:bodyPr wrap="none" anchor="ctr"/>
          <a:lstStyle/>
          <a:p>
            <a:endParaRPr lang="en-US"/>
          </a:p>
        </p:txBody>
      </p:sp>
      <p:sp>
        <p:nvSpPr>
          <p:cNvPr id="35900" name="Line 60"/>
          <p:cNvSpPr>
            <a:spLocks noChangeShapeType="1"/>
          </p:cNvSpPr>
          <p:nvPr/>
        </p:nvSpPr>
        <p:spPr bwMode="auto">
          <a:xfrm flipV="1">
            <a:off x="3886200" y="2590800"/>
            <a:ext cx="685800" cy="533400"/>
          </a:xfrm>
          <a:prstGeom prst="line">
            <a:avLst/>
          </a:prstGeom>
          <a:noFill/>
          <a:ln w="38100">
            <a:solidFill>
              <a:schemeClr val="tx1"/>
            </a:solidFill>
            <a:round/>
            <a:headEnd/>
            <a:tailEnd type="triangle" w="med" len="med"/>
          </a:ln>
        </p:spPr>
        <p:txBody>
          <a:bodyPr wrap="none" anchor="ctr"/>
          <a:lstStyle/>
          <a:p>
            <a:endParaRPr lang="en-US"/>
          </a:p>
        </p:txBody>
      </p:sp>
      <p:sp>
        <p:nvSpPr>
          <p:cNvPr id="35901" name="Line 61"/>
          <p:cNvSpPr>
            <a:spLocks noChangeShapeType="1"/>
          </p:cNvSpPr>
          <p:nvPr/>
        </p:nvSpPr>
        <p:spPr bwMode="auto">
          <a:xfrm flipV="1">
            <a:off x="3962400" y="2971800"/>
            <a:ext cx="533400" cy="152400"/>
          </a:xfrm>
          <a:prstGeom prst="line">
            <a:avLst/>
          </a:prstGeom>
          <a:noFill/>
          <a:ln w="38100">
            <a:solidFill>
              <a:schemeClr val="tx1"/>
            </a:solidFill>
            <a:round/>
            <a:headEnd/>
            <a:tailEnd type="triangle" w="med" len="med"/>
          </a:ln>
        </p:spPr>
        <p:txBody>
          <a:bodyPr wrap="none" anchor="ctr"/>
          <a:lstStyle/>
          <a:p>
            <a:endParaRPr lang="en-US"/>
          </a:p>
        </p:txBody>
      </p:sp>
      <p:sp>
        <p:nvSpPr>
          <p:cNvPr id="35902" name="Line 62"/>
          <p:cNvSpPr>
            <a:spLocks noChangeShapeType="1"/>
          </p:cNvSpPr>
          <p:nvPr/>
        </p:nvSpPr>
        <p:spPr bwMode="auto">
          <a:xfrm>
            <a:off x="3810000" y="3200400"/>
            <a:ext cx="685800" cy="0"/>
          </a:xfrm>
          <a:prstGeom prst="line">
            <a:avLst/>
          </a:prstGeom>
          <a:noFill/>
          <a:ln w="38100">
            <a:solidFill>
              <a:schemeClr val="tx1"/>
            </a:solidFill>
            <a:round/>
            <a:headEnd/>
            <a:tailEnd type="triangle" w="med" len="med"/>
          </a:ln>
        </p:spPr>
        <p:txBody>
          <a:bodyPr wrap="none" anchor="ctr"/>
          <a:lstStyle/>
          <a:p>
            <a:endParaRPr lang="en-US"/>
          </a:p>
        </p:txBody>
      </p:sp>
      <p:sp>
        <p:nvSpPr>
          <p:cNvPr id="35903" name="Line 63"/>
          <p:cNvSpPr>
            <a:spLocks noChangeShapeType="1"/>
          </p:cNvSpPr>
          <p:nvPr/>
        </p:nvSpPr>
        <p:spPr bwMode="auto">
          <a:xfrm>
            <a:off x="3886200" y="3200400"/>
            <a:ext cx="685800" cy="533400"/>
          </a:xfrm>
          <a:prstGeom prst="line">
            <a:avLst/>
          </a:prstGeom>
          <a:noFill/>
          <a:ln w="38100">
            <a:solidFill>
              <a:schemeClr val="tx1"/>
            </a:solidFill>
            <a:round/>
            <a:headEnd/>
            <a:tailEnd type="triangle" w="med" len="med"/>
          </a:ln>
        </p:spPr>
        <p:txBody>
          <a:bodyPr wrap="none" anchor="ctr"/>
          <a:lstStyle/>
          <a:p>
            <a:endParaRPr lang="en-US"/>
          </a:p>
        </p:txBody>
      </p:sp>
      <p:sp>
        <p:nvSpPr>
          <p:cNvPr id="35904" name="Line 64"/>
          <p:cNvSpPr>
            <a:spLocks noChangeShapeType="1"/>
          </p:cNvSpPr>
          <p:nvPr/>
        </p:nvSpPr>
        <p:spPr bwMode="auto">
          <a:xfrm flipV="1">
            <a:off x="4038600" y="4191000"/>
            <a:ext cx="457200" cy="228600"/>
          </a:xfrm>
          <a:prstGeom prst="line">
            <a:avLst/>
          </a:prstGeom>
          <a:noFill/>
          <a:ln w="38100">
            <a:solidFill>
              <a:schemeClr val="tx1"/>
            </a:solidFill>
            <a:round/>
            <a:headEnd/>
            <a:tailEnd type="triangle" w="med" len="med"/>
          </a:ln>
        </p:spPr>
        <p:txBody>
          <a:bodyPr wrap="none" anchor="ctr"/>
          <a:lstStyle/>
          <a:p>
            <a:endParaRPr lang="en-US"/>
          </a:p>
        </p:txBody>
      </p:sp>
      <p:sp>
        <p:nvSpPr>
          <p:cNvPr id="35905" name="Line 65"/>
          <p:cNvSpPr>
            <a:spLocks noChangeShapeType="1"/>
          </p:cNvSpPr>
          <p:nvPr/>
        </p:nvSpPr>
        <p:spPr bwMode="auto">
          <a:xfrm>
            <a:off x="3962400" y="4495800"/>
            <a:ext cx="533400" cy="0"/>
          </a:xfrm>
          <a:prstGeom prst="line">
            <a:avLst/>
          </a:prstGeom>
          <a:noFill/>
          <a:ln w="38100">
            <a:solidFill>
              <a:schemeClr val="tx1"/>
            </a:solidFill>
            <a:round/>
            <a:headEnd/>
            <a:tailEnd type="triangle" w="med" len="med"/>
          </a:ln>
        </p:spPr>
        <p:txBody>
          <a:bodyPr wrap="none" anchor="ctr"/>
          <a:lstStyle/>
          <a:p>
            <a:endParaRPr lang="en-US"/>
          </a:p>
        </p:txBody>
      </p:sp>
      <p:sp>
        <p:nvSpPr>
          <p:cNvPr id="35906" name="Line 66"/>
          <p:cNvSpPr>
            <a:spLocks noChangeShapeType="1"/>
          </p:cNvSpPr>
          <p:nvPr/>
        </p:nvSpPr>
        <p:spPr bwMode="auto">
          <a:xfrm flipV="1">
            <a:off x="3886200" y="2895600"/>
            <a:ext cx="685800" cy="1447800"/>
          </a:xfrm>
          <a:prstGeom prst="line">
            <a:avLst/>
          </a:prstGeom>
          <a:noFill/>
          <a:ln w="38100">
            <a:solidFill>
              <a:schemeClr val="tx1"/>
            </a:solidFill>
            <a:round/>
            <a:headEnd/>
            <a:tailEnd type="triangle" w="med" len="med"/>
          </a:ln>
        </p:spPr>
        <p:txBody>
          <a:bodyPr wrap="none" anchor="ctr"/>
          <a:lstStyle/>
          <a:p>
            <a:endParaRPr lang="en-US"/>
          </a:p>
        </p:txBody>
      </p:sp>
      <p:sp>
        <p:nvSpPr>
          <p:cNvPr id="35907" name="Line 67"/>
          <p:cNvSpPr>
            <a:spLocks noChangeShapeType="1"/>
          </p:cNvSpPr>
          <p:nvPr/>
        </p:nvSpPr>
        <p:spPr bwMode="auto">
          <a:xfrm>
            <a:off x="2819400" y="3810000"/>
            <a:ext cx="1752600" cy="1752600"/>
          </a:xfrm>
          <a:prstGeom prst="line">
            <a:avLst/>
          </a:prstGeom>
          <a:noFill/>
          <a:ln w="38100">
            <a:solidFill>
              <a:schemeClr val="tx1"/>
            </a:solidFill>
            <a:round/>
            <a:headEnd/>
            <a:tailEnd type="triangle" w="med" len="med"/>
          </a:ln>
        </p:spPr>
        <p:txBody>
          <a:bodyPr wrap="none" anchor="ctr"/>
          <a:lstStyle/>
          <a:p>
            <a:endParaRPr lang="en-US"/>
          </a:p>
        </p:txBody>
      </p:sp>
      <p:sp>
        <p:nvSpPr>
          <p:cNvPr id="35908" name="Line 68"/>
          <p:cNvSpPr>
            <a:spLocks noChangeShapeType="1"/>
          </p:cNvSpPr>
          <p:nvPr/>
        </p:nvSpPr>
        <p:spPr bwMode="auto">
          <a:xfrm>
            <a:off x="3886200" y="4191000"/>
            <a:ext cx="533400" cy="1219200"/>
          </a:xfrm>
          <a:prstGeom prst="line">
            <a:avLst/>
          </a:prstGeom>
          <a:noFill/>
          <a:ln w="38100">
            <a:solidFill>
              <a:schemeClr val="tx1"/>
            </a:solidFill>
            <a:round/>
            <a:headEnd/>
            <a:tailEnd type="triangle" w="med" len="med"/>
          </a:ln>
        </p:spPr>
        <p:txBody>
          <a:bodyPr wrap="none" anchor="ctr"/>
          <a:lstStyle/>
          <a:p>
            <a:endParaRPr lang="en-US"/>
          </a:p>
        </p:txBody>
      </p:sp>
      <p:sp>
        <p:nvSpPr>
          <p:cNvPr id="35909" name="Line 69"/>
          <p:cNvSpPr>
            <a:spLocks noChangeShapeType="1"/>
          </p:cNvSpPr>
          <p:nvPr/>
        </p:nvSpPr>
        <p:spPr bwMode="auto">
          <a:xfrm>
            <a:off x="4191000" y="5029200"/>
            <a:ext cx="533400" cy="685800"/>
          </a:xfrm>
          <a:prstGeom prst="line">
            <a:avLst/>
          </a:prstGeom>
          <a:noFill/>
          <a:ln w="38100">
            <a:solidFill>
              <a:schemeClr val="tx1"/>
            </a:solidFill>
            <a:round/>
            <a:headEnd/>
            <a:tailEnd type="triangle" w="med" len="med"/>
          </a:ln>
        </p:spPr>
        <p:txBody>
          <a:bodyPr wrap="none" anchor="ctr"/>
          <a:lstStyle/>
          <a:p>
            <a:endParaRPr lang="en-US"/>
          </a:p>
        </p:txBody>
      </p:sp>
      <p:sp>
        <p:nvSpPr>
          <p:cNvPr id="35910" name="Line 70"/>
          <p:cNvSpPr>
            <a:spLocks noChangeShapeType="1"/>
          </p:cNvSpPr>
          <p:nvPr/>
        </p:nvSpPr>
        <p:spPr bwMode="auto">
          <a:xfrm flipV="1">
            <a:off x="4191000" y="3048000"/>
            <a:ext cx="381000" cy="1600200"/>
          </a:xfrm>
          <a:prstGeom prst="line">
            <a:avLst/>
          </a:prstGeom>
          <a:noFill/>
          <a:ln w="38100">
            <a:solidFill>
              <a:schemeClr val="tx1"/>
            </a:solidFill>
            <a:round/>
            <a:headEnd/>
            <a:tailEnd type="triangle" w="med" len="med"/>
          </a:ln>
        </p:spPr>
        <p:txBody>
          <a:bodyPr wrap="none" anchor="ctr"/>
          <a:lstStyle/>
          <a:p>
            <a:endParaRPr lang="en-US"/>
          </a:p>
        </p:txBody>
      </p:sp>
      <p:sp>
        <p:nvSpPr>
          <p:cNvPr id="35911" name="Line 71"/>
          <p:cNvSpPr>
            <a:spLocks noChangeShapeType="1"/>
          </p:cNvSpPr>
          <p:nvPr/>
        </p:nvSpPr>
        <p:spPr bwMode="auto">
          <a:xfrm flipV="1">
            <a:off x="2971800" y="2819400"/>
            <a:ext cx="1447800" cy="990600"/>
          </a:xfrm>
          <a:prstGeom prst="line">
            <a:avLst/>
          </a:prstGeom>
          <a:noFill/>
          <a:ln w="38100">
            <a:solidFill>
              <a:schemeClr val="tx1"/>
            </a:solidFill>
            <a:round/>
            <a:headEnd/>
            <a:tailEnd type="triangle" w="med" len="med"/>
          </a:ln>
        </p:spPr>
        <p:txBody>
          <a:bodyPr wrap="none" anchor="ctr"/>
          <a:lstStyle/>
          <a:p>
            <a:endParaRPr lang="en-US"/>
          </a:p>
        </p:txBody>
      </p:sp>
      <p:sp>
        <p:nvSpPr>
          <p:cNvPr id="35912" name="Line 72"/>
          <p:cNvSpPr>
            <a:spLocks noChangeShapeType="1"/>
          </p:cNvSpPr>
          <p:nvPr/>
        </p:nvSpPr>
        <p:spPr bwMode="auto">
          <a:xfrm>
            <a:off x="2971800" y="3733800"/>
            <a:ext cx="1524000" cy="685800"/>
          </a:xfrm>
          <a:prstGeom prst="line">
            <a:avLst/>
          </a:prstGeom>
          <a:noFill/>
          <a:ln w="38100">
            <a:solidFill>
              <a:schemeClr val="tx1"/>
            </a:solidFill>
            <a:round/>
            <a:headEnd/>
            <a:tailEnd type="triangle" w="med" len="med"/>
          </a:ln>
        </p:spPr>
        <p:txBody>
          <a:bodyPr wrap="none" anchor="ctr"/>
          <a:lstStyle/>
          <a:p>
            <a:endParaRPr lang="en-US"/>
          </a:p>
        </p:txBody>
      </p:sp>
      <p:sp>
        <p:nvSpPr>
          <p:cNvPr id="35913" name="Line 73"/>
          <p:cNvSpPr>
            <a:spLocks noChangeShapeType="1"/>
          </p:cNvSpPr>
          <p:nvPr/>
        </p:nvSpPr>
        <p:spPr bwMode="auto">
          <a:xfrm>
            <a:off x="2819400" y="3810000"/>
            <a:ext cx="1676400" cy="1219200"/>
          </a:xfrm>
          <a:prstGeom prst="line">
            <a:avLst/>
          </a:prstGeom>
          <a:noFill/>
          <a:ln w="38100">
            <a:solidFill>
              <a:schemeClr val="tx1"/>
            </a:solidFill>
            <a:round/>
            <a:headEnd/>
            <a:tailEnd type="triangle" w="med" len="med"/>
          </a:ln>
        </p:spPr>
        <p:txBody>
          <a:bodyPr wrap="none" anchor="ctr"/>
          <a:lstStyle/>
          <a:p>
            <a:endParaRPr lang="en-US"/>
          </a:p>
        </p:txBody>
      </p:sp>
      <p:sp>
        <p:nvSpPr>
          <p:cNvPr id="35914" name="Line 74"/>
          <p:cNvSpPr>
            <a:spLocks noChangeShapeType="1"/>
          </p:cNvSpPr>
          <p:nvPr/>
        </p:nvSpPr>
        <p:spPr bwMode="auto">
          <a:xfrm>
            <a:off x="4038600" y="4419600"/>
            <a:ext cx="533400" cy="609600"/>
          </a:xfrm>
          <a:prstGeom prst="line">
            <a:avLst/>
          </a:prstGeom>
          <a:noFill/>
          <a:ln w="38100">
            <a:solidFill>
              <a:schemeClr val="tx1"/>
            </a:solidFill>
            <a:round/>
            <a:headEnd/>
            <a:tailEnd type="triangle" w="med" len="med"/>
          </a:ln>
        </p:spPr>
        <p:txBody>
          <a:bodyPr wrap="none" anchor="ctr"/>
          <a:lstStyle/>
          <a:p>
            <a:endParaRPr lang="en-US"/>
          </a:p>
        </p:txBody>
      </p:sp>
      <p:sp>
        <p:nvSpPr>
          <p:cNvPr id="35915" name="Line 75"/>
          <p:cNvSpPr>
            <a:spLocks noChangeShapeType="1"/>
          </p:cNvSpPr>
          <p:nvPr/>
        </p:nvSpPr>
        <p:spPr bwMode="auto">
          <a:xfrm flipV="1">
            <a:off x="2819400" y="3505200"/>
            <a:ext cx="1600200" cy="228600"/>
          </a:xfrm>
          <a:prstGeom prst="line">
            <a:avLst/>
          </a:prstGeom>
          <a:noFill/>
          <a:ln w="38100">
            <a:solidFill>
              <a:schemeClr val="tx1"/>
            </a:solidFill>
            <a:round/>
            <a:headEnd/>
            <a:tailEnd type="triangle" w="med" len="med"/>
          </a:ln>
        </p:spPr>
        <p:txBody>
          <a:bodyPr wrap="none" anchor="ctr"/>
          <a:lstStyle/>
          <a:p>
            <a:endParaRPr lang="en-US"/>
          </a:p>
        </p:txBody>
      </p:sp>
      <p:sp>
        <p:nvSpPr>
          <p:cNvPr id="35916" name="Line 76"/>
          <p:cNvSpPr>
            <a:spLocks noChangeShapeType="1"/>
          </p:cNvSpPr>
          <p:nvPr/>
        </p:nvSpPr>
        <p:spPr bwMode="auto">
          <a:xfrm>
            <a:off x="3657600" y="2895600"/>
            <a:ext cx="838200" cy="533400"/>
          </a:xfrm>
          <a:prstGeom prst="line">
            <a:avLst/>
          </a:prstGeom>
          <a:noFill/>
          <a:ln w="38100">
            <a:solidFill>
              <a:schemeClr val="tx1"/>
            </a:solidFill>
            <a:round/>
            <a:headEnd/>
            <a:tailEnd type="triangle" w="med" len="med"/>
          </a:ln>
        </p:spPr>
        <p:txBody>
          <a:bodyPr wrap="none" anchor="ctr"/>
          <a:lstStyle/>
          <a:p>
            <a:endParaRPr lang="en-US"/>
          </a:p>
        </p:txBody>
      </p:sp>
      <p:sp>
        <p:nvSpPr>
          <p:cNvPr id="35917" name="Line 77"/>
          <p:cNvSpPr>
            <a:spLocks noChangeShapeType="1"/>
          </p:cNvSpPr>
          <p:nvPr/>
        </p:nvSpPr>
        <p:spPr bwMode="auto">
          <a:xfrm>
            <a:off x="2819400" y="3810000"/>
            <a:ext cx="1676400" cy="304800"/>
          </a:xfrm>
          <a:prstGeom prst="line">
            <a:avLst/>
          </a:prstGeom>
          <a:noFill/>
          <a:ln w="38100">
            <a:solidFill>
              <a:schemeClr val="tx1"/>
            </a:solidFill>
            <a:round/>
            <a:headEnd/>
            <a:tailEnd type="triangle" w="med" len="med"/>
          </a:ln>
        </p:spPr>
        <p:txBody>
          <a:bodyPr wrap="none" anchor="ctr"/>
          <a:lstStyle/>
          <a:p>
            <a:endParaRPr lang="en-US"/>
          </a:p>
        </p:txBody>
      </p:sp>
      <p:sp>
        <p:nvSpPr>
          <p:cNvPr id="35918" name="Line 78"/>
          <p:cNvSpPr>
            <a:spLocks noChangeShapeType="1"/>
          </p:cNvSpPr>
          <p:nvPr/>
        </p:nvSpPr>
        <p:spPr bwMode="auto">
          <a:xfrm flipH="1">
            <a:off x="5257800" y="1905000"/>
            <a:ext cx="1066800" cy="228600"/>
          </a:xfrm>
          <a:prstGeom prst="line">
            <a:avLst/>
          </a:prstGeom>
          <a:noFill/>
          <a:ln w="38100">
            <a:solidFill>
              <a:schemeClr val="tx1"/>
            </a:solidFill>
            <a:round/>
            <a:headEnd/>
            <a:tailEnd type="triangle" w="med" len="med"/>
          </a:ln>
        </p:spPr>
        <p:txBody>
          <a:bodyPr wrap="none" anchor="ctr"/>
          <a:lstStyle/>
          <a:p>
            <a:endParaRPr lang="en-US"/>
          </a:p>
        </p:txBody>
      </p:sp>
      <p:sp>
        <p:nvSpPr>
          <p:cNvPr id="35919" name="Line 79"/>
          <p:cNvSpPr>
            <a:spLocks noChangeShapeType="1"/>
          </p:cNvSpPr>
          <p:nvPr/>
        </p:nvSpPr>
        <p:spPr bwMode="auto">
          <a:xfrm flipH="1" flipV="1">
            <a:off x="5410200" y="2133600"/>
            <a:ext cx="914400" cy="304800"/>
          </a:xfrm>
          <a:prstGeom prst="line">
            <a:avLst/>
          </a:prstGeom>
          <a:noFill/>
          <a:ln w="38100">
            <a:solidFill>
              <a:schemeClr val="tx1"/>
            </a:solidFill>
            <a:round/>
            <a:headEnd/>
            <a:tailEnd type="triangle" w="med" len="med"/>
          </a:ln>
        </p:spPr>
        <p:txBody>
          <a:bodyPr wrap="none" anchor="ctr"/>
          <a:lstStyle/>
          <a:p>
            <a:endParaRPr lang="en-US"/>
          </a:p>
        </p:txBody>
      </p:sp>
      <p:sp>
        <p:nvSpPr>
          <p:cNvPr id="35920" name="Line 80"/>
          <p:cNvSpPr>
            <a:spLocks noChangeShapeType="1"/>
          </p:cNvSpPr>
          <p:nvPr/>
        </p:nvSpPr>
        <p:spPr bwMode="auto">
          <a:xfrm flipH="1">
            <a:off x="5334000" y="2514600"/>
            <a:ext cx="990600" cy="228600"/>
          </a:xfrm>
          <a:prstGeom prst="line">
            <a:avLst/>
          </a:prstGeom>
          <a:noFill/>
          <a:ln w="38100">
            <a:solidFill>
              <a:schemeClr val="tx1"/>
            </a:solidFill>
            <a:round/>
            <a:headEnd/>
            <a:tailEnd type="triangle" w="med" len="med"/>
          </a:ln>
        </p:spPr>
        <p:txBody>
          <a:bodyPr wrap="none" anchor="ctr"/>
          <a:lstStyle/>
          <a:p>
            <a:endParaRPr lang="en-US"/>
          </a:p>
        </p:txBody>
      </p:sp>
      <p:sp>
        <p:nvSpPr>
          <p:cNvPr id="35921" name="Line 81"/>
          <p:cNvSpPr>
            <a:spLocks noChangeShapeType="1"/>
          </p:cNvSpPr>
          <p:nvPr/>
        </p:nvSpPr>
        <p:spPr bwMode="auto">
          <a:xfrm>
            <a:off x="2895600" y="1905000"/>
            <a:ext cx="1752600" cy="3505200"/>
          </a:xfrm>
          <a:prstGeom prst="line">
            <a:avLst/>
          </a:prstGeom>
          <a:noFill/>
          <a:ln w="38100">
            <a:solidFill>
              <a:schemeClr val="tx1"/>
            </a:solidFill>
            <a:round/>
            <a:headEnd/>
            <a:tailEnd type="triangle" w="med" len="med"/>
          </a:ln>
        </p:spPr>
        <p:txBody>
          <a:bodyPr wrap="none" anchor="ctr"/>
          <a:lstStyle/>
          <a:p>
            <a:endParaRPr lang="en-US"/>
          </a:p>
        </p:txBody>
      </p:sp>
      <p:sp>
        <p:nvSpPr>
          <p:cNvPr id="35922" name="Line 82"/>
          <p:cNvSpPr>
            <a:spLocks noChangeShapeType="1"/>
          </p:cNvSpPr>
          <p:nvPr/>
        </p:nvSpPr>
        <p:spPr bwMode="auto">
          <a:xfrm>
            <a:off x="3505200" y="2209800"/>
            <a:ext cx="1143000" cy="3048000"/>
          </a:xfrm>
          <a:prstGeom prst="line">
            <a:avLst/>
          </a:prstGeom>
          <a:noFill/>
          <a:ln w="38100">
            <a:solidFill>
              <a:schemeClr val="tx1"/>
            </a:solidFill>
            <a:round/>
            <a:headEnd/>
            <a:tailEnd type="triangle" w="med" len="med"/>
          </a:ln>
        </p:spPr>
        <p:txBody>
          <a:bodyPr wrap="none" anchor="ctr"/>
          <a:lstStyle/>
          <a:p>
            <a:endParaRPr lang="en-US"/>
          </a:p>
        </p:txBody>
      </p:sp>
      <p:sp>
        <p:nvSpPr>
          <p:cNvPr id="35923" name="Line 83"/>
          <p:cNvSpPr>
            <a:spLocks noChangeShapeType="1"/>
          </p:cNvSpPr>
          <p:nvPr/>
        </p:nvSpPr>
        <p:spPr bwMode="auto">
          <a:xfrm>
            <a:off x="2971800" y="3505200"/>
            <a:ext cx="1600200" cy="1676400"/>
          </a:xfrm>
          <a:prstGeom prst="line">
            <a:avLst/>
          </a:prstGeom>
          <a:noFill/>
          <a:ln w="38100">
            <a:solidFill>
              <a:schemeClr val="tx1"/>
            </a:solidFill>
            <a:round/>
            <a:headEnd/>
            <a:tailEnd type="triangle" w="med" len="med"/>
          </a:ln>
        </p:spPr>
        <p:txBody>
          <a:bodyPr wrap="none" anchor="ctr"/>
          <a:lstStyle/>
          <a:p>
            <a:endParaRPr lang="en-US"/>
          </a:p>
        </p:txBody>
      </p:sp>
      <p:sp>
        <p:nvSpPr>
          <p:cNvPr id="35924" name="Line 84"/>
          <p:cNvSpPr>
            <a:spLocks noChangeShapeType="1"/>
          </p:cNvSpPr>
          <p:nvPr/>
        </p:nvSpPr>
        <p:spPr bwMode="auto">
          <a:xfrm flipV="1">
            <a:off x="3048000" y="2286000"/>
            <a:ext cx="1371600" cy="1219200"/>
          </a:xfrm>
          <a:prstGeom prst="line">
            <a:avLst/>
          </a:prstGeom>
          <a:noFill/>
          <a:ln w="38100">
            <a:solidFill>
              <a:schemeClr val="tx1"/>
            </a:solidFill>
            <a:round/>
            <a:headEnd/>
            <a:tailEnd type="triangle" w="med" len="med"/>
          </a:ln>
        </p:spPr>
        <p:txBody>
          <a:bodyPr wrap="none" anchor="ctr"/>
          <a:lstStyle/>
          <a:p>
            <a:endParaRPr lang="en-US"/>
          </a:p>
        </p:txBody>
      </p:sp>
      <p:sp>
        <p:nvSpPr>
          <p:cNvPr id="35925" name="Line 85"/>
          <p:cNvSpPr>
            <a:spLocks noChangeShapeType="1"/>
          </p:cNvSpPr>
          <p:nvPr/>
        </p:nvSpPr>
        <p:spPr bwMode="auto">
          <a:xfrm flipV="1">
            <a:off x="3124200" y="2667000"/>
            <a:ext cx="1371600" cy="762000"/>
          </a:xfrm>
          <a:prstGeom prst="line">
            <a:avLst/>
          </a:prstGeom>
          <a:noFill/>
          <a:ln w="38100">
            <a:solidFill>
              <a:schemeClr val="tx1"/>
            </a:solidFill>
            <a:round/>
            <a:headEnd/>
            <a:tailEnd type="triangle" w="med" len="med"/>
          </a:ln>
        </p:spPr>
        <p:txBody>
          <a:bodyPr wrap="none" anchor="ctr"/>
          <a:lstStyle/>
          <a:p>
            <a:endParaRPr lang="en-US"/>
          </a:p>
        </p:txBody>
      </p:sp>
      <p:sp>
        <p:nvSpPr>
          <p:cNvPr id="35926" name="Line 86"/>
          <p:cNvSpPr>
            <a:spLocks noChangeShapeType="1"/>
          </p:cNvSpPr>
          <p:nvPr/>
        </p:nvSpPr>
        <p:spPr bwMode="auto">
          <a:xfrm flipV="1">
            <a:off x="3200400" y="2971800"/>
            <a:ext cx="1371600" cy="533400"/>
          </a:xfrm>
          <a:prstGeom prst="line">
            <a:avLst/>
          </a:prstGeom>
          <a:noFill/>
          <a:ln w="38100">
            <a:solidFill>
              <a:schemeClr val="tx1"/>
            </a:solidFill>
            <a:round/>
            <a:headEnd/>
            <a:tailEnd type="triangle" w="med" len="med"/>
          </a:ln>
        </p:spPr>
        <p:txBody>
          <a:bodyPr wrap="none" anchor="ctr"/>
          <a:lstStyle/>
          <a:p>
            <a:endParaRPr lang="en-US"/>
          </a:p>
        </p:txBody>
      </p:sp>
      <p:sp>
        <p:nvSpPr>
          <p:cNvPr id="35927" name="Line 87"/>
          <p:cNvSpPr>
            <a:spLocks noChangeShapeType="1"/>
          </p:cNvSpPr>
          <p:nvPr/>
        </p:nvSpPr>
        <p:spPr bwMode="auto">
          <a:xfrm flipH="1" flipV="1">
            <a:off x="5105400" y="2209800"/>
            <a:ext cx="1371600" cy="838200"/>
          </a:xfrm>
          <a:prstGeom prst="line">
            <a:avLst/>
          </a:prstGeom>
          <a:noFill/>
          <a:ln w="38100">
            <a:solidFill>
              <a:schemeClr val="tx1"/>
            </a:solidFill>
            <a:round/>
            <a:headEnd/>
            <a:tailEnd type="triangle" w="med" len="med"/>
          </a:ln>
        </p:spPr>
        <p:txBody>
          <a:bodyPr wrap="none" anchor="ctr"/>
          <a:lstStyle/>
          <a:p>
            <a:endParaRPr lang="en-US"/>
          </a:p>
        </p:txBody>
      </p:sp>
      <p:sp>
        <p:nvSpPr>
          <p:cNvPr id="35928" name="Line 88"/>
          <p:cNvSpPr>
            <a:spLocks noChangeShapeType="1"/>
          </p:cNvSpPr>
          <p:nvPr/>
        </p:nvSpPr>
        <p:spPr bwMode="auto">
          <a:xfrm flipH="1" flipV="1">
            <a:off x="5257800" y="2895600"/>
            <a:ext cx="990600" cy="152400"/>
          </a:xfrm>
          <a:prstGeom prst="line">
            <a:avLst/>
          </a:prstGeom>
          <a:noFill/>
          <a:ln w="38100">
            <a:solidFill>
              <a:schemeClr val="tx1"/>
            </a:solidFill>
            <a:round/>
            <a:headEnd/>
            <a:tailEnd type="triangle" w="med" len="med"/>
          </a:ln>
        </p:spPr>
        <p:txBody>
          <a:bodyPr wrap="none" anchor="ctr"/>
          <a:lstStyle/>
          <a:p>
            <a:endParaRPr lang="en-US"/>
          </a:p>
        </p:txBody>
      </p:sp>
      <p:sp>
        <p:nvSpPr>
          <p:cNvPr id="35929" name="Line 89"/>
          <p:cNvSpPr>
            <a:spLocks noChangeShapeType="1"/>
          </p:cNvSpPr>
          <p:nvPr/>
        </p:nvSpPr>
        <p:spPr bwMode="auto">
          <a:xfrm flipH="1" flipV="1">
            <a:off x="5105400" y="2286000"/>
            <a:ext cx="1295400" cy="1295400"/>
          </a:xfrm>
          <a:prstGeom prst="line">
            <a:avLst/>
          </a:prstGeom>
          <a:noFill/>
          <a:ln w="38100">
            <a:solidFill>
              <a:schemeClr val="tx1"/>
            </a:solidFill>
            <a:round/>
            <a:headEnd/>
            <a:tailEnd type="triangle" w="med" len="med"/>
          </a:ln>
        </p:spPr>
        <p:txBody>
          <a:bodyPr wrap="none" anchor="ctr"/>
          <a:lstStyle/>
          <a:p>
            <a:endParaRPr lang="en-US"/>
          </a:p>
        </p:txBody>
      </p:sp>
      <p:sp>
        <p:nvSpPr>
          <p:cNvPr id="35930" name="Line 90"/>
          <p:cNvSpPr>
            <a:spLocks noChangeShapeType="1"/>
          </p:cNvSpPr>
          <p:nvPr/>
        </p:nvSpPr>
        <p:spPr bwMode="auto">
          <a:xfrm flipH="1" flipV="1">
            <a:off x="5638800" y="3505200"/>
            <a:ext cx="838200" cy="228600"/>
          </a:xfrm>
          <a:prstGeom prst="line">
            <a:avLst/>
          </a:prstGeom>
          <a:noFill/>
          <a:ln w="38100">
            <a:solidFill>
              <a:schemeClr val="tx1"/>
            </a:solidFill>
            <a:round/>
            <a:headEnd/>
            <a:tailEnd type="triangle" w="med" len="med"/>
          </a:ln>
        </p:spPr>
        <p:txBody>
          <a:bodyPr wrap="none" anchor="ctr"/>
          <a:lstStyle/>
          <a:p>
            <a:endParaRPr lang="en-US"/>
          </a:p>
        </p:txBody>
      </p:sp>
      <p:sp>
        <p:nvSpPr>
          <p:cNvPr id="35931" name="Line 91"/>
          <p:cNvSpPr>
            <a:spLocks noChangeShapeType="1"/>
          </p:cNvSpPr>
          <p:nvPr/>
        </p:nvSpPr>
        <p:spPr bwMode="auto">
          <a:xfrm flipH="1">
            <a:off x="5638800" y="3200400"/>
            <a:ext cx="609600" cy="152400"/>
          </a:xfrm>
          <a:prstGeom prst="line">
            <a:avLst/>
          </a:prstGeom>
          <a:noFill/>
          <a:ln w="38100">
            <a:solidFill>
              <a:schemeClr val="tx1"/>
            </a:solidFill>
            <a:round/>
            <a:headEnd/>
            <a:tailEnd type="triangle" w="med" len="med"/>
          </a:ln>
        </p:spPr>
        <p:txBody>
          <a:bodyPr wrap="none" anchor="ctr"/>
          <a:lstStyle/>
          <a:p>
            <a:endParaRPr lang="en-US"/>
          </a:p>
        </p:txBody>
      </p:sp>
      <p:sp>
        <p:nvSpPr>
          <p:cNvPr id="35932" name="Line 92"/>
          <p:cNvSpPr>
            <a:spLocks noChangeShapeType="1"/>
          </p:cNvSpPr>
          <p:nvPr/>
        </p:nvSpPr>
        <p:spPr bwMode="auto">
          <a:xfrm flipH="1">
            <a:off x="5562600" y="2590800"/>
            <a:ext cx="762000" cy="762000"/>
          </a:xfrm>
          <a:prstGeom prst="line">
            <a:avLst/>
          </a:prstGeom>
          <a:noFill/>
          <a:ln w="38100">
            <a:solidFill>
              <a:schemeClr val="tx1"/>
            </a:solidFill>
            <a:round/>
            <a:headEnd/>
            <a:tailEnd type="triangle" w="med" len="med"/>
          </a:ln>
        </p:spPr>
        <p:txBody>
          <a:bodyPr wrap="none" anchor="ctr"/>
          <a:lstStyle/>
          <a:p>
            <a:endParaRPr lang="en-US"/>
          </a:p>
        </p:txBody>
      </p:sp>
      <p:sp>
        <p:nvSpPr>
          <p:cNvPr id="35933" name="Line 93"/>
          <p:cNvSpPr>
            <a:spLocks noChangeShapeType="1"/>
          </p:cNvSpPr>
          <p:nvPr/>
        </p:nvSpPr>
        <p:spPr bwMode="auto">
          <a:xfrm flipH="1" flipV="1">
            <a:off x="5257800" y="2819400"/>
            <a:ext cx="1143000" cy="1295400"/>
          </a:xfrm>
          <a:prstGeom prst="line">
            <a:avLst/>
          </a:prstGeom>
          <a:noFill/>
          <a:ln w="38100">
            <a:solidFill>
              <a:schemeClr val="tx1"/>
            </a:solidFill>
            <a:round/>
            <a:headEnd/>
            <a:tailEnd type="triangle" w="med" len="med"/>
          </a:ln>
        </p:spPr>
        <p:txBody>
          <a:bodyPr wrap="none" anchor="ctr"/>
          <a:lstStyle/>
          <a:p>
            <a:endParaRPr lang="en-US"/>
          </a:p>
        </p:txBody>
      </p:sp>
      <p:sp>
        <p:nvSpPr>
          <p:cNvPr id="35934" name="Line 94"/>
          <p:cNvSpPr>
            <a:spLocks noChangeShapeType="1"/>
          </p:cNvSpPr>
          <p:nvPr/>
        </p:nvSpPr>
        <p:spPr bwMode="auto">
          <a:xfrm flipH="1" flipV="1">
            <a:off x="5562600" y="3505200"/>
            <a:ext cx="914400" cy="533400"/>
          </a:xfrm>
          <a:prstGeom prst="line">
            <a:avLst/>
          </a:prstGeom>
          <a:noFill/>
          <a:ln w="38100">
            <a:solidFill>
              <a:schemeClr val="tx1"/>
            </a:solidFill>
            <a:round/>
            <a:headEnd/>
            <a:tailEnd type="triangle" w="med" len="med"/>
          </a:ln>
        </p:spPr>
        <p:txBody>
          <a:bodyPr wrap="none" anchor="ctr"/>
          <a:lstStyle/>
          <a:p>
            <a:endParaRPr lang="en-US"/>
          </a:p>
        </p:txBody>
      </p:sp>
      <p:sp>
        <p:nvSpPr>
          <p:cNvPr id="35935" name="Line 95"/>
          <p:cNvSpPr>
            <a:spLocks noChangeShapeType="1"/>
          </p:cNvSpPr>
          <p:nvPr/>
        </p:nvSpPr>
        <p:spPr bwMode="auto">
          <a:xfrm flipH="1" flipV="1">
            <a:off x="6019800" y="3962400"/>
            <a:ext cx="533400" cy="228600"/>
          </a:xfrm>
          <a:prstGeom prst="line">
            <a:avLst/>
          </a:prstGeom>
          <a:noFill/>
          <a:ln w="38100">
            <a:solidFill>
              <a:schemeClr val="tx1"/>
            </a:solidFill>
            <a:round/>
            <a:headEnd/>
            <a:tailEnd type="triangle" w="med" len="med"/>
          </a:ln>
        </p:spPr>
        <p:txBody>
          <a:bodyPr wrap="none" anchor="ctr"/>
          <a:lstStyle/>
          <a:p>
            <a:endParaRPr lang="en-US"/>
          </a:p>
        </p:txBody>
      </p:sp>
      <p:sp>
        <p:nvSpPr>
          <p:cNvPr id="35936" name="Line 96"/>
          <p:cNvSpPr>
            <a:spLocks noChangeShapeType="1"/>
          </p:cNvSpPr>
          <p:nvPr/>
        </p:nvSpPr>
        <p:spPr bwMode="auto">
          <a:xfrm flipH="1">
            <a:off x="6096000" y="3810000"/>
            <a:ext cx="381000" cy="0"/>
          </a:xfrm>
          <a:prstGeom prst="line">
            <a:avLst/>
          </a:prstGeom>
          <a:noFill/>
          <a:ln w="38100">
            <a:solidFill>
              <a:schemeClr val="tx1"/>
            </a:solidFill>
            <a:round/>
            <a:headEnd/>
            <a:tailEnd type="triangle" w="med" len="med"/>
          </a:ln>
        </p:spPr>
        <p:txBody>
          <a:bodyPr wrap="none" anchor="ctr"/>
          <a:lstStyle/>
          <a:p>
            <a:endParaRPr lang="en-US"/>
          </a:p>
        </p:txBody>
      </p:sp>
      <p:sp>
        <p:nvSpPr>
          <p:cNvPr id="35937" name="Line 97"/>
          <p:cNvSpPr>
            <a:spLocks noChangeShapeType="1"/>
          </p:cNvSpPr>
          <p:nvPr/>
        </p:nvSpPr>
        <p:spPr bwMode="auto">
          <a:xfrm flipH="1" flipV="1">
            <a:off x="5943600" y="3962400"/>
            <a:ext cx="457200" cy="457200"/>
          </a:xfrm>
          <a:prstGeom prst="line">
            <a:avLst/>
          </a:prstGeom>
          <a:noFill/>
          <a:ln w="38100">
            <a:solidFill>
              <a:schemeClr val="tx1"/>
            </a:solidFill>
            <a:round/>
            <a:headEnd/>
            <a:tailEnd type="triangle" w="med" len="med"/>
          </a:ln>
        </p:spPr>
        <p:txBody>
          <a:bodyPr wrap="none" anchor="ctr"/>
          <a:lstStyle/>
          <a:p>
            <a:endParaRPr lang="en-US"/>
          </a:p>
        </p:txBody>
      </p:sp>
      <p:sp>
        <p:nvSpPr>
          <p:cNvPr id="35938" name="Line 98"/>
          <p:cNvSpPr>
            <a:spLocks noChangeShapeType="1"/>
          </p:cNvSpPr>
          <p:nvPr/>
        </p:nvSpPr>
        <p:spPr bwMode="auto">
          <a:xfrm flipH="1" flipV="1">
            <a:off x="5181600" y="2819400"/>
            <a:ext cx="1219200" cy="1752600"/>
          </a:xfrm>
          <a:prstGeom prst="line">
            <a:avLst/>
          </a:prstGeom>
          <a:noFill/>
          <a:ln w="38100">
            <a:solidFill>
              <a:schemeClr val="tx1"/>
            </a:solidFill>
            <a:round/>
            <a:headEnd/>
            <a:tailEnd type="triangle" w="med" len="med"/>
          </a:ln>
        </p:spPr>
        <p:txBody>
          <a:bodyPr wrap="none" anchor="ctr"/>
          <a:lstStyle/>
          <a:p>
            <a:endParaRPr lang="en-US"/>
          </a:p>
        </p:txBody>
      </p:sp>
      <p:sp>
        <p:nvSpPr>
          <p:cNvPr id="35939" name="Line 99"/>
          <p:cNvSpPr>
            <a:spLocks noChangeShapeType="1"/>
          </p:cNvSpPr>
          <p:nvPr/>
        </p:nvSpPr>
        <p:spPr bwMode="auto">
          <a:xfrm flipH="1" flipV="1">
            <a:off x="5257800" y="2286000"/>
            <a:ext cx="1066800" cy="2743200"/>
          </a:xfrm>
          <a:prstGeom prst="line">
            <a:avLst/>
          </a:prstGeom>
          <a:noFill/>
          <a:ln w="38100">
            <a:solidFill>
              <a:schemeClr val="tx1"/>
            </a:solidFill>
            <a:round/>
            <a:headEnd/>
            <a:tailEnd type="triangle" w="med" len="med"/>
          </a:ln>
        </p:spPr>
        <p:txBody>
          <a:bodyPr wrap="none" anchor="ctr"/>
          <a:lstStyle/>
          <a:p>
            <a:endParaRPr lang="en-US"/>
          </a:p>
        </p:txBody>
      </p:sp>
      <p:sp>
        <p:nvSpPr>
          <p:cNvPr id="35940" name="Line 100"/>
          <p:cNvSpPr>
            <a:spLocks noChangeShapeType="1"/>
          </p:cNvSpPr>
          <p:nvPr/>
        </p:nvSpPr>
        <p:spPr bwMode="auto">
          <a:xfrm flipH="1" flipV="1">
            <a:off x="5334000" y="2971800"/>
            <a:ext cx="1066800" cy="2133600"/>
          </a:xfrm>
          <a:prstGeom prst="line">
            <a:avLst/>
          </a:prstGeom>
          <a:noFill/>
          <a:ln w="38100">
            <a:solidFill>
              <a:schemeClr val="tx1"/>
            </a:solidFill>
            <a:round/>
            <a:headEnd/>
            <a:tailEnd type="triangle" w="med" len="med"/>
          </a:ln>
        </p:spPr>
        <p:txBody>
          <a:bodyPr wrap="none" anchor="ctr"/>
          <a:lstStyle/>
          <a:p>
            <a:endParaRPr lang="en-US"/>
          </a:p>
        </p:txBody>
      </p:sp>
      <p:sp>
        <p:nvSpPr>
          <p:cNvPr id="35941" name="Line 101"/>
          <p:cNvSpPr>
            <a:spLocks noChangeShapeType="1"/>
          </p:cNvSpPr>
          <p:nvPr/>
        </p:nvSpPr>
        <p:spPr bwMode="auto">
          <a:xfrm flipH="1" flipV="1">
            <a:off x="5562600" y="3505200"/>
            <a:ext cx="990600" cy="1905000"/>
          </a:xfrm>
          <a:prstGeom prst="line">
            <a:avLst/>
          </a:prstGeom>
          <a:noFill/>
          <a:ln w="38100">
            <a:solidFill>
              <a:schemeClr val="tx1"/>
            </a:solidFill>
            <a:round/>
            <a:headEnd/>
            <a:tailEnd type="triangle" w="med" len="med"/>
          </a:ln>
        </p:spPr>
        <p:txBody>
          <a:bodyPr wrap="none" anchor="ctr"/>
          <a:lstStyle/>
          <a:p>
            <a:endParaRPr lang="en-US"/>
          </a:p>
        </p:txBody>
      </p:sp>
      <p:sp>
        <p:nvSpPr>
          <p:cNvPr id="35942" name="Line 102"/>
          <p:cNvSpPr>
            <a:spLocks noChangeShapeType="1"/>
          </p:cNvSpPr>
          <p:nvPr/>
        </p:nvSpPr>
        <p:spPr bwMode="auto">
          <a:xfrm flipH="1">
            <a:off x="6248400" y="5410200"/>
            <a:ext cx="152400" cy="0"/>
          </a:xfrm>
          <a:prstGeom prst="line">
            <a:avLst/>
          </a:prstGeom>
          <a:noFill/>
          <a:ln w="38100">
            <a:noFill/>
            <a:round/>
            <a:headEnd/>
            <a:tailEnd type="triangle" w="med" len="med"/>
          </a:ln>
        </p:spPr>
        <p:txBody>
          <a:bodyPr wrap="none" anchor="ctr"/>
          <a:lstStyle/>
          <a:p>
            <a:endParaRPr lang="en-US"/>
          </a:p>
        </p:txBody>
      </p:sp>
      <p:sp>
        <p:nvSpPr>
          <p:cNvPr id="35943" name="Line 103"/>
          <p:cNvSpPr>
            <a:spLocks noChangeShapeType="1"/>
          </p:cNvSpPr>
          <p:nvPr/>
        </p:nvSpPr>
        <p:spPr bwMode="auto">
          <a:xfrm flipH="1">
            <a:off x="6248400" y="5410200"/>
            <a:ext cx="228600" cy="0"/>
          </a:xfrm>
          <a:prstGeom prst="line">
            <a:avLst/>
          </a:prstGeom>
          <a:noFill/>
          <a:ln w="38100">
            <a:noFill/>
            <a:round/>
            <a:headEnd/>
            <a:tailEnd type="triangle" w="med" len="med"/>
          </a:ln>
        </p:spPr>
        <p:txBody>
          <a:bodyPr wrap="none" anchor="ctr"/>
          <a:lstStyle/>
          <a:p>
            <a:endParaRPr lang="en-US"/>
          </a:p>
        </p:txBody>
      </p:sp>
      <p:sp>
        <p:nvSpPr>
          <p:cNvPr id="35944" name="Line 104"/>
          <p:cNvSpPr>
            <a:spLocks noChangeShapeType="1"/>
          </p:cNvSpPr>
          <p:nvPr/>
        </p:nvSpPr>
        <p:spPr bwMode="auto">
          <a:xfrm flipH="1">
            <a:off x="6248400" y="5410200"/>
            <a:ext cx="228600" cy="76200"/>
          </a:xfrm>
          <a:prstGeom prst="line">
            <a:avLst/>
          </a:prstGeom>
          <a:noFill/>
          <a:ln w="38100">
            <a:solidFill>
              <a:schemeClr val="tx1"/>
            </a:solidFill>
            <a:round/>
            <a:headEnd/>
            <a:tailEnd type="triangle" w="med" len="med"/>
          </a:ln>
        </p:spPr>
        <p:txBody>
          <a:bodyPr wrap="none" anchor="ctr"/>
          <a:lstStyle/>
          <a:p>
            <a:endParaRPr lang="en-US"/>
          </a:p>
        </p:txBody>
      </p:sp>
      <p:sp>
        <p:nvSpPr>
          <p:cNvPr id="35945" name="Line 105"/>
          <p:cNvSpPr>
            <a:spLocks noChangeShapeType="1"/>
          </p:cNvSpPr>
          <p:nvPr/>
        </p:nvSpPr>
        <p:spPr bwMode="auto">
          <a:xfrm flipV="1">
            <a:off x="1219200" y="1752600"/>
            <a:ext cx="1008062" cy="1150937"/>
          </a:xfrm>
          <a:prstGeom prst="line">
            <a:avLst/>
          </a:prstGeom>
          <a:noFill/>
          <a:ln w="38100">
            <a:solidFill>
              <a:schemeClr val="tx1"/>
            </a:solidFill>
            <a:round/>
            <a:headEnd/>
            <a:tailEnd type="triangle" w="med" len="med"/>
          </a:ln>
        </p:spPr>
        <p:txBody>
          <a:bodyPr anchor="ctr" anchorCtr="1"/>
          <a:lstStyle/>
          <a:p>
            <a:endParaRPr lang="en-US"/>
          </a:p>
        </p:txBody>
      </p:sp>
      <p:sp>
        <p:nvSpPr>
          <p:cNvPr id="35946" name="Line 106"/>
          <p:cNvSpPr>
            <a:spLocks noChangeShapeType="1"/>
          </p:cNvSpPr>
          <p:nvPr/>
        </p:nvSpPr>
        <p:spPr bwMode="auto">
          <a:xfrm flipV="1">
            <a:off x="1187450" y="2133600"/>
            <a:ext cx="720725" cy="719138"/>
          </a:xfrm>
          <a:prstGeom prst="line">
            <a:avLst/>
          </a:prstGeom>
          <a:noFill/>
          <a:ln w="38100">
            <a:solidFill>
              <a:schemeClr val="tx1"/>
            </a:solidFill>
            <a:round/>
            <a:headEnd/>
            <a:tailEnd type="triangle" w="med" len="med"/>
          </a:ln>
        </p:spPr>
        <p:txBody>
          <a:bodyPr anchor="ctr" anchorCtr="1"/>
          <a:lstStyle/>
          <a:p>
            <a:endParaRPr lang="en-US"/>
          </a:p>
        </p:txBody>
      </p:sp>
      <p:sp>
        <p:nvSpPr>
          <p:cNvPr id="35947" name="Line 107"/>
          <p:cNvSpPr>
            <a:spLocks noChangeShapeType="1"/>
          </p:cNvSpPr>
          <p:nvPr/>
        </p:nvSpPr>
        <p:spPr bwMode="auto">
          <a:xfrm flipV="1">
            <a:off x="1116013" y="2420938"/>
            <a:ext cx="935037" cy="431800"/>
          </a:xfrm>
          <a:prstGeom prst="line">
            <a:avLst/>
          </a:prstGeom>
          <a:noFill/>
          <a:ln w="38100">
            <a:solidFill>
              <a:schemeClr val="tx1"/>
            </a:solidFill>
            <a:round/>
            <a:headEnd/>
            <a:tailEnd type="triangle" w="med" len="med"/>
          </a:ln>
        </p:spPr>
        <p:txBody>
          <a:bodyPr anchor="ctr" anchorCtr="1"/>
          <a:lstStyle/>
          <a:p>
            <a:endParaRPr lang="en-US"/>
          </a:p>
        </p:txBody>
      </p:sp>
      <p:sp>
        <p:nvSpPr>
          <p:cNvPr id="35948" name="Line 108"/>
          <p:cNvSpPr>
            <a:spLocks noChangeShapeType="1"/>
          </p:cNvSpPr>
          <p:nvPr/>
        </p:nvSpPr>
        <p:spPr bwMode="auto">
          <a:xfrm>
            <a:off x="1116013" y="2997200"/>
            <a:ext cx="935037" cy="647700"/>
          </a:xfrm>
          <a:prstGeom prst="line">
            <a:avLst/>
          </a:prstGeom>
          <a:noFill/>
          <a:ln w="38100">
            <a:solidFill>
              <a:schemeClr val="tx1"/>
            </a:solidFill>
            <a:round/>
            <a:headEnd/>
            <a:tailEnd type="triangle" w="med" len="med"/>
          </a:ln>
        </p:spPr>
        <p:txBody>
          <a:bodyPr anchor="ctr" anchorCtr="1"/>
          <a:lstStyle/>
          <a:p>
            <a:endParaRPr lang="en-US"/>
          </a:p>
        </p:txBody>
      </p:sp>
      <p:sp>
        <p:nvSpPr>
          <p:cNvPr id="35949" name="Line 109"/>
          <p:cNvSpPr>
            <a:spLocks noChangeShapeType="1"/>
          </p:cNvSpPr>
          <p:nvPr/>
        </p:nvSpPr>
        <p:spPr bwMode="auto">
          <a:xfrm>
            <a:off x="1258888" y="2852738"/>
            <a:ext cx="865187" cy="1871662"/>
          </a:xfrm>
          <a:prstGeom prst="line">
            <a:avLst/>
          </a:prstGeom>
          <a:noFill/>
          <a:ln w="38100">
            <a:solidFill>
              <a:schemeClr val="tx1"/>
            </a:solidFill>
            <a:round/>
            <a:headEnd/>
            <a:tailEnd type="triangle" w="med" len="med"/>
          </a:ln>
        </p:spPr>
        <p:txBody>
          <a:bodyPr anchor="ctr" anchorCtr="1"/>
          <a:lstStyle/>
          <a:p>
            <a:endParaRPr lang="en-US"/>
          </a:p>
        </p:txBody>
      </p:sp>
      <p:sp>
        <p:nvSpPr>
          <p:cNvPr id="35950" name="Line 110"/>
          <p:cNvSpPr>
            <a:spLocks noChangeShapeType="1"/>
          </p:cNvSpPr>
          <p:nvPr/>
        </p:nvSpPr>
        <p:spPr bwMode="auto">
          <a:xfrm flipV="1">
            <a:off x="1403350" y="1989138"/>
            <a:ext cx="720725" cy="2592387"/>
          </a:xfrm>
          <a:prstGeom prst="line">
            <a:avLst/>
          </a:prstGeom>
          <a:noFill/>
          <a:ln w="38100">
            <a:solidFill>
              <a:schemeClr val="tx1"/>
            </a:solidFill>
            <a:round/>
            <a:headEnd/>
            <a:tailEnd type="triangle" w="med" len="med"/>
          </a:ln>
        </p:spPr>
        <p:txBody>
          <a:bodyPr anchor="ctr" anchorCtr="1"/>
          <a:lstStyle/>
          <a:p>
            <a:endParaRPr lang="en-US"/>
          </a:p>
        </p:txBody>
      </p:sp>
      <p:sp>
        <p:nvSpPr>
          <p:cNvPr id="35951" name="Line 111"/>
          <p:cNvSpPr>
            <a:spLocks noChangeShapeType="1"/>
          </p:cNvSpPr>
          <p:nvPr/>
        </p:nvSpPr>
        <p:spPr bwMode="auto">
          <a:xfrm flipV="1">
            <a:off x="1476375" y="2276475"/>
            <a:ext cx="574675" cy="2305050"/>
          </a:xfrm>
          <a:prstGeom prst="line">
            <a:avLst/>
          </a:prstGeom>
          <a:noFill/>
          <a:ln w="38100">
            <a:solidFill>
              <a:schemeClr val="tx1"/>
            </a:solidFill>
            <a:round/>
            <a:headEnd/>
            <a:tailEnd type="triangle" w="med" len="med"/>
          </a:ln>
        </p:spPr>
        <p:txBody>
          <a:bodyPr anchor="ctr" anchorCtr="1"/>
          <a:lstStyle/>
          <a:p>
            <a:endParaRPr lang="en-US"/>
          </a:p>
        </p:txBody>
      </p:sp>
      <p:sp>
        <p:nvSpPr>
          <p:cNvPr id="35952" name="Line 112"/>
          <p:cNvSpPr>
            <a:spLocks noChangeShapeType="1"/>
          </p:cNvSpPr>
          <p:nvPr/>
        </p:nvSpPr>
        <p:spPr bwMode="auto">
          <a:xfrm flipV="1">
            <a:off x="1476375" y="2636838"/>
            <a:ext cx="574675" cy="1728787"/>
          </a:xfrm>
          <a:prstGeom prst="line">
            <a:avLst/>
          </a:prstGeom>
          <a:noFill/>
          <a:ln w="38100">
            <a:solidFill>
              <a:schemeClr val="tx1"/>
            </a:solidFill>
            <a:round/>
            <a:headEnd/>
            <a:tailEnd type="triangle" w="med" len="med"/>
          </a:ln>
        </p:spPr>
        <p:txBody>
          <a:bodyPr anchor="ctr" anchorCtr="1"/>
          <a:lstStyle/>
          <a:p>
            <a:endParaRPr lang="en-US"/>
          </a:p>
        </p:txBody>
      </p:sp>
      <p:sp>
        <p:nvSpPr>
          <p:cNvPr id="35953" name="Line 113"/>
          <p:cNvSpPr>
            <a:spLocks noChangeShapeType="1"/>
          </p:cNvSpPr>
          <p:nvPr/>
        </p:nvSpPr>
        <p:spPr bwMode="auto">
          <a:xfrm flipV="1">
            <a:off x="1476375" y="3933825"/>
            <a:ext cx="431800" cy="431800"/>
          </a:xfrm>
          <a:prstGeom prst="line">
            <a:avLst/>
          </a:prstGeom>
          <a:noFill/>
          <a:ln w="38100">
            <a:solidFill>
              <a:schemeClr val="tx1"/>
            </a:solidFill>
            <a:round/>
            <a:headEnd/>
            <a:tailEnd type="triangle" w="med" len="med"/>
          </a:ln>
        </p:spPr>
        <p:txBody>
          <a:bodyPr anchor="ctr" anchorCtr="1"/>
          <a:lstStyle/>
          <a:p>
            <a:endParaRPr lang="en-US"/>
          </a:p>
        </p:txBody>
      </p:sp>
      <p:sp>
        <p:nvSpPr>
          <p:cNvPr id="35954" name="Line 114"/>
          <p:cNvSpPr>
            <a:spLocks noChangeShapeType="1"/>
          </p:cNvSpPr>
          <p:nvPr/>
        </p:nvSpPr>
        <p:spPr bwMode="auto">
          <a:xfrm flipV="1">
            <a:off x="1187450" y="3644900"/>
            <a:ext cx="792163" cy="720725"/>
          </a:xfrm>
          <a:prstGeom prst="line">
            <a:avLst/>
          </a:prstGeom>
          <a:noFill/>
          <a:ln w="38100">
            <a:solidFill>
              <a:schemeClr val="tx1"/>
            </a:solidFill>
            <a:round/>
            <a:headEnd/>
            <a:tailEnd type="triangle" w="med" len="med"/>
          </a:ln>
        </p:spPr>
        <p:txBody>
          <a:bodyPr anchor="ctr" anchorCtr="1"/>
          <a:lstStyle/>
          <a:p>
            <a:endParaRPr lang="en-US"/>
          </a:p>
        </p:txBody>
      </p:sp>
      <p:sp>
        <p:nvSpPr>
          <p:cNvPr id="35955" name="Line 115"/>
          <p:cNvSpPr>
            <a:spLocks noChangeShapeType="1"/>
          </p:cNvSpPr>
          <p:nvPr/>
        </p:nvSpPr>
        <p:spPr bwMode="auto">
          <a:xfrm>
            <a:off x="1476375" y="4437063"/>
            <a:ext cx="574675" cy="431800"/>
          </a:xfrm>
          <a:prstGeom prst="line">
            <a:avLst/>
          </a:prstGeom>
          <a:noFill/>
          <a:ln w="38100">
            <a:solidFill>
              <a:schemeClr val="tx1"/>
            </a:solidFill>
            <a:round/>
            <a:headEnd/>
            <a:tailEnd type="triangle" w="med" len="med"/>
          </a:ln>
        </p:spPr>
        <p:txBody>
          <a:bodyPr anchor="ctr" anchorCtr="1"/>
          <a:lstStyle/>
          <a:p>
            <a:endParaRPr lang="en-US"/>
          </a:p>
        </p:txBody>
      </p:sp>
      <p:sp>
        <p:nvSpPr>
          <p:cNvPr id="35956" name="Line 116"/>
          <p:cNvSpPr>
            <a:spLocks noChangeShapeType="1"/>
          </p:cNvSpPr>
          <p:nvPr/>
        </p:nvSpPr>
        <p:spPr bwMode="auto">
          <a:xfrm flipH="1" flipV="1">
            <a:off x="5580063" y="3573463"/>
            <a:ext cx="792162" cy="2087562"/>
          </a:xfrm>
          <a:prstGeom prst="line">
            <a:avLst/>
          </a:prstGeom>
          <a:noFill/>
          <a:ln w="38100">
            <a:solidFill>
              <a:schemeClr val="tx1"/>
            </a:solidFill>
            <a:round/>
            <a:headEnd/>
            <a:tailEnd type="triangle" w="med" len="med"/>
          </a:ln>
        </p:spPr>
        <p:txBody>
          <a:bodyPr anchor="ctr" anchorCtr="1"/>
          <a:lstStyle/>
          <a:p>
            <a:endParaRPr lang="en-US"/>
          </a:p>
        </p:txBody>
      </p:sp>
      <p:sp>
        <p:nvSpPr>
          <p:cNvPr id="35957" name="Line 117"/>
          <p:cNvSpPr>
            <a:spLocks noChangeShapeType="1"/>
          </p:cNvSpPr>
          <p:nvPr/>
        </p:nvSpPr>
        <p:spPr bwMode="auto">
          <a:xfrm flipH="1" flipV="1">
            <a:off x="5435600" y="3284538"/>
            <a:ext cx="1081088" cy="2376487"/>
          </a:xfrm>
          <a:prstGeom prst="line">
            <a:avLst/>
          </a:prstGeom>
          <a:noFill/>
          <a:ln w="38100">
            <a:solidFill>
              <a:schemeClr val="tx1"/>
            </a:solidFill>
            <a:round/>
            <a:headEnd/>
            <a:tailEnd type="triangle" w="med" len="med"/>
          </a:ln>
        </p:spPr>
        <p:txBody>
          <a:bodyPr anchor="ctr" anchorCtr="1"/>
          <a:lstStyle/>
          <a:p>
            <a:endParaRPr lang="en-US"/>
          </a:p>
        </p:txBody>
      </p:sp>
      <p:sp>
        <p:nvSpPr>
          <p:cNvPr id="35958" name="Line 118"/>
          <p:cNvSpPr>
            <a:spLocks noChangeShapeType="1"/>
          </p:cNvSpPr>
          <p:nvPr/>
        </p:nvSpPr>
        <p:spPr bwMode="auto">
          <a:xfrm flipH="1" flipV="1">
            <a:off x="5219700" y="2708275"/>
            <a:ext cx="1296988" cy="2881313"/>
          </a:xfrm>
          <a:prstGeom prst="line">
            <a:avLst/>
          </a:prstGeom>
          <a:noFill/>
          <a:ln w="38100">
            <a:solidFill>
              <a:schemeClr val="tx1"/>
            </a:solidFill>
            <a:round/>
            <a:headEnd/>
            <a:tailEnd type="triangle" w="med" len="med"/>
          </a:ln>
        </p:spPr>
        <p:txBody>
          <a:bodyPr anchor="ctr" anchorCtr="1"/>
          <a:lstStyle/>
          <a:p>
            <a:endParaRPr lang="en-US"/>
          </a:p>
        </p:txBody>
      </p:sp>
      <p:sp>
        <p:nvSpPr>
          <p:cNvPr id="35959" name="Line 119"/>
          <p:cNvSpPr>
            <a:spLocks noChangeShapeType="1"/>
          </p:cNvSpPr>
          <p:nvPr/>
        </p:nvSpPr>
        <p:spPr bwMode="auto">
          <a:xfrm flipH="1" flipV="1">
            <a:off x="5181600" y="2133600"/>
            <a:ext cx="1219200" cy="3505200"/>
          </a:xfrm>
          <a:prstGeom prst="line">
            <a:avLst/>
          </a:prstGeom>
          <a:noFill/>
          <a:ln w="38100">
            <a:solidFill>
              <a:schemeClr val="tx1"/>
            </a:solidFill>
            <a:round/>
            <a:headEnd/>
            <a:tailEnd type="triangle" w="med" len="med"/>
          </a:ln>
        </p:spPr>
        <p:txBody>
          <a:bodyPr anchor="ctr" anchorCtr="1"/>
          <a:lstStyle/>
          <a:p>
            <a:endParaRPr lang="en-US"/>
          </a:p>
        </p:txBody>
      </p:sp>
      <p:sp>
        <p:nvSpPr>
          <p:cNvPr id="35960" name="Line 120"/>
          <p:cNvSpPr>
            <a:spLocks noChangeShapeType="1"/>
          </p:cNvSpPr>
          <p:nvPr/>
        </p:nvSpPr>
        <p:spPr bwMode="auto">
          <a:xfrm flipH="1" flipV="1">
            <a:off x="5076825" y="2133600"/>
            <a:ext cx="1439863" cy="574675"/>
          </a:xfrm>
          <a:prstGeom prst="line">
            <a:avLst/>
          </a:prstGeom>
          <a:noFill/>
          <a:ln w="38100">
            <a:solidFill>
              <a:schemeClr val="tx1"/>
            </a:solidFill>
            <a:round/>
            <a:headEnd/>
            <a:tailEnd type="triangle" w="med" len="med"/>
          </a:ln>
        </p:spPr>
        <p:txBody>
          <a:bodyPr anchor="ctr" anchorCtr="1"/>
          <a:lstStyle/>
          <a:p>
            <a:endParaRPr lang="en-US"/>
          </a:p>
        </p:txBody>
      </p:sp>
      <p:sp>
        <p:nvSpPr>
          <p:cNvPr id="35961" name="Line 121"/>
          <p:cNvSpPr>
            <a:spLocks noChangeShapeType="1"/>
          </p:cNvSpPr>
          <p:nvPr/>
        </p:nvSpPr>
        <p:spPr bwMode="auto">
          <a:xfrm flipH="1" flipV="1">
            <a:off x="5435600" y="2420938"/>
            <a:ext cx="1008063" cy="287337"/>
          </a:xfrm>
          <a:prstGeom prst="line">
            <a:avLst/>
          </a:prstGeom>
          <a:noFill/>
          <a:ln w="38100">
            <a:solidFill>
              <a:schemeClr val="tx1"/>
            </a:solidFill>
            <a:round/>
            <a:headEnd/>
            <a:tailEnd type="triangle" w="med" len="med"/>
          </a:ln>
        </p:spPr>
        <p:txBody>
          <a:bodyPr anchor="ctr" anchorCtr="1"/>
          <a:lstStyle/>
          <a:p>
            <a:endParaRPr lang="en-US"/>
          </a:p>
        </p:txBody>
      </p:sp>
      <p:sp>
        <p:nvSpPr>
          <p:cNvPr id="35962" name="Line 122"/>
          <p:cNvSpPr>
            <a:spLocks noChangeShapeType="1"/>
          </p:cNvSpPr>
          <p:nvPr/>
        </p:nvSpPr>
        <p:spPr bwMode="auto">
          <a:xfrm flipH="1" flipV="1">
            <a:off x="5148263" y="2636838"/>
            <a:ext cx="1223962" cy="71437"/>
          </a:xfrm>
          <a:prstGeom prst="line">
            <a:avLst/>
          </a:prstGeom>
          <a:noFill/>
          <a:ln w="38100">
            <a:solidFill>
              <a:schemeClr val="tx1"/>
            </a:solidFill>
            <a:round/>
            <a:headEnd/>
            <a:tailEnd type="triangle" w="med" len="med"/>
          </a:ln>
        </p:spPr>
        <p:txBody>
          <a:bodyPr anchor="ctr" anchorCtr="1"/>
          <a:lstStyle/>
          <a:p>
            <a:endParaRPr lang="en-US"/>
          </a:p>
        </p:txBody>
      </p:sp>
      <p:sp>
        <p:nvSpPr>
          <p:cNvPr id="35963" name="Line 123"/>
          <p:cNvSpPr>
            <a:spLocks noChangeShapeType="1"/>
          </p:cNvSpPr>
          <p:nvPr/>
        </p:nvSpPr>
        <p:spPr bwMode="auto">
          <a:xfrm flipH="1">
            <a:off x="5435600" y="2852738"/>
            <a:ext cx="936625" cy="431800"/>
          </a:xfrm>
          <a:prstGeom prst="line">
            <a:avLst/>
          </a:prstGeom>
          <a:noFill/>
          <a:ln w="38100">
            <a:solidFill>
              <a:schemeClr val="tx1"/>
            </a:solidFill>
            <a:round/>
            <a:headEnd/>
            <a:tailEnd type="triangle" w="med" len="med"/>
          </a:ln>
        </p:spPr>
        <p:txBody>
          <a:bodyPr anchor="ctr" anchorCtr="1"/>
          <a:lstStyle/>
          <a:p>
            <a:endParaRPr lang="en-US"/>
          </a:p>
        </p:txBody>
      </p:sp>
      <p:sp>
        <p:nvSpPr>
          <p:cNvPr id="35964" name="Line 124"/>
          <p:cNvSpPr>
            <a:spLocks noChangeShapeType="1"/>
          </p:cNvSpPr>
          <p:nvPr/>
        </p:nvSpPr>
        <p:spPr bwMode="auto">
          <a:xfrm flipH="1">
            <a:off x="5651500" y="2708275"/>
            <a:ext cx="936625" cy="865188"/>
          </a:xfrm>
          <a:prstGeom prst="line">
            <a:avLst/>
          </a:prstGeom>
          <a:noFill/>
          <a:ln w="38100">
            <a:solidFill>
              <a:schemeClr val="tx1"/>
            </a:solidFill>
            <a:round/>
            <a:headEnd/>
            <a:tailEnd type="triangle" w="med" len="med"/>
          </a:ln>
        </p:spPr>
        <p:txBody>
          <a:bodyPr anchor="ctr" anchorCtr="1"/>
          <a:lstStyle/>
          <a:p>
            <a:endParaRPr lang="en-US"/>
          </a:p>
        </p:txBody>
      </p:sp>
      <p:sp>
        <p:nvSpPr>
          <p:cNvPr id="35965" name="Line 125"/>
          <p:cNvSpPr>
            <a:spLocks noChangeShapeType="1"/>
          </p:cNvSpPr>
          <p:nvPr/>
        </p:nvSpPr>
        <p:spPr bwMode="auto">
          <a:xfrm flipH="1">
            <a:off x="5867400" y="2852738"/>
            <a:ext cx="720725" cy="936625"/>
          </a:xfrm>
          <a:prstGeom prst="line">
            <a:avLst/>
          </a:prstGeom>
          <a:noFill/>
          <a:ln w="38100">
            <a:solidFill>
              <a:schemeClr val="tx1"/>
            </a:solidFill>
            <a:round/>
            <a:headEnd/>
            <a:tailEnd type="triangle" w="med" len="med"/>
          </a:ln>
        </p:spPr>
        <p:txBody>
          <a:bodyPr anchor="ctr" anchorCtr="1"/>
          <a:lstStyle/>
          <a:p>
            <a:endParaRPr lang="en-US"/>
          </a:p>
        </p:txBody>
      </p:sp>
      <p:sp>
        <p:nvSpPr>
          <p:cNvPr id="35966" name="Line 126"/>
          <p:cNvSpPr>
            <a:spLocks noChangeShapeType="1"/>
          </p:cNvSpPr>
          <p:nvPr/>
        </p:nvSpPr>
        <p:spPr bwMode="auto">
          <a:xfrm flipH="1">
            <a:off x="5795963" y="2852738"/>
            <a:ext cx="720725" cy="1944687"/>
          </a:xfrm>
          <a:prstGeom prst="line">
            <a:avLst/>
          </a:prstGeom>
          <a:noFill/>
          <a:ln w="38100">
            <a:solidFill>
              <a:schemeClr val="tx1"/>
            </a:solidFill>
            <a:round/>
            <a:headEnd/>
            <a:tailEnd type="triangle" w="med" len="med"/>
          </a:ln>
        </p:spPr>
        <p:txBody>
          <a:bodyPr anchor="ctr" anchorCtr="1"/>
          <a:lstStyle/>
          <a:p>
            <a:endParaRPr lang="en-US"/>
          </a:p>
        </p:txBody>
      </p:sp>
      <p:sp>
        <p:nvSpPr>
          <p:cNvPr id="35967" name="Line 127"/>
          <p:cNvSpPr>
            <a:spLocks noChangeShapeType="1"/>
          </p:cNvSpPr>
          <p:nvPr/>
        </p:nvSpPr>
        <p:spPr bwMode="auto">
          <a:xfrm flipH="1">
            <a:off x="5580063" y="2781300"/>
            <a:ext cx="936625" cy="2376488"/>
          </a:xfrm>
          <a:prstGeom prst="line">
            <a:avLst/>
          </a:prstGeom>
          <a:noFill/>
          <a:ln w="38100">
            <a:solidFill>
              <a:schemeClr val="tx1"/>
            </a:solidFill>
            <a:round/>
            <a:headEnd/>
            <a:tailEnd type="triangle" w="med" len="med"/>
          </a:ln>
        </p:spPr>
        <p:txBody>
          <a:bodyPr anchor="ctr" anchorCtr="1"/>
          <a:lstStyle/>
          <a:p>
            <a:endParaRPr lang="en-US"/>
          </a:p>
        </p:txBody>
      </p:sp>
      <p:sp>
        <p:nvSpPr>
          <p:cNvPr id="35968" name="Line 128"/>
          <p:cNvSpPr>
            <a:spLocks noChangeShapeType="1"/>
          </p:cNvSpPr>
          <p:nvPr/>
        </p:nvSpPr>
        <p:spPr bwMode="auto">
          <a:xfrm flipH="1">
            <a:off x="5940425" y="2708275"/>
            <a:ext cx="576263" cy="2881313"/>
          </a:xfrm>
          <a:prstGeom prst="line">
            <a:avLst/>
          </a:prstGeom>
          <a:noFill/>
          <a:ln w="38100">
            <a:solidFill>
              <a:schemeClr val="tx1"/>
            </a:solidFill>
            <a:round/>
            <a:headEnd/>
            <a:tailEnd type="triangle" w="med" len="med"/>
          </a:ln>
        </p:spPr>
        <p:txBody>
          <a:bodyPr anchor="ctr" anchorCtr="1"/>
          <a:lstStyle/>
          <a:p>
            <a:endParaRPr lang="en-US"/>
          </a:p>
        </p:txBody>
      </p:sp>
      <p:sp>
        <p:nvSpPr>
          <p:cNvPr id="35969" name="Line 129"/>
          <p:cNvSpPr>
            <a:spLocks noChangeShapeType="1"/>
          </p:cNvSpPr>
          <p:nvPr/>
        </p:nvSpPr>
        <p:spPr bwMode="auto">
          <a:xfrm flipH="1">
            <a:off x="6096000" y="3429000"/>
            <a:ext cx="358775" cy="2016125"/>
          </a:xfrm>
          <a:prstGeom prst="line">
            <a:avLst/>
          </a:prstGeom>
          <a:noFill/>
          <a:ln w="38100">
            <a:solidFill>
              <a:schemeClr val="tx1"/>
            </a:solidFill>
            <a:round/>
            <a:headEnd/>
            <a:tailEnd type="triangle" w="med" len="med"/>
          </a:ln>
        </p:spPr>
        <p:txBody>
          <a:bodyPr anchor="ctr" anchorCtr="1"/>
          <a:lstStyle/>
          <a:p>
            <a:endParaRPr lang="en-US"/>
          </a:p>
        </p:txBody>
      </p:sp>
      <p:sp>
        <p:nvSpPr>
          <p:cNvPr id="35970" name="Line 130"/>
          <p:cNvSpPr>
            <a:spLocks noChangeShapeType="1"/>
          </p:cNvSpPr>
          <p:nvPr/>
        </p:nvSpPr>
        <p:spPr bwMode="auto">
          <a:xfrm flipH="1" flipV="1">
            <a:off x="5651500" y="3141663"/>
            <a:ext cx="792163" cy="287337"/>
          </a:xfrm>
          <a:prstGeom prst="line">
            <a:avLst/>
          </a:prstGeom>
          <a:noFill/>
          <a:ln w="38100">
            <a:solidFill>
              <a:schemeClr val="tx1"/>
            </a:solidFill>
            <a:round/>
            <a:headEnd/>
            <a:tailEnd type="triangle" w="med" len="med"/>
          </a:ln>
        </p:spPr>
        <p:txBody>
          <a:bodyPr anchor="ctr" anchorCtr="1"/>
          <a:lstStyle/>
          <a:p>
            <a:endParaRPr lang="en-US"/>
          </a:p>
        </p:txBody>
      </p:sp>
      <p:sp>
        <p:nvSpPr>
          <p:cNvPr id="35971" name="Line 131"/>
          <p:cNvSpPr>
            <a:spLocks noChangeShapeType="1"/>
          </p:cNvSpPr>
          <p:nvPr/>
        </p:nvSpPr>
        <p:spPr bwMode="auto">
          <a:xfrm flipV="1">
            <a:off x="3708400" y="2420938"/>
            <a:ext cx="792163" cy="1800225"/>
          </a:xfrm>
          <a:prstGeom prst="line">
            <a:avLst/>
          </a:prstGeom>
          <a:noFill/>
          <a:ln w="38100">
            <a:solidFill>
              <a:schemeClr val="tx1"/>
            </a:solidFill>
            <a:round/>
            <a:headEnd/>
            <a:tailEnd type="triangle" w="med" len="med"/>
          </a:ln>
        </p:spPr>
        <p:txBody>
          <a:bodyPr anchor="ctr" anchorCtr="1"/>
          <a:lstStyle/>
          <a:p>
            <a:endParaRPr lang="en-US"/>
          </a:p>
        </p:txBody>
      </p:sp>
      <p:sp>
        <p:nvSpPr>
          <p:cNvPr id="35972" name="Line 132"/>
          <p:cNvSpPr>
            <a:spLocks noChangeShapeType="1"/>
          </p:cNvSpPr>
          <p:nvPr/>
        </p:nvSpPr>
        <p:spPr bwMode="auto">
          <a:xfrm flipV="1">
            <a:off x="3851275" y="2708275"/>
            <a:ext cx="792163" cy="1512888"/>
          </a:xfrm>
          <a:prstGeom prst="line">
            <a:avLst/>
          </a:prstGeom>
          <a:noFill/>
          <a:ln w="38100">
            <a:solidFill>
              <a:schemeClr val="tx1"/>
            </a:solidFill>
            <a:round/>
            <a:headEnd/>
            <a:tailEnd type="triangle" w="med" len="med"/>
          </a:ln>
        </p:spPr>
        <p:txBody>
          <a:bodyPr anchor="ctr" anchorCtr="1"/>
          <a:lstStyle/>
          <a:p>
            <a:endParaRPr lang="en-US"/>
          </a:p>
        </p:txBody>
      </p:sp>
      <p:sp>
        <p:nvSpPr>
          <p:cNvPr id="35973" name="Line 133"/>
          <p:cNvSpPr>
            <a:spLocks noChangeShapeType="1"/>
          </p:cNvSpPr>
          <p:nvPr/>
        </p:nvSpPr>
        <p:spPr bwMode="auto">
          <a:xfrm flipV="1">
            <a:off x="3779838" y="3213100"/>
            <a:ext cx="863600" cy="1008063"/>
          </a:xfrm>
          <a:prstGeom prst="line">
            <a:avLst/>
          </a:prstGeom>
          <a:noFill/>
          <a:ln w="38100">
            <a:solidFill>
              <a:schemeClr val="tx1"/>
            </a:solidFill>
            <a:round/>
            <a:headEnd/>
            <a:tailEnd type="triangle" w="med" len="med"/>
          </a:ln>
        </p:spPr>
        <p:txBody>
          <a:bodyPr anchor="ctr" anchorCtr="1"/>
          <a:lstStyle/>
          <a:p>
            <a:endParaRPr lang="en-US"/>
          </a:p>
        </p:txBody>
      </p:sp>
      <p:sp>
        <p:nvSpPr>
          <p:cNvPr id="35974" name="Line 134"/>
          <p:cNvSpPr>
            <a:spLocks noChangeShapeType="1"/>
          </p:cNvSpPr>
          <p:nvPr/>
        </p:nvSpPr>
        <p:spPr bwMode="auto">
          <a:xfrm flipV="1">
            <a:off x="3708400" y="3500438"/>
            <a:ext cx="935038" cy="720725"/>
          </a:xfrm>
          <a:prstGeom prst="line">
            <a:avLst/>
          </a:prstGeom>
          <a:noFill/>
          <a:ln w="38100">
            <a:solidFill>
              <a:schemeClr val="tx1"/>
            </a:solidFill>
            <a:round/>
            <a:headEnd/>
            <a:tailEnd type="triangle" w="med" len="med"/>
          </a:ln>
        </p:spPr>
        <p:txBody>
          <a:bodyPr anchor="ctr" anchorCtr="1"/>
          <a:lstStyle/>
          <a:p>
            <a:endParaRPr lang="en-US"/>
          </a:p>
        </p:txBody>
      </p:sp>
      <p:sp>
        <p:nvSpPr>
          <p:cNvPr id="35975" name="Line 135"/>
          <p:cNvSpPr>
            <a:spLocks noChangeShapeType="1"/>
          </p:cNvSpPr>
          <p:nvPr/>
        </p:nvSpPr>
        <p:spPr bwMode="auto">
          <a:xfrm flipV="1">
            <a:off x="3779838" y="3716338"/>
            <a:ext cx="792162" cy="504825"/>
          </a:xfrm>
          <a:prstGeom prst="line">
            <a:avLst/>
          </a:prstGeom>
          <a:noFill/>
          <a:ln w="38100">
            <a:solidFill>
              <a:schemeClr val="tx1"/>
            </a:solidFill>
            <a:round/>
            <a:headEnd/>
            <a:tailEnd type="triangle" w="med" len="med"/>
          </a:ln>
        </p:spPr>
        <p:txBody>
          <a:bodyPr anchor="ctr" anchorCtr="1"/>
          <a:lstStyle/>
          <a:p>
            <a:endParaRPr lang="en-US"/>
          </a:p>
        </p:txBody>
      </p:sp>
      <p:sp>
        <p:nvSpPr>
          <p:cNvPr id="35976" name="Line 136"/>
          <p:cNvSpPr>
            <a:spLocks noChangeShapeType="1"/>
          </p:cNvSpPr>
          <p:nvPr/>
        </p:nvSpPr>
        <p:spPr bwMode="auto">
          <a:xfrm>
            <a:off x="3851275" y="4292600"/>
            <a:ext cx="720725" cy="215900"/>
          </a:xfrm>
          <a:prstGeom prst="line">
            <a:avLst/>
          </a:prstGeom>
          <a:noFill/>
          <a:ln w="38100">
            <a:solidFill>
              <a:schemeClr val="tx1"/>
            </a:solidFill>
            <a:round/>
            <a:headEnd/>
            <a:tailEnd type="triangle" w="med" len="med"/>
          </a:ln>
        </p:spPr>
        <p:txBody>
          <a:bodyPr anchor="ctr" anchorCtr="1"/>
          <a:lstStyle/>
          <a:p>
            <a:endParaRPr lang="en-US"/>
          </a:p>
        </p:txBody>
      </p:sp>
      <p:sp>
        <p:nvSpPr>
          <p:cNvPr id="35977" name="Line 137"/>
          <p:cNvSpPr>
            <a:spLocks noChangeShapeType="1"/>
          </p:cNvSpPr>
          <p:nvPr/>
        </p:nvSpPr>
        <p:spPr bwMode="auto">
          <a:xfrm>
            <a:off x="3635375" y="4221163"/>
            <a:ext cx="936625" cy="792162"/>
          </a:xfrm>
          <a:prstGeom prst="line">
            <a:avLst/>
          </a:prstGeom>
          <a:noFill/>
          <a:ln w="38100">
            <a:solidFill>
              <a:schemeClr val="tx1"/>
            </a:solidFill>
            <a:round/>
            <a:headEnd/>
            <a:tailEnd type="triangle" w="med" len="med"/>
          </a:ln>
        </p:spPr>
        <p:txBody>
          <a:bodyPr anchor="ctr" anchorCtr="1"/>
          <a:lstStyle/>
          <a:p>
            <a:endParaRPr lang="en-US"/>
          </a:p>
        </p:txBody>
      </p:sp>
      <p:sp>
        <p:nvSpPr>
          <p:cNvPr id="35978" name="Rectangle 138"/>
          <p:cNvSpPr>
            <a:spLocks noChangeArrowheads="1"/>
          </p:cNvSpPr>
          <p:nvPr/>
        </p:nvSpPr>
        <p:spPr bwMode="auto">
          <a:xfrm>
            <a:off x="3429000" y="5943600"/>
            <a:ext cx="5257800" cy="304800"/>
          </a:xfrm>
          <a:prstGeom prst="rect">
            <a:avLst/>
          </a:prstGeom>
          <a:noFill/>
          <a:ln w="38100">
            <a:solidFill>
              <a:schemeClr val="folHlink"/>
            </a:solidFill>
            <a:miter lim="800000"/>
            <a:headEnd/>
            <a:tailEnd/>
          </a:ln>
        </p:spPr>
        <p:txBody>
          <a:bodyPr wrap="none" anchor="ctr"/>
          <a:lstStyle/>
          <a:p>
            <a:pPr algn="ctr"/>
            <a:r>
              <a:rPr lang="en-US" sz="1600">
                <a:solidFill>
                  <a:schemeClr val="tx2"/>
                </a:solidFill>
                <a:latin typeface="Constantia" pitchFamily="18" charset="0"/>
              </a:rPr>
              <a:t>Adapted from Tom Wolzien, Sanford C. Bernstein &amp; Co</a:t>
            </a:r>
          </a:p>
        </p:txBody>
      </p:sp>
      <p:sp>
        <p:nvSpPr>
          <p:cNvPr id="35979" name="Line 139"/>
          <p:cNvSpPr>
            <a:spLocks noChangeShapeType="1"/>
          </p:cNvSpPr>
          <p:nvPr/>
        </p:nvSpPr>
        <p:spPr bwMode="auto">
          <a:xfrm flipH="1">
            <a:off x="6248400" y="5410200"/>
            <a:ext cx="304800" cy="304800"/>
          </a:xfrm>
          <a:prstGeom prst="line">
            <a:avLst/>
          </a:prstGeom>
          <a:noFill/>
          <a:ln w="34925">
            <a:solidFill>
              <a:schemeClr val="tx1"/>
            </a:solidFill>
            <a:round/>
            <a:headEnd/>
            <a:tailEnd type="triangle" w="med" len="med"/>
          </a:ln>
        </p:spPr>
        <p:txBody>
          <a:bodyPr/>
          <a:lstStyle/>
          <a:p>
            <a:endParaRPr lang="en-US"/>
          </a:p>
        </p:txBody>
      </p:sp>
      <p:sp>
        <p:nvSpPr>
          <p:cNvPr id="35980" name="Line 140"/>
          <p:cNvSpPr>
            <a:spLocks noChangeShapeType="1"/>
          </p:cNvSpPr>
          <p:nvPr/>
        </p:nvSpPr>
        <p:spPr bwMode="auto">
          <a:xfrm flipH="1" flipV="1">
            <a:off x="5029200" y="2057400"/>
            <a:ext cx="1447800" cy="1371600"/>
          </a:xfrm>
          <a:prstGeom prst="line">
            <a:avLst/>
          </a:prstGeom>
          <a:noFill/>
          <a:ln w="9525">
            <a:solidFill>
              <a:schemeClr val="tx1"/>
            </a:solidFill>
            <a:round/>
            <a:headEnd/>
            <a:tailEnd type="triangle" w="med" len="med"/>
          </a:ln>
        </p:spPr>
        <p:txBody>
          <a:bodyPr/>
          <a:lstStyle/>
          <a:p>
            <a:endParaRPr lang="en-US"/>
          </a:p>
        </p:txBody>
      </p:sp>
      <p:sp>
        <p:nvSpPr>
          <p:cNvPr id="35981" name="Line 141"/>
          <p:cNvSpPr>
            <a:spLocks noChangeShapeType="1"/>
          </p:cNvSpPr>
          <p:nvPr/>
        </p:nvSpPr>
        <p:spPr bwMode="auto">
          <a:xfrm flipH="1" flipV="1">
            <a:off x="5105400" y="2514600"/>
            <a:ext cx="1371600" cy="914400"/>
          </a:xfrm>
          <a:prstGeom prst="line">
            <a:avLst/>
          </a:prstGeom>
          <a:noFill/>
          <a:ln w="9525">
            <a:solidFill>
              <a:schemeClr val="tx1"/>
            </a:solidFill>
            <a:round/>
            <a:headEnd/>
            <a:tailEnd type="triangle" w="med" len="med"/>
          </a:ln>
        </p:spPr>
        <p:txBody>
          <a:bodyPr/>
          <a:lstStyle/>
          <a:p>
            <a:endParaRPr lang="en-US"/>
          </a:p>
        </p:txBody>
      </p:sp>
      <p:sp>
        <p:nvSpPr>
          <p:cNvPr id="35982" name="Line 142"/>
          <p:cNvSpPr>
            <a:spLocks noChangeShapeType="1"/>
          </p:cNvSpPr>
          <p:nvPr/>
        </p:nvSpPr>
        <p:spPr bwMode="auto">
          <a:xfrm flipH="1" flipV="1">
            <a:off x="5410200" y="3200400"/>
            <a:ext cx="838200" cy="228600"/>
          </a:xfrm>
          <a:prstGeom prst="line">
            <a:avLst/>
          </a:prstGeom>
          <a:noFill/>
          <a:ln w="9525">
            <a:solidFill>
              <a:schemeClr val="tx1"/>
            </a:solidFill>
            <a:round/>
            <a:headEnd/>
            <a:tailEnd type="triangle" w="med" len="med"/>
          </a:ln>
        </p:spPr>
        <p:txBody>
          <a:bodyPr/>
          <a:lstStyle/>
          <a:p>
            <a:endParaRPr lang="en-US"/>
          </a:p>
        </p:txBody>
      </p:sp>
      <p:sp>
        <p:nvSpPr>
          <p:cNvPr id="35983" name="Line 143"/>
          <p:cNvSpPr>
            <a:spLocks noChangeShapeType="1"/>
          </p:cNvSpPr>
          <p:nvPr/>
        </p:nvSpPr>
        <p:spPr bwMode="auto">
          <a:xfrm flipH="1" flipV="1">
            <a:off x="5105400" y="2895600"/>
            <a:ext cx="1447800" cy="533400"/>
          </a:xfrm>
          <a:prstGeom prst="line">
            <a:avLst/>
          </a:prstGeom>
          <a:noFill/>
          <a:ln w="9525">
            <a:solidFill>
              <a:schemeClr val="tx1"/>
            </a:solidFill>
            <a:round/>
            <a:headEnd/>
            <a:tailEnd type="triangle" w="med" len="med"/>
          </a:ln>
        </p:spPr>
        <p:txBody>
          <a:bodyPr/>
          <a:lstStyle/>
          <a:p>
            <a:endParaRPr lang="en-US"/>
          </a:p>
        </p:txBody>
      </p:sp>
      <p:sp>
        <p:nvSpPr>
          <p:cNvPr id="35984" name="Line 144"/>
          <p:cNvSpPr>
            <a:spLocks noChangeShapeType="1"/>
          </p:cNvSpPr>
          <p:nvPr/>
        </p:nvSpPr>
        <p:spPr bwMode="auto">
          <a:xfrm flipH="1">
            <a:off x="5943600" y="3429000"/>
            <a:ext cx="533400" cy="304800"/>
          </a:xfrm>
          <a:prstGeom prst="line">
            <a:avLst/>
          </a:prstGeom>
          <a:noFill/>
          <a:ln w="9525">
            <a:solidFill>
              <a:schemeClr val="tx1"/>
            </a:solidFill>
            <a:round/>
            <a:headEnd/>
            <a:tailEnd type="triangle" w="med" len="med"/>
          </a:ln>
        </p:spPr>
        <p:txBody>
          <a:bodyPr/>
          <a:lstStyle/>
          <a:p>
            <a:endParaRPr lang="en-US"/>
          </a:p>
        </p:txBody>
      </p:sp>
      <p:sp>
        <p:nvSpPr>
          <p:cNvPr id="35985" name="Line 145"/>
          <p:cNvSpPr>
            <a:spLocks noChangeShapeType="1"/>
          </p:cNvSpPr>
          <p:nvPr/>
        </p:nvSpPr>
        <p:spPr bwMode="auto">
          <a:xfrm flipH="1" flipV="1">
            <a:off x="4953000" y="2209800"/>
            <a:ext cx="1524000" cy="2743200"/>
          </a:xfrm>
          <a:prstGeom prst="line">
            <a:avLst/>
          </a:prstGeom>
          <a:noFill/>
          <a:ln w="9525">
            <a:solidFill>
              <a:schemeClr val="tx1"/>
            </a:solidFill>
            <a:round/>
            <a:headEnd/>
            <a:tailEnd type="triangle" w="med" len="med"/>
          </a:ln>
        </p:spPr>
        <p:txBody>
          <a:bodyPr/>
          <a:lstStyle/>
          <a:p>
            <a:endParaRPr lang="en-US"/>
          </a:p>
        </p:txBody>
      </p:sp>
      <p:sp>
        <p:nvSpPr>
          <p:cNvPr id="35986" name="Line 146"/>
          <p:cNvSpPr>
            <a:spLocks noChangeShapeType="1"/>
          </p:cNvSpPr>
          <p:nvPr/>
        </p:nvSpPr>
        <p:spPr bwMode="auto">
          <a:xfrm flipH="1" flipV="1">
            <a:off x="5029200" y="2667000"/>
            <a:ext cx="1524000" cy="2209800"/>
          </a:xfrm>
          <a:prstGeom prst="line">
            <a:avLst/>
          </a:prstGeom>
          <a:noFill/>
          <a:ln w="38100">
            <a:solidFill>
              <a:schemeClr val="tx1"/>
            </a:solidFill>
            <a:round/>
            <a:headEnd/>
            <a:tailEnd type="triangle" w="med" len="med"/>
          </a:ln>
        </p:spPr>
        <p:txBody>
          <a:bodyPr/>
          <a:lstStyle/>
          <a:p>
            <a:endParaRPr lang="en-US"/>
          </a:p>
        </p:txBody>
      </p:sp>
      <p:sp>
        <p:nvSpPr>
          <p:cNvPr id="35987" name="Line 147"/>
          <p:cNvSpPr>
            <a:spLocks noChangeShapeType="1"/>
          </p:cNvSpPr>
          <p:nvPr/>
        </p:nvSpPr>
        <p:spPr bwMode="auto">
          <a:xfrm flipH="1">
            <a:off x="5791200" y="3429000"/>
            <a:ext cx="609600" cy="0"/>
          </a:xfrm>
          <a:prstGeom prst="line">
            <a:avLst/>
          </a:prstGeom>
          <a:noFill/>
          <a:ln w="9525">
            <a:solidFill>
              <a:schemeClr val="tx1"/>
            </a:solidFill>
            <a:round/>
            <a:headEnd/>
            <a:tailEnd type="triangle" w="med" len="med"/>
          </a:ln>
        </p:spPr>
        <p:txBody>
          <a:bodyPr/>
          <a:lstStyle/>
          <a:p>
            <a:endParaRPr lang="en-US"/>
          </a:p>
        </p:txBody>
      </p:sp>
      <p:sp>
        <p:nvSpPr>
          <p:cNvPr id="35988" name="Line 148"/>
          <p:cNvSpPr>
            <a:spLocks noChangeShapeType="1"/>
          </p:cNvSpPr>
          <p:nvPr/>
        </p:nvSpPr>
        <p:spPr bwMode="auto">
          <a:xfrm flipH="1">
            <a:off x="5791200" y="3429000"/>
            <a:ext cx="685800" cy="1143000"/>
          </a:xfrm>
          <a:prstGeom prst="line">
            <a:avLst/>
          </a:prstGeom>
          <a:noFill/>
          <a:ln w="9525">
            <a:solidFill>
              <a:schemeClr val="tx1"/>
            </a:solidFill>
            <a:round/>
            <a:headEnd/>
            <a:tailEnd type="triangle" w="med" len="med"/>
          </a:ln>
        </p:spPr>
        <p:txBody>
          <a:bodyPr/>
          <a:lstStyle/>
          <a:p>
            <a:endParaRPr lang="en-US"/>
          </a:p>
        </p:txBody>
      </p:sp>
      <p:sp>
        <p:nvSpPr>
          <p:cNvPr id="35989" name="Line 149"/>
          <p:cNvSpPr>
            <a:spLocks noChangeShapeType="1"/>
          </p:cNvSpPr>
          <p:nvPr/>
        </p:nvSpPr>
        <p:spPr bwMode="auto">
          <a:xfrm flipH="1">
            <a:off x="5486400" y="3429000"/>
            <a:ext cx="914400" cy="1447800"/>
          </a:xfrm>
          <a:prstGeom prst="line">
            <a:avLst/>
          </a:prstGeom>
          <a:noFill/>
          <a:ln w="38100">
            <a:solidFill>
              <a:schemeClr val="tx1"/>
            </a:solidFill>
            <a:round/>
            <a:headEnd/>
            <a:tailEnd type="triangle" w="med" len="med"/>
          </a:ln>
        </p:spPr>
        <p:txBody>
          <a:bodyPr/>
          <a:lstStyle/>
          <a:p>
            <a:endParaRPr lang="en-US"/>
          </a:p>
        </p:txBody>
      </p:sp>
      <p:sp>
        <p:nvSpPr>
          <p:cNvPr id="35990" name="Line 150"/>
          <p:cNvSpPr>
            <a:spLocks noChangeShapeType="1"/>
          </p:cNvSpPr>
          <p:nvPr/>
        </p:nvSpPr>
        <p:spPr bwMode="auto">
          <a:xfrm flipH="1">
            <a:off x="5791200" y="3429000"/>
            <a:ext cx="609600" cy="1676400"/>
          </a:xfrm>
          <a:prstGeom prst="line">
            <a:avLst/>
          </a:prstGeom>
          <a:noFill/>
          <a:ln w="9525">
            <a:solidFill>
              <a:schemeClr val="tx1"/>
            </a:solidFill>
            <a:round/>
            <a:headEnd/>
            <a:tailEnd type="triangle" w="med" len="med"/>
          </a:ln>
        </p:spPr>
        <p:txBody>
          <a:bodyPr/>
          <a:lstStyle/>
          <a:p>
            <a:endParaRPr lang="en-US"/>
          </a:p>
        </p:txBody>
      </p:sp>
      <p:sp>
        <p:nvSpPr>
          <p:cNvPr id="35991" name="Line 151"/>
          <p:cNvSpPr>
            <a:spLocks noChangeShapeType="1"/>
          </p:cNvSpPr>
          <p:nvPr/>
        </p:nvSpPr>
        <p:spPr bwMode="auto">
          <a:xfrm flipH="1">
            <a:off x="5943600" y="3429000"/>
            <a:ext cx="609600" cy="1981200"/>
          </a:xfrm>
          <a:prstGeom prst="line">
            <a:avLst/>
          </a:prstGeom>
          <a:noFill/>
          <a:ln w="9525">
            <a:solidFill>
              <a:schemeClr val="tx1"/>
            </a:solidFill>
            <a:round/>
            <a:headEnd/>
            <a:tailEnd type="triangle" w="med" len="med"/>
          </a:ln>
        </p:spPr>
        <p:txBody>
          <a:bodyPr/>
          <a:lstStyle/>
          <a:p>
            <a:endParaRPr lang="en-US"/>
          </a:p>
        </p:txBody>
      </p:sp>
      <p:sp>
        <p:nvSpPr>
          <p:cNvPr id="35992" name="Line 152"/>
          <p:cNvSpPr>
            <a:spLocks noChangeShapeType="1"/>
          </p:cNvSpPr>
          <p:nvPr/>
        </p:nvSpPr>
        <p:spPr bwMode="auto">
          <a:xfrm flipH="1">
            <a:off x="5334000" y="2971800"/>
            <a:ext cx="1295400" cy="76200"/>
          </a:xfrm>
          <a:prstGeom prst="line">
            <a:avLst/>
          </a:prstGeom>
          <a:noFill/>
          <a:ln w="9525">
            <a:solidFill>
              <a:schemeClr val="tx1"/>
            </a:solidFill>
            <a:round/>
            <a:headEnd/>
            <a:tailEnd type="triangle" w="med" len="med"/>
          </a:ln>
        </p:spPr>
        <p:txBody>
          <a:bodyPr/>
          <a:lstStyle/>
          <a:p>
            <a:endParaRPr lang="en-US"/>
          </a:p>
        </p:txBody>
      </p:sp>
      <p:sp>
        <p:nvSpPr>
          <p:cNvPr id="35993" name="Line 153"/>
          <p:cNvSpPr>
            <a:spLocks noChangeShapeType="1"/>
          </p:cNvSpPr>
          <p:nvPr/>
        </p:nvSpPr>
        <p:spPr bwMode="auto">
          <a:xfrm flipH="1">
            <a:off x="5715000" y="2895600"/>
            <a:ext cx="685800" cy="2209800"/>
          </a:xfrm>
          <a:prstGeom prst="line">
            <a:avLst/>
          </a:prstGeom>
          <a:noFill/>
          <a:ln w="38100">
            <a:solidFill>
              <a:schemeClr val="tx1"/>
            </a:solidFill>
            <a:round/>
            <a:headEnd/>
            <a:tailEnd type="triangle" w="med" len="med"/>
          </a:ln>
        </p:spPr>
        <p:txBody>
          <a:bodyPr/>
          <a:lstStyle/>
          <a:p>
            <a:endParaRPr lang="en-US"/>
          </a:p>
        </p:txBody>
      </p:sp>
      <p:sp>
        <p:nvSpPr>
          <p:cNvPr id="35994" name="Line 154"/>
          <p:cNvSpPr>
            <a:spLocks noChangeShapeType="1"/>
          </p:cNvSpPr>
          <p:nvPr/>
        </p:nvSpPr>
        <p:spPr bwMode="auto">
          <a:xfrm flipH="1">
            <a:off x="5486400" y="2971800"/>
            <a:ext cx="1066800" cy="609600"/>
          </a:xfrm>
          <a:prstGeom prst="line">
            <a:avLst/>
          </a:prstGeom>
          <a:noFill/>
          <a:ln w="9525">
            <a:solidFill>
              <a:schemeClr val="tx1"/>
            </a:solidFill>
            <a:round/>
            <a:headEnd/>
            <a:tailEnd type="triangle" w="med" len="med"/>
          </a:ln>
        </p:spPr>
        <p:txBody>
          <a:bodyPr/>
          <a:lstStyle/>
          <a:p>
            <a:endParaRPr lang="en-US"/>
          </a:p>
        </p:txBody>
      </p:sp>
      <p:sp>
        <p:nvSpPr>
          <p:cNvPr id="35995" name="Line 155"/>
          <p:cNvSpPr>
            <a:spLocks noChangeShapeType="1"/>
          </p:cNvSpPr>
          <p:nvPr/>
        </p:nvSpPr>
        <p:spPr bwMode="auto">
          <a:xfrm flipH="1">
            <a:off x="5638800" y="2514600"/>
            <a:ext cx="838200" cy="1752600"/>
          </a:xfrm>
          <a:prstGeom prst="line">
            <a:avLst/>
          </a:prstGeom>
          <a:noFill/>
          <a:ln w="38100">
            <a:solidFill>
              <a:schemeClr val="tx1"/>
            </a:solidFill>
            <a:round/>
            <a:headEnd/>
            <a:tailEnd type="triangle" w="med" len="med"/>
          </a:ln>
        </p:spPr>
        <p:txBody>
          <a:bodyPr/>
          <a:lstStyle/>
          <a:p>
            <a:endParaRPr lang="en-US"/>
          </a:p>
        </p:txBody>
      </p:sp>
    </p:spTree>
    <p:custDataLst>
      <p:tags r:id="rId1"/>
    </p:custDataLst>
  </p:cSld>
  <p:clrMapOvr>
    <a:masterClrMapping/>
  </p:clrMapOvr>
  <p:transition advTm="4141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76200" y="304800"/>
            <a:ext cx="8229600" cy="914400"/>
          </a:xfrm>
        </p:spPr>
        <p:txBody>
          <a:bodyPr>
            <a:normAutofit/>
          </a:bodyPr>
          <a:lstStyle/>
          <a:p>
            <a:pPr algn="ctr" eaLnBrk="1" fontAlgn="auto" hangingPunct="1">
              <a:spcAft>
                <a:spcPts val="0"/>
              </a:spcAft>
              <a:defRPr/>
            </a:pPr>
            <a:r>
              <a:rPr lang="en-US" sz="4400" dirty="0">
                <a:solidFill>
                  <a:schemeClr val="accent2"/>
                </a:solidFill>
              </a:rPr>
              <a:t>Young Adults and Social Media</a:t>
            </a:r>
            <a:endParaRPr lang="en-US" sz="4000" dirty="0">
              <a:solidFill>
                <a:schemeClr val="accent2">
                  <a:lumMod val="75000"/>
                </a:schemeClr>
              </a:solidFill>
            </a:endParaRPr>
          </a:p>
        </p:txBody>
      </p:sp>
      <p:sp>
        <p:nvSpPr>
          <p:cNvPr id="36867" name="Content Placeholder 3"/>
          <p:cNvSpPr>
            <a:spLocks noGrp="1"/>
          </p:cNvSpPr>
          <p:nvPr>
            <p:ph idx="1"/>
          </p:nvPr>
        </p:nvSpPr>
        <p:spPr>
          <a:xfrm>
            <a:off x="4038600" y="1447800"/>
            <a:ext cx="4038600" cy="5105400"/>
          </a:xfrm>
        </p:spPr>
        <p:txBody>
          <a:bodyPr/>
          <a:lstStyle/>
          <a:p>
            <a:pPr eaLnBrk="1" hangingPunct="1"/>
            <a:r>
              <a:rPr lang="en-US" sz="2000" dirty="0"/>
              <a:t>93% of teens 12-17 go online; 63% of these online teens go online daily </a:t>
            </a:r>
          </a:p>
          <a:p>
            <a:pPr eaLnBrk="1" hangingPunct="1"/>
            <a:r>
              <a:rPr lang="en-US" sz="2000" dirty="0"/>
              <a:t>73% of these online teens use an online social networking site</a:t>
            </a:r>
          </a:p>
          <a:p>
            <a:pPr eaLnBrk="1" hangingPunct="1"/>
            <a:r>
              <a:rPr lang="en-US" sz="2000" dirty="0"/>
              <a:t>31% of social networking teens have “friends” on their social networking profile whom they have never met personally </a:t>
            </a:r>
          </a:p>
          <a:p>
            <a:pPr eaLnBrk="1" hangingPunct="1"/>
            <a:r>
              <a:rPr lang="en-US" sz="2000" dirty="0"/>
              <a:t>71% of 12-17 year olds have cell phones</a:t>
            </a:r>
          </a:p>
        </p:txBody>
      </p:sp>
      <p:sp>
        <p:nvSpPr>
          <p:cNvPr id="36869" name="Rectangle 4"/>
          <p:cNvSpPr>
            <a:spLocks noChangeArrowheads="1"/>
          </p:cNvSpPr>
          <p:nvPr/>
        </p:nvSpPr>
        <p:spPr bwMode="auto">
          <a:xfrm>
            <a:off x="2590800" y="5181600"/>
            <a:ext cx="5791200" cy="2862322"/>
          </a:xfrm>
          <a:prstGeom prst="rect">
            <a:avLst/>
          </a:prstGeom>
          <a:noFill/>
          <a:ln w="9525">
            <a:noFill/>
            <a:miter lim="800000"/>
            <a:headEnd/>
            <a:tailEnd/>
          </a:ln>
        </p:spPr>
        <p:txBody>
          <a:bodyPr wrap="square">
            <a:spAutoFit/>
          </a:bodyPr>
          <a:lstStyle/>
          <a:p>
            <a:pPr>
              <a:buFont typeface="Arial" pitchFamily="34" charset="0"/>
              <a:buNone/>
            </a:pPr>
            <a:r>
              <a:rPr lang="en-US" dirty="0">
                <a:latin typeface="Constantia" pitchFamily="18" charset="0"/>
                <a:hlinkClick r:id="rId3"/>
              </a:rPr>
              <a:t>http://www.pewinternet.org/topics/Teens.aspx</a:t>
            </a:r>
            <a:endParaRPr lang="en-US" dirty="0">
              <a:latin typeface="Constantia" pitchFamily="18" charset="0"/>
            </a:endParaRPr>
          </a:p>
          <a:p>
            <a:pPr>
              <a:buFont typeface="Arial" pitchFamily="34" charset="0"/>
              <a:buNone/>
            </a:pPr>
            <a:endParaRPr lang="en-US" dirty="0">
              <a:latin typeface="Constantia" pitchFamily="18" charset="0"/>
            </a:endParaRPr>
          </a:p>
          <a:p>
            <a:pPr>
              <a:buFont typeface="Arial" pitchFamily="34" charset="0"/>
              <a:buNone/>
            </a:pPr>
            <a:endParaRPr lang="en-US" dirty="0">
              <a:latin typeface="Constantia" pitchFamily="18" charset="0"/>
            </a:endParaRPr>
          </a:p>
          <a:p>
            <a:pPr>
              <a:buFont typeface="Arial" pitchFamily="34" charset="0"/>
              <a:buNone/>
            </a:pPr>
            <a:r>
              <a:rPr lang="en-US" dirty="0">
                <a:latin typeface="Constantia" pitchFamily="18" charset="0"/>
                <a:hlinkClick r:id="rId4"/>
              </a:rPr>
              <a:t>http://www.youtube.com/watch?v=ZTLGFIl5KCg</a:t>
            </a:r>
            <a:endParaRPr lang="en-US" dirty="0">
              <a:latin typeface="Constantia" pitchFamily="18" charset="0"/>
            </a:endParaRPr>
          </a:p>
          <a:p>
            <a:pPr>
              <a:buFont typeface="Arial" pitchFamily="34" charset="0"/>
              <a:buNone/>
            </a:pPr>
            <a:endParaRPr lang="en-US" dirty="0">
              <a:latin typeface="Constantia" pitchFamily="18" charset="0"/>
            </a:endParaRPr>
          </a:p>
          <a:p>
            <a:pPr>
              <a:buFont typeface="Arial" pitchFamily="34" charset="0"/>
              <a:buNone/>
            </a:pPr>
            <a:endParaRPr lang="en-US" dirty="0">
              <a:latin typeface="Constantia" pitchFamily="18" charset="0"/>
            </a:endParaRPr>
          </a:p>
          <a:p>
            <a:pPr>
              <a:buFont typeface="Arial" pitchFamily="34" charset="0"/>
              <a:buNone/>
            </a:pPr>
            <a:endParaRPr lang="en-US" dirty="0">
              <a:latin typeface="Constantia" pitchFamily="18" charset="0"/>
            </a:endParaRPr>
          </a:p>
          <a:p>
            <a:pPr>
              <a:buFont typeface="Arial" pitchFamily="34" charset="0"/>
              <a:buNone/>
            </a:pPr>
            <a:endParaRPr lang="en-US" dirty="0">
              <a:latin typeface="Constantia" pitchFamily="18" charset="0"/>
            </a:endParaRPr>
          </a:p>
          <a:p>
            <a:pPr>
              <a:buFont typeface="Arial" pitchFamily="34" charset="0"/>
              <a:buNone/>
            </a:pPr>
            <a:endParaRPr lang="en-US" dirty="0">
              <a:latin typeface="Constantia" pitchFamily="18" charset="0"/>
            </a:endParaRPr>
          </a:p>
          <a:p>
            <a:pPr>
              <a:buFont typeface="Arial" pitchFamily="34" charset="0"/>
              <a:buNone/>
            </a:pPr>
            <a:r>
              <a:rPr lang="en-US" dirty="0">
                <a:latin typeface="Constantia" pitchFamily="18" charset="0"/>
              </a:rPr>
              <a:t> </a:t>
            </a:r>
          </a:p>
        </p:txBody>
      </p:sp>
      <p:pic>
        <p:nvPicPr>
          <p:cNvPr id="6" name="Picture 21" descr="lampPost"/>
          <p:cNvPicPr>
            <a:picLocks noChangeAspect="1" noChangeArrowheads="1"/>
          </p:cNvPicPr>
          <p:nvPr/>
        </p:nvPicPr>
        <p:blipFill>
          <a:blip r:embed="rId5" cstate="print"/>
          <a:srcRect/>
          <a:stretch>
            <a:fillRect/>
          </a:stretch>
        </p:blipFill>
        <p:spPr bwMode="auto">
          <a:xfrm>
            <a:off x="457200" y="1676400"/>
            <a:ext cx="2462213" cy="3962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lIns="92075" tIns="46038" rIns="92075" bIns="46038" anchor="ctr"/>
          <a:lstStyle/>
          <a:p>
            <a:pPr algn="ctr" fontAlgn="auto">
              <a:spcBef>
                <a:spcPts val="0"/>
              </a:spcBef>
              <a:spcAft>
                <a:spcPts val="0"/>
              </a:spcAft>
              <a:defRPr/>
            </a:pPr>
            <a:r>
              <a:rPr kumimoji="1" lang="en-US" sz="4800" b="1" dirty="0">
                <a:solidFill>
                  <a:schemeClr val="accent2"/>
                </a:solidFill>
                <a:effectLst>
                  <a:outerShdw blurRad="38100" dist="38100" dir="2700000" algn="tl">
                    <a:srgbClr val="000000">
                      <a:alpha val="43137"/>
                    </a:srgbClr>
                  </a:outerShdw>
                </a:effectLst>
                <a:latin typeface="+mj-lt"/>
              </a:rPr>
              <a:t>Context Matters</a:t>
            </a:r>
          </a:p>
        </p:txBody>
      </p:sp>
      <p:sp>
        <p:nvSpPr>
          <p:cNvPr id="23555" name="Rectangle 3"/>
          <p:cNvSpPr>
            <a:spLocks noChangeArrowheads="1"/>
          </p:cNvSpPr>
          <p:nvPr/>
        </p:nvSpPr>
        <p:spPr bwMode="auto">
          <a:xfrm>
            <a:off x="762000" y="1524000"/>
            <a:ext cx="7772400" cy="1600200"/>
          </a:xfrm>
          <a:prstGeom prst="rect">
            <a:avLst/>
          </a:prstGeom>
          <a:noFill/>
          <a:ln w="9525">
            <a:noFill/>
            <a:miter lim="800000"/>
            <a:headEnd/>
            <a:tailEnd/>
          </a:ln>
          <a:effectLst/>
        </p:spPr>
        <p:txBody>
          <a:bodyPr lIns="92075" tIns="46038" rIns="92075" bIns="46038"/>
          <a:lstStyle/>
          <a:p>
            <a:pPr indent="9525" algn="ctr" fontAlgn="auto">
              <a:spcBef>
                <a:spcPct val="20000"/>
              </a:spcBef>
              <a:spcAft>
                <a:spcPts val="0"/>
              </a:spcAft>
              <a:buClr>
                <a:schemeClr val="folHlink"/>
              </a:buClr>
              <a:buSzPct val="75000"/>
              <a:buFont typeface="Monotype Sorts"/>
              <a:buNone/>
              <a:defRPr/>
            </a:pPr>
            <a:endParaRPr kumimoji="1" lang="en-US" sz="3200" dirty="0">
              <a:effectLst>
                <a:outerShdw blurRad="38100" dist="38100" dir="2700000" algn="tl">
                  <a:srgbClr val="000000"/>
                </a:outerShdw>
              </a:effectLst>
              <a:latin typeface="Tahoma" pitchFamily="34" charset="0"/>
            </a:endParaRPr>
          </a:p>
        </p:txBody>
      </p:sp>
      <p:grpSp>
        <p:nvGrpSpPr>
          <p:cNvPr id="2" name="Group 4"/>
          <p:cNvGrpSpPr>
            <a:grpSpLocks/>
          </p:cNvGrpSpPr>
          <p:nvPr/>
        </p:nvGrpSpPr>
        <p:grpSpPr bwMode="auto">
          <a:xfrm>
            <a:off x="2171700" y="1524000"/>
            <a:ext cx="4800600" cy="4724400"/>
            <a:chOff x="1872" y="2064"/>
            <a:chExt cx="2256" cy="2160"/>
          </a:xfrm>
        </p:grpSpPr>
        <p:sp>
          <p:nvSpPr>
            <p:cNvPr id="24583" name="Oval 5"/>
            <p:cNvSpPr>
              <a:spLocks noChangeArrowheads="1"/>
            </p:cNvSpPr>
            <p:nvPr/>
          </p:nvSpPr>
          <p:spPr bwMode="auto">
            <a:xfrm>
              <a:off x="1872" y="2064"/>
              <a:ext cx="2160" cy="2160"/>
            </a:xfrm>
            <a:prstGeom prst="ellipse">
              <a:avLst/>
            </a:prstGeom>
            <a:solidFill>
              <a:srgbClr val="780224"/>
            </a:solidFill>
            <a:ln w="12700">
              <a:solidFill>
                <a:srgbClr val="FFFF00"/>
              </a:solidFill>
              <a:round/>
              <a:headEnd type="none" w="sm" len="sm"/>
              <a:tailEnd type="none" w="sm" len="sm"/>
            </a:ln>
          </p:spPr>
          <p:txBody>
            <a:bodyPr wrap="none" anchor="ctr"/>
            <a:lstStyle/>
            <a:p>
              <a:endParaRPr lang="en-US" dirty="0">
                <a:latin typeface="Rockwell" pitchFamily="18" charset="0"/>
              </a:endParaRPr>
            </a:p>
          </p:txBody>
        </p:sp>
        <p:sp>
          <p:nvSpPr>
            <p:cNvPr id="24584" name="Oval 6"/>
            <p:cNvSpPr>
              <a:spLocks noChangeArrowheads="1"/>
            </p:cNvSpPr>
            <p:nvPr/>
          </p:nvSpPr>
          <p:spPr bwMode="auto">
            <a:xfrm>
              <a:off x="2160" y="2352"/>
              <a:ext cx="1584" cy="1584"/>
            </a:xfrm>
            <a:prstGeom prst="ellipse">
              <a:avLst/>
            </a:prstGeom>
            <a:solidFill>
              <a:srgbClr val="1E1E5C"/>
            </a:solidFill>
            <a:ln w="12700">
              <a:solidFill>
                <a:srgbClr val="FFFF00"/>
              </a:solidFill>
              <a:round/>
              <a:headEnd type="none" w="sm" len="sm"/>
              <a:tailEnd type="none" w="sm" len="sm"/>
            </a:ln>
          </p:spPr>
          <p:txBody>
            <a:bodyPr wrap="none" anchor="ctr"/>
            <a:lstStyle/>
            <a:p>
              <a:endParaRPr lang="en-US" dirty="0">
                <a:latin typeface="Rockwell" pitchFamily="18" charset="0"/>
              </a:endParaRPr>
            </a:p>
          </p:txBody>
        </p:sp>
        <p:sp>
          <p:nvSpPr>
            <p:cNvPr id="24585" name="Text Box 7"/>
            <p:cNvSpPr txBox="1">
              <a:spLocks noChangeArrowheads="1"/>
            </p:cNvSpPr>
            <p:nvPr/>
          </p:nvSpPr>
          <p:spPr bwMode="auto">
            <a:xfrm rot="2510236">
              <a:off x="3168" y="2784"/>
              <a:ext cx="960"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School</a:t>
              </a:r>
            </a:p>
          </p:txBody>
        </p:sp>
        <p:sp>
          <p:nvSpPr>
            <p:cNvPr id="24586" name="Text Box 8"/>
            <p:cNvSpPr txBox="1">
              <a:spLocks noChangeArrowheads="1"/>
            </p:cNvSpPr>
            <p:nvPr/>
          </p:nvSpPr>
          <p:spPr bwMode="auto">
            <a:xfrm rot="-3172317">
              <a:off x="2266" y="2582"/>
              <a:ext cx="384"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Peer</a:t>
              </a:r>
            </a:p>
          </p:txBody>
        </p:sp>
        <p:sp>
          <p:nvSpPr>
            <p:cNvPr id="24587" name="Text Box 9"/>
            <p:cNvSpPr txBox="1">
              <a:spLocks noChangeArrowheads="1"/>
            </p:cNvSpPr>
            <p:nvPr/>
          </p:nvSpPr>
          <p:spPr bwMode="auto">
            <a:xfrm rot="-2874890">
              <a:off x="3200" y="3376"/>
              <a:ext cx="628"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Church</a:t>
              </a:r>
            </a:p>
          </p:txBody>
        </p:sp>
        <p:sp>
          <p:nvSpPr>
            <p:cNvPr id="24588" name="Text Box 10"/>
            <p:cNvSpPr txBox="1">
              <a:spLocks noChangeArrowheads="1"/>
            </p:cNvSpPr>
            <p:nvPr/>
          </p:nvSpPr>
          <p:spPr bwMode="auto">
            <a:xfrm rot="2524737">
              <a:off x="2256" y="3456"/>
              <a:ext cx="481"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Work</a:t>
              </a:r>
            </a:p>
          </p:txBody>
        </p:sp>
        <p:sp>
          <p:nvSpPr>
            <p:cNvPr id="24589" name="Text Box 11"/>
            <p:cNvSpPr txBox="1">
              <a:spLocks noChangeArrowheads="1"/>
            </p:cNvSpPr>
            <p:nvPr/>
          </p:nvSpPr>
          <p:spPr bwMode="auto">
            <a:xfrm rot="3012562">
              <a:off x="3324" y="2628"/>
              <a:ext cx="1051"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Role models</a:t>
              </a:r>
            </a:p>
          </p:txBody>
        </p:sp>
        <p:sp>
          <p:nvSpPr>
            <p:cNvPr id="24590" name="Text Box 12"/>
            <p:cNvSpPr txBox="1">
              <a:spLocks noChangeArrowheads="1"/>
            </p:cNvSpPr>
            <p:nvPr/>
          </p:nvSpPr>
          <p:spPr bwMode="auto">
            <a:xfrm rot="-3067196">
              <a:off x="3208" y="3395"/>
              <a:ext cx="1247"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Neighborhood</a:t>
              </a:r>
            </a:p>
          </p:txBody>
        </p:sp>
        <p:sp>
          <p:nvSpPr>
            <p:cNvPr id="24591" name="Text Box 13"/>
            <p:cNvSpPr txBox="1">
              <a:spLocks noChangeArrowheads="1"/>
            </p:cNvSpPr>
            <p:nvPr/>
          </p:nvSpPr>
          <p:spPr bwMode="auto">
            <a:xfrm rot="67534">
              <a:off x="2640" y="2112"/>
              <a:ext cx="1103"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Laws/Norms</a:t>
              </a:r>
            </a:p>
          </p:txBody>
        </p:sp>
        <p:sp>
          <p:nvSpPr>
            <p:cNvPr id="24592" name="Text Box 14"/>
            <p:cNvSpPr txBox="1">
              <a:spLocks noChangeArrowheads="1"/>
            </p:cNvSpPr>
            <p:nvPr/>
          </p:nvSpPr>
          <p:spPr bwMode="auto">
            <a:xfrm rot="18532804" flipH="1">
              <a:off x="1829" y="2443"/>
              <a:ext cx="874"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Economics</a:t>
              </a:r>
            </a:p>
          </p:txBody>
        </p:sp>
        <p:sp>
          <p:nvSpPr>
            <p:cNvPr id="24593" name="Text Box 15"/>
            <p:cNvSpPr txBox="1">
              <a:spLocks noChangeArrowheads="1"/>
            </p:cNvSpPr>
            <p:nvPr/>
          </p:nvSpPr>
          <p:spPr bwMode="auto">
            <a:xfrm rot="2436873">
              <a:off x="2016" y="3840"/>
              <a:ext cx="1051"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Media/Internet</a:t>
              </a:r>
            </a:p>
          </p:txBody>
        </p:sp>
        <p:sp>
          <p:nvSpPr>
            <p:cNvPr id="24594" name="Oval 16"/>
            <p:cNvSpPr>
              <a:spLocks noChangeArrowheads="1"/>
            </p:cNvSpPr>
            <p:nvPr/>
          </p:nvSpPr>
          <p:spPr bwMode="auto">
            <a:xfrm>
              <a:off x="2448" y="2640"/>
              <a:ext cx="1008" cy="1008"/>
            </a:xfrm>
            <a:prstGeom prst="ellipse">
              <a:avLst/>
            </a:prstGeom>
            <a:solidFill>
              <a:srgbClr val="217325"/>
            </a:solidFill>
            <a:ln w="12700">
              <a:solidFill>
                <a:srgbClr val="FFFF00"/>
              </a:solidFill>
              <a:round/>
              <a:headEnd type="none" w="sm" len="sm"/>
              <a:tailEnd type="none" w="sm" len="sm"/>
            </a:ln>
          </p:spPr>
          <p:txBody>
            <a:bodyPr wrap="none" anchor="ctr"/>
            <a:lstStyle/>
            <a:p>
              <a:endParaRPr lang="en-US" dirty="0">
                <a:latin typeface="Rockwell" pitchFamily="18" charset="0"/>
              </a:endParaRPr>
            </a:p>
          </p:txBody>
        </p:sp>
        <p:sp>
          <p:nvSpPr>
            <p:cNvPr id="24595" name="Text Box 17"/>
            <p:cNvSpPr txBox="1">
              <a:spLocks noChangeArrowheads="1"/>
            </p:cNvSpPr>
            <p:nvPr/>
          </p:nvSpPr>
          <p:spPr bwMode="auto">
            <a:xfrm>
              <a:off x="2736" y="2640"/>
              <a:ext cx="528"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Family</a:t>
              </a:r>
            </a:p>
          </p:txBody>
        </p:sp>
        <p:sp>
          <p:nvSpPr>
            <p:cNvPr id="24596" name="Oval 18"/>
            <p:cNvSpPr>
              <a:spLocks noChangeArrowheads="1"/>
            </p:cNvSpPr>
            <p:nvPr/>
          </p:nvSpPr>
          <p:spPr bwMode="auto">
            <a:xfrm>
              <a:off x="2640" y="2832"/>
              <a:ext cx="624" cy="624"/>
            </a:xfrm>
            <a:prstGeom prst="ellipse">
              <a:avLst/>
            </a:prstGeom>
            <a:solidFill>
              <a:srgbClr val="98004C"/>
            </a:solidFill>
            <a:ln w="12700">
              <a:solidFill>
                <a:srgbClr val="FFFF00"/>
              </a:solidFill>
              <a:round/>
              <a:headEnd type="none" w="sm" len="sm"/>
              <a:tailEnd type="none" w="sm" len="sm"/>
            </a:ln>
          </p:spPr>
          <p:txBody>
            <a:bodyPr wrap="none" anchor="ctr"/>
            <a:lstStyle/>
            <a:p>
              <a:endParaRPr lang="en-US" dirty="0">
                <a:latin typeface="Rockwell" pitchFamily="18" charset="0"/>
              </a:endParaRPr>
            </a:p>
          </p:txBody>
        </p:sp>
        <p:sp>
          <p:nvSpPr>
            <p:cNvPr id="24597" name="Text Box 19"/>
            <p:cNvSpPr txBox="1">
              <a:spLocks noChangeArrowheads="1"/>
            </p:cNvSpPr>
            <p:nvPr/>
          </p:nvSpPr>
          <p:spPr bwMode="auto">
            <a:xfrm>
              <a:off x="2688" y="3024"/>
              <a:ext cx="576" cy="212"/>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rgbClr val="FFFF00"/>
                  </a:solidFill>
                  <a:latin typeface="Times New Roman" pitchFamily="18" charset="0"/>
                </a:rPr>
                <a:t>  Youth</a:t>
              </a:r>
            </a:p>
          </p:txBody>
        </p:sp>
      </p:grpSp>
    </p:spTree>
  </p:cSld>
  <p:clrMapOvr>
    <a:masterClrMapping/>
  </p:clrMapOvr>
  <p:transition advTm="28768"/>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152400" y="228600"/>
            <a:ext cx="8534400" cy="990600"/>
          </a:xfrm>
        </p:spPr>
        <p:txBody>
          <a:bodyPr>
            <a:normAutofit fontScale="90000"/>
          </a:bodyPr>
          <a:lstStyle/>
          <a:p>
            <a:pPr eaLnBrk="1" hangingPunct="1">
              <a:defRPr/>
            </a:pPr>
            <a:r>
              <a:rPr lang="en-US" dirty="0">
                <a:solidFill>
                  <a:schemeClr val="accent2"/>
                </a:solidFill>
              </a:rPr>
              <a:t>Safety Net: </a:t>
            </a:r>
            <a:br>
              <a:rPr lang="en-US" dirty="0">
                <a:solidFill>
                  <a:schemeClr val="accent2"/>
                </a:solidFill>
              </a:rPr>
            </a:br>
            <a:r>
              <a:rPr lang="en-US" dirty="0">
                <a:solidFill>
                  <a:schemeClr val="accent2"/>
                </a:solidFill>
              </a:rPr>
              <a:t>Services Opportunities Supports </a:t>
            </a:r>
          </a:p>
        </p:txBody>
      </p:sp>
      <p:sp>
        <p:nvSpPr>
          <p:cNvPr id="9219" name="Oval 3"/>
          <p:cNvSpPr>
            <a:spLocks noChangeArrowheads="1"/>
          </p:cNvSpPr>
          <p:nvPr/>
        </p:nvSpPr>
        <p:spPr bwMode="auto">
          <a:xfrm>
            <a:off x="2438400" y="2362200"/>
            <a:ext cx="2743200" cy="2590800"/>
          </a:xfrm>
          <a:prstGeom prst="ellipse">
            <a:avLst/>
          </a:prstGeom>
          <a:solidFill>
            <a:srgbClr val="CCFF99">
              <a:alpha val="70979"/>
            </a:srgbClr>
          </a:solidFill>
          <a:ln w="9525">
            <a:solidFill>
              <a:schemeClr val="tx1"/>
            </a:solidFill>
            <a:miter lim="800000"/>
            <a:headEnd/>
            <a:tailEnd/>
          </a:ln>
        </p:spPr>
        <p:txBody>
          <a:bodyPr wrap="none" anchor="ctr"/>
          <a:lstStyle/>
          <a:p>
            <a:endParaRPr lang="en-US"/>
          </a:p>
        </p:txBody>
      </p:sp>
      <p:sp>
        <p:nvSpPr>
          <p:cNvPr id="9220" name="Oval 4"/>
          <p:cNvSpPr>
            <a:spLocks noChangeArrowheads="1"/>
          </p:cNvSpPr>
          <p:nvPr/>
        </p:nvSpPr>
        <p:spPr bwMode="auto">
          <a:xfrm>
            <a:off x="3657600" y="3657600"/>
            <a:ext cx="2743200" cy="2514600"/>
          </a:xfrm>
          <a:prstGeom prst="ellipse">
            <a:avLst/>
          </a:prstGeom>
          <a:solidFill>
            <a:schemeClr val="accent2">
              <a:alpha val="83920"/>
            </a:schemeClr>
          </a:solidFill>
          <a:ln w="9525">
            <a:solidFill>
              <a:schemeClr val="tx1"/>
            </a:solidFill>
            <a:miter lim="800000"/>
            <a:headEnd/>
            <a:tailEnd/>
          </a:ln>
        </p:spPr>
        <p:txBody>
          <a:bodyPr wrap="none" anchor="ctr"/>
          <a:lstStyle/>
          <a:p>
            <a:endParaRPr lang="en-US"/>
          </a:p>
        </p:txBody>
      </p:sp>
      <p:sp>
        <p:nvSpPr>
          <p:cNvPr id="9221" name="Oval 5"/>
          <p:cNvSpPr>
            <a:spLocks noChangeArrowheads="1"/>
          </p:cNvSpPr>
          <p:nvPr/>
        </p:nvSpPr>
        <p:spPr bwMode="auto">
          <a:xfrm>
            <a:off x="4572000" y="2209800"/>
            <a:ext cx="2743200" cy="2514600"/>
          </a:xfrm>
          <a:prstGeom prst="ellipse">
            <a:avLst/>
          </a:prstGeom>
          <a:gradFill rotWithShape="1">
            <a:gsLst>
              <a:gs pos="0">
                <a:srgbClr val="FF9966">
                  <a:alpha val="89000"/>
                </a:srgbClr>
              </a:gs>
              <a:gs pos="100000">
                <a:srgbClr val="76472F"/>
              </a:gs>
            </a:gsLst>
            <a:lin ang="5400000" scaled="1"/>
          </a:gradFill>
          <a:ln w="9525">
            <a:solidFill>
              <a:schemeClr val="tx1"/>
            </a:solidFill>
            <a:miter lim="800000"/>
            <a:headEnd/>
            <a:tailEnd/>
          </a:ln>
        </p:spPr>
        <p:txBody>
          <a:bodyPr wrap="none" anchor="ctr"/>
          <a:lstStyle/>
          <a:p>
            <a:endParaRPr lang="en-US"/>
          </a:p>
        </p:txBody>
      </p:sp>
      <p:sp>
        <p:nvSpPr>
          <p:cNvPr id="9222" name="Text Box 6"/>
          <p:cNvSpPr txBox="1">
            <a:spLocks noChangeArrowheads="1"/>
          </p:cNvSpPr>
          <p:nvPr/>
        </p:nvSpPr>
        <p:spPr bwMode="auto">
          <a:xfrm>
            <a:off x="3200400" y="3200400"/>
            <a:ext cx="1260281" cy="461665"/>
          </a:xfrm>
          <a:prstGeom prst="rect">
            <a:avLst/>
          </a:prstGeom>
          <a:noFill/>
          <a:ln w="9525">
            <a:noFill/>
            <a:miter lim="800000"/>
            <a:headEnd/>
            <a:tailEnd/>
          </a:ln>
        </p:spPr>
        <p:txBody>
          <a:bodyPr wrap="none">
            <a:spAutoFit/>
          </a:bodyPr>
          <a:lstStyle/>
          <a:p>
            <a:pPr eaLnBrk="1" hangingPunct="1"/>
            <a:r>
              <a:rPr lang="en-US" sz="2400" b="1" dirty="0">
                <a:solidFill>
                  <a:schemeClr val="folHlink"/>
                </a:solidFill>
                <a:latin typeface="Times New Roman" pitchFamily="18" charset="0"/>
              </a:rPr>
              <a:t>Services</a:t>
            </a:r>
          </a:p>
        </p:txBody>
      </p:sp>
      <p:sp>
        <p:nvSpPr>
          <p:cNvPr id="9223" name="Text Box 7"/>
          <p:cNvSpPr txBox="1">
            <a:spLocks noChangeArrowheads="1"/>
          </p:cNvSpPr>
          <p:nvPr/>
        </p:nvSpPr>
        <p:spPr bwMode="auto">
          <a:xfrm>
            <a:off x="5257800" y="3124200"/>
            <a:ext cx="1383712" cy="461665"/>
          </a:xfrm>
          <a:prstGeom prst="rect">
            <a:avLst/>
          </a:prstGeom>
          <a:noFill/>
          <a:ln w="9525">
            <a:noFill/>
            <a:miter lim="800000"/>
            <a:headEnd/>
            <a:tailEnd/>
          </a:ln>
        </p:spPr>
        <p:txBody>
          <a:bodyPr wrap="none">
            <a:spAutoFit/>
          </a:bodyPr>
          <a:lstStyle/>
          <a:p>
            <a:pPr eaLnBrk="1" hangingPunct="1"/>
            <a:r>
              <a:rPr lang="en-US" sz="2400" b="1" dirty="0">
                <a:solidFill>
                  <a:srgbClr val="CCFFFF"/>
                </a:solidFill>
                <a:latin typeface="Times New Roman" pitchFamily="18" charset="0"/>
              </a:rPr>
              <a:t>Supports</a:t>
            </a:r>
          </a:p>
        </p:txBody>
      </p:sp>
      <p:sp>
        <p:nvSpPr>
          <p:cNvPr id="9224" name="Text Box 8"/>
          <p:cNvSpPr txBox="1">
            <a:spLocks noChangeArrowheads="1"/>
          </p:cNvSpPr>
          <p:nvPr/>
        </p:nvSpPr>
        <p:spPr bwMode="auto">
          <a:xfrm>
            <a:off x="4114800" y="4800600"/>
            <a:ext cx="2031325" cy="461665"/>
          </a:xfrm>
          <a:prstGeom prst="rect">
            <a:avLst/>
          </a:prstGeom>
          <a:noFill/>
          <a:ln w="9525">
            <a:noFill/>
            <a:miter lim="800000"/>
            <a:headEnd/>
            <a:tailEnd/>
          </a:ln>
        </p:spPr>
        <p:txBody>
          <a:bodyPr wrap="none">
            <a:spAutoFit/>
          </a:bodyPr>
          <a:lstStyle/>
          <a:p>
            <a:pPr eaLnBrk="1" hangingPunct="1"/>
            <a:r>
              <a:rPr lang="en-US" sz="2400" b="1" dirty="0">
                <a:solidFill>
                  <a:schemeClr val="tx2"/>
                </a:solidFill>
                <a:latin typeface="Times New Roman" pitchFamily="18" charset="0"/>
              </a:rPr>
              <a:t>Opportunities</a:t>
            </a:r>
          </a:p>
        </p:txBody>
      </p:sp>
      <p:sp>
        <p:nvSpPr>
          <p:cNvPr id="9225" name="Oval 9"/>
          <p:cNvSpPr>
            <a:spLocks noChangeArrowheads="1"/>
          </p:cNvSpPr>
          <p:nvPr/>
        </p:nvSpPr>
        <p:spPr bwMode="auto">
          <a:xfrm>
            <a:off x="4419600" y="3505200"/>
            <a:ext cx="1143000" cy="838200"/>
          </a:xfrm>
          <a:prstGeom prst="ellipse">
            <a:avLst/>
          </a:prstGeom>
          <a:solidFill>
            <a:schemeClr val="accent1"/>
          </a:solidFill>
          <a:ln w="9525">
            <a:solidFill>
              <a:schemeClr val="tx1"/>
            </a:solidFill>
            <a:miter lim="800000"/>
            <a:headEnd/>
            <a:tailEnd/>
          </a:ln>
        </p:spPr>
        <p:txBody>
          <a:bodyPr wrap="none" anchor="ctr"/>
          <a:lstStyle/>
          <a:p>
            <a:pPr algn="ctr"/>
            <a:r>
              <a:rPr lang="en-US" b="1" dirty="0"/>
              <a:t>YOUTH</a:t>
            </a:r>
          </a:p>
        </p:txBody>
      </p:sp>
      <p:sp>
        <p:nvSpPr>
          <p:cNvPr id="9226" name="Oval 10"/>
          <p:cNvSpPr>
            <a:spLocks noChangeArrowheads="1"/>
          </p:cNvSpPr>
          <p:nvPr/>
        </p:nvSpPr>
        <p:spPr bwMode="auto">
          <a:xfrm>
            <a:off x="2362200" y="1447800"/>
            <a:ext cx="5105400" cy="4876800"/>
          </a:xfrm>
          <a:prstGeom prst="ellipse">
            <a:avLst/>
          </a:prstGeom>
          <a:noFill/>
          <a:ln w="9525">
            <a:solidFill>
              <a:schemeClr val="tx1"/>
            </a:solidFill>
            <a:miter lim="800000"/>
            <a:headEnd/>
            <a:tailEnd/>
          </a:ln>
        </p:spPr>
        <p:txBody>
          <a:bodyPr wrap="none" anchor="ctr"/>
          <a:lstStyle/>
          <a:p>
            <a:endParaRPr lang="en-US"/>
          </a:p>
        </p:txBody>
      </p:sp>
      <p:sp>
        <p:nvSpPr>
          <p:cNvPr id="9227" name="Text Box 11"/>
          <p:cNvSpPr txBox="1">
            <a:spLocks noChangeArrowheads="1"/>
          </p:cNvSpPr>
          <p:nvPr/>
        </p:nvSpPr>
        <p:spPr bwMode="auto">
          <a:xfrm rot="-2478032">
            <a:off x="1610503" y="1790386"/>
            <a:ext cx="2064337" cy="457200"/>
          </a:xfrm>
          <a:prstGeom prst="rect">
            <a:avLst/>
          </a:prstGeom>
          <a:noFill/>
          <a:ln w="9525">
            <a:noFill/>
            <a:miter lim="800000"/>
            <a:headEnd/>
            <a:tailEnd/>
          </a:ln>
        </p:spPr>
        <p:txBody>
          <a:bodyPr wrap="square">
            <a:spAutoFit/>
          </a:bodyPr>
          <a:lstStyle/>
          <a:p>
            <a:r>
              <a:rPr lang="en-US" sz="2400" b="1" dirty="0"/>
              <a:t>Community</a:t>
            </a:r>
          </a:p>
        </p:txBody>
      </p:sp>
      <p:sp>
        <p:nvSpPr>
          <p:cNvPr id="9228" name="Text Box 12"/>
          <p:cNvSpPr txBox="1">
            <a:spLocks noChangeArrowheads="1"/>
          </p:cNvSpPr>
          <p:nvPr/>
        </p:nvSpPr>
        <p:spPr bwMode="auto">
          <a:xfrm>
            <a:off x="3298825" y="1973263"/>
            <a:ext cx="184150" cy="366712"/>
          </a:xfrm>
          <a:prstGeom prst="rect">
            <a:avLst/>
          </a:prstGeom>
          <a:noFill/>
          <a:ln w="9525">
            <a:noFill/>
            <a:miter lim="800000"/>
            <a:headEnd/>
            <a:tailEnd/>
          </a:ln>
        </p:spPr>
        <p:txBody>
          <a:bodyPr>
            <a:spAutoFit/>
          </a:bodyPr>
          <a:lstStyle/>
          <a:p>
            <a:pPr>
              <a:spcBef>
                <a:spcPct val="50000"/>
              </a:spcBef>
            </a:pPr>
            <a:endParaRPr lang="en-US"/>
          </a:p>
        </p:txBody>
      </p:sp>
      <p:sp>
        <p:nvSpPr>
          <p:cNvPr id="9229" name="Text Box 13"/>
          <p:cNvSpPr txBox="1">
            <a:spLocks noChangeArrowheads="1"/>
          </p:cNvSpPr>
          <p:nvPr/>
        </p:nvSpPr>
        <p:spPr bwMode="auto">
          <a:xfrm>
            <a:off x="593725" y="5535613"/>
            <a:ext cx="184150" cy="366712"/>
          </a:xfrm>
          <a:prstGeom prst="rect">
            <a:avLst/>
          </a:prstGeom>
          <a:noFill/>
          <a:ln w="9525">
            <a:noFill/>
            <a:miter lim="800000"/>
            <a:headEnd/>
            <a:tailEnd/>
          </a:ln>
        </p:spPr>
        <p:txBody>
          <a:bodyPr wrap="none">
            <a:spAutoFit/>
          </a:bodyPr>
          <a:lstStyle/>
          <a:p>
            <a:endParaRPr lang="en-US"/>
          </a:p>
        </p:txBody>
      </p:sp>
      <p:sp>
        <p:nvSpPr>
          <p:cNvPr id="9230" name="Text Box 14"/>
          <p:cNvSpPr txBox="1">
            <a:spLocks noChangeArrowheads="1"/>
          </p:cNvSpPr>
          <p:nvPr/>
        </p:nvSpPr>
        <p:spPr bwMode="auto">
          <a:xfrm rot="2379175">
            <a:off x="6394593" y="1775085"/>
            <a:ext cx="1599369" cy="457200"/>
          </a:xfrm>
          <a:prstGeom prst="rect">
            <a:avLst/>
          </a:prstGeom>
          <a:noFill/>
          <a:ln w="9525">
            <a:noFill/>
            <a:miter lim="800000"/>
            <a:headEnd/>
            <a:tailEnd/>
          </a:ln>
        </p:spPr>
        <p:txBody>
          <a:bodyPr wrap="square">
            <a:spAutoFit/>
          </a:bodyPr>
          <a:lstStyle/>
          <a:p>
            <a:r>
              <a:rPr lang="en-US" sz="2400" b="1" dirty="0"/>
              <a:t>Family</a:t>
            </a:r>
          </a:p>
        </p:txBody>
      </p:sp>
      <p:sp>
        <p:nvSpPr>
          <p:cNvPr id="9231" name="Text Box 15"/>
          <p:cNvSpPr txBox="1">
            <a:spLocks noChangeArrowheads="1"/>
          </p:cNvSpPr>
          <p:nvPr/>
        </p:nvSpPr>
        <p:spPr bwMode="auto">
          <a:xfrm rot="7697554">
            <a:off x="6695421" y="5371456"/>
            <a:ext cx="1087157" cy="461665"/>
          </a:xfrm>
          <a:prstGeom prst="rect">
            <a:avLst/>
          </a:prstGeom>
          <a:noFill/>
          <a:ln w="9525">
            <a:noFill/>
            <a:miter lim="800000"/>
            <a:headEnd/>
            <a:tailEnd/>
          </a:ln>
        </p:spPr>
        <p:txBody>
          <a:bodyPr wrap="none">
            <a:spAutoFit/>
          </a:bodyPr>
          <a:lstStyle/>
          <a:p>
            <a:r>
              <a:rPr lang="en-US" sz="2400" b="1" dirty="0"/>
              <a:t>School</a:t>
            </a:r>
          </a:p>
        </p:txBody>
      </p:sp>
      <p:sp>
        <p:nvSpPr>
          <p:cNvPr id="9232" name="Text Box 16"/>
          <p:cNvSpPr txBox="1">
            <a:spLocks noChangeArrowheads="1"/>
          </p:cNvSpPr>
          <p:nvPr/>
        </p:nvSpPr>
        <p:spPr bwMode="auto">
          <a:xfrm>
            <a:off x="2422525" y="5459413"/>
            <a:ext cx="184150" cy="366712"/>
          </a:xfrm>
          <a:prstGeom prst="rect">
            <a:avLst/>
          </a:prstGeom>
          <a:noFill/>
          <a:ln w="9525">
            <a:noFill/>
            <a:miter lim="800000"/>
            <a:headEnd/>
            <a:tailEnd/>
          </a:ln>
        </p:spPr>
        <p:txBody>
          <a:bodyPr wrap="none">
            <a:spAutoFit/>
          </a:bodyPr>
          <a:lstStyle/>
          <a:p>
            <a:endParaRPr lang="en-US"/>
          </a:p>
        </p:txBody>
      </p:sp>
      <p:sp>
        <p:nvSpPr>
          <p:cNvPr id="9236" name="Rectangle 20"/>
          <p:cNvSpPr>
            <a:spLocks noChangeArrowheads="1"/>
          </p:cNvSpPr>
          <p:nvPr/>
        </p:nvSpPr>
        <p:spPr bwMode="auto">
          <a:xfrm rot="15107342">
            <a:off x="949989" y="4693925"/>
            <a:ext cx="2512991" cy="461665"/>
          </a:xfrm>
          <a:prstGeom prst="rect">
            <a:avLst/>
          </a:prstGeom>
          <a:noFill/>
          <a:ln w="9525">
            <a:noFill/>
            <a:miter lim="800000"/>
            <a:headEnd/>
            <a:tailEnd/>
          </a:ln>
        </p:spPr>
        <p:txBody>
          <a:bodyPr wrap="square">
            <a:spAutoFit/>
          </a:bodyPr>
          <a:lstStyle/>
          <a:p>
            <a:r>
              <a:rPr lang="en-US" sz="2400" b="1" dirty="0"/>
              <a:t>Youth Programs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solidFill>
              </a:rPr>
              <a:t>Families</a:t>
            </a:r>
          </a:p>
        </p:txBody>
      </p:sp>
      <p:sp>
        <p:nvSpPr>
          <p:cNvPr id="3" name="Content Placeholder 2"/>
          <p:cNvSpPr>
            <a:spLocks noGrp="1"/>
          </p:cNvSpPr>
          <p:nvPr>
            <p:ph idx="1"/>
          </p:nvPr>
        </p:nvSpPr>
        <p:spPr/>
        <p:txBody>
          <a:bodyPr/>
          <a:lstStyle/>
          <a:p>
            <a:r>
              <a:rPr lang="en-US" dirty="0"/>
              <a:t>Parent-child closeness &amp; communication</a:t>
            </a:r>
          </a:p>
          <a:p>
            <a:r>
              <a:rPr lang="en-US" dirty="0"/>
              <a:t>Modeling healthy behaviors</a:t>
            </a:r>
          </a:p>
          <a:p>
            <a:r>
              <a:rPr lang="en-US" dirty="0"/>
              <a:t>Clear boundaries and expectations</a:t>
            </a:r>
          </a:p>
          <a:p>
            <a:r>
              <a:rPr lang="en-US" dirty="0"/>
              <a:t>Monitoring</a:t>
            </a:r>
          </a:p>
          <a:p>
            <a:r>
              <a:rPr lang="en-US" dirty="0"/>
              <a:t>Know peers</a:t>
            </a:r>
          </a:p>
          <a:p>
            <a:r>
              <a:rPr lang="en-US" dirty="0"/>
              <a:t>Increase connection to school</a:t>
            </a:r>
          </a:p>
          <a:p>
            <a:r>
              <a:rPr lang="en-US" dirty="0"/>
              <a:t>Encourage engagement in social and skill building activities/programming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solidFill>
              </a:rPr>
              <a:t>Youth Programs</a:t>
            </a:r>
          </a:p>
        </p:txBody>
      </p:sp>
      <p:sp>
        <p:nvSpPr>
          <p:cNvPr id="3" name="Content Placeholder 2"/>
          <p:cNvSpPr>
            <a:spLocks noGrp="1"/>
          </p:cNvSpPr>
          <p:nvPr>
            <p:ph idx="1"/>
          </p:nvPr>
        </p:nvSpPr>
        <p:spPr/>
        <p:txBody>
          <a:bodyPr>
            <a:normAutofit fontScale="92500" lnSpcReduction="20000"/>
          </a:bodyPr>
          <a:lstStyle/>
          <a:p>
            <a:pPr>
              <a:defRPr/>
            </a:pPr>
            <a:endParaRPr lang="en-US" sz="1600" dirty="0"/>
          </a:p>
          <a:p>
            <a:pPr>
              <a:defRPr/>
            </a:pPr>
            <a:r>
              <a:rPr lang="en-US" sz="2000" dirty="0"/>
              <a:t>Integrate social-emotional skill building in  program activities</a:t>
            </a:r>
          </a:p>
          <a:p>
            <a:pPr lvl="1">
              <a:defRPr/>
            </a:pPr>
            <a:r>
              <a:rPr lang="en-US" sz="1600" dirty="0"/>
              <a:t>Target multiple skill sets such self-regulation, problem solving, conflict resolution</a:t>
            </a:r>
          </a:p>
          <a:p>
            <a:pPr lvl="1">
              <a:defRPr/>
            </a:pPr>
            <a:r>
              <a:rPr lang="en-US" sz="1600" dirty="0"/>
              <a:t>Use multiple instruction strategies such as modeling and coaching</a:t>
            </a:r>
          </a:p>
          <a:p>
            <a:pPr lvl="1">
              <a:defRPr/>
            </a:pPr>
            <a:r>
              <a:rPr lang="en-US" sz="1600" dirty="0"/>
              <a:t>Involve peer educators </a:t>
            </a:r>
          </a:p>
          <a:p>
            <a:pPr lvl="1">
              <a:buNone/>
              <a:defRPr/>
            </a:pPr>
            <a:r>
              <a:rPr lang="en-US" sz="2000" dirty="0"/>
              <a:t>		</a:t>
            </a:r>
          </a:p>
          <a:p>
            <a:r>
              <a:rPr lang="en-US" sz="2000" dirty="0"/>
              <a:t>Integrate mindfulness and contemplation skills</a:t>
            </a:r>
            <a:endParaRPr lang="en-US" sz="1600" dirty="0"/>
          </a:p>
          <a:p>
            <a:pPr lvl="1">
              <a:defRPr/>
            </a:pPr>
            <a:r>
              <a:rPr lang="en-US" sz="1600" dirty="0"/>
              <a:t>Moment meditations</a:t>
            </a:r>
          </a:p>
          <a:p>
            <a:pPr lvl="1">
              <a:defRPr/>
            </a:pPr>
            <a:r>
              <a:rPr lang="en-US" sz="1600" dirty="0"/>
              <a:t>Self inquiry/reflection  activities</a:t>
            </a:r>
          </a:p>
          <a:p>
            <a:pPr lvl="1">
              <a:defRPr/>
            </a:pPr>
            <a:r>
              <a:rPr lang="en-US" sz="1600" dirty="0"/>
              <a:t>Provide opportunities to identify  personal stressors and coping mechanism</a:t>
            </a:r>
          </a:p>
          <a:p>
            <a:pPr lvl="1">
              <a:defRPr/>
            </a:pPr>
            <a:r>
              <a:rPr lang="en-US" sz="1600" dirty="0"/>
              <a:t>Critical thinking /media and cultural literacy</a:t>
            </a:r>
          </a:p>
          <a:p>
            <a:pPr lvl="1">
              <a:buNone/>
              <a:defRPr/>
            </a:pPr>
            <a:endParaRPr lang="en-US" sz="2200" dirty="0"/>
          </a:p>
          <a:p>
            <a:pPr>
              <a:defRPr/>
            </a:pPr>
            <a:r>
              <a:rPr lang="en-US" sz="2200" dirty="0"/>
              <a:t>Creative (multisensory) methods to engage</a:t>
            </a:r>
          </a:p>
          <a:p>
            <a:pPr>
              <a:defRPr/>
            </a:pPr>
            <a:endParaRPr lang="en-US" sz="1600" dirty="0"/>
          </a:p>
          <a:p>
            <a:pPr>
              <a:defRPr/>
            </a:pPr>
            <a:r>
              <a:rPr lang="en-US" sz="2200" dirty="0"/>
              <a:t>Positive risk taking opportunities</a:t>
            </a:r>
          </a:p>
          <a:p>
            <a:pPr lvl="1">
              <a:defRPr/>
            </a:pPr>
            <a:r>
              <a:rPr lang="en-US" sz="1700" dirty="0"/>
              <a:t>Leadership opportunities</a:t>
            </a:r>
          </a:p>
          <a:p>
            <a:pPr lvl="1">
              <a:defRPr/>
            </a:pPr>
            <a:r>
              <a:rPr lang="en-US" sz="1700" dirty="0"/>
              <a:t>Outdoor education </a:t>
            </a:r>
          </a:p>
          <a:p>
            <a:pPr lvl="1">
              <a:defRPr/>
            </a:pPr>
            <a:r>
              <a:rPr lang="en-US" sz="1700" dirty="0"/>
              <a:t>Civic engagement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4000" dirty="0">
                <a:solidFill>
                  <a:schemeClr val="accent2"/>
                </a:solidFill>
              </a:rPr>
              <a:t>Risk Taking Behaviors</a:t>
            </a:r>
          </a:p>
        </p:txBody>
      </p:sp>
      <p:pic>
        <p:nvPicPr>
          <p:cNvPr id="9" name="Picture 8"/>
          <p:cNvPicPr>
            <a:picLocks noChangeAspect="1"/>
          </p:cNvPicPr>
          <p:nvPr/>
        </p:nvPicPr>
        <p:blipFill>
          <a:blip r:embed="rId3" cstate="print"/>
          <a:stretch>
            <a:fillRect/>
          </a:stretch>
        </p:blipFill>
        <p:spPr>
          <a:xfrm>
            <a:off x="5766876" y="1447800"/>
            <a:ext cx="3377124" cy="2609043"/>
          </a:xfrm>
          <a:prstGeom prst="rect">
            <a:avLst/>
          </a:prstGeom>
        </p:spPr>
      </p:pic>
      <p:pic>
        <p:nvPicPr>
          <p:cNvPr id="10" name="Picture 9"/>
          <p:cNvPicPr>
            <a:picLocks noChangeAspect="1"/>
          </p:cNvPicPr>
          <p:nvPr/>
        </p:nvPicPr>
        <p:blipFill>
          <a:blip r:embed="rId4" cstate="print"/>
          <a:stretch>
            <a:fillRect/>
          </a:stretch>
        </p:blipFill>
        <p:spPr>
          <a:xfrm>
            <a:off x="3505200" y="5029201"/>
            <a:ext cx="2739641" cy="1828800"/>
          </a:xfrm>
          <a:prstGeom prst="rect">
            <a:avLst/>
          </a:prstGeom>
        </p:spPr>
      </p:pic>
      <p:pic>
        <p:nvPicPr>
          <p:cNvPr id="12" name="Picture 11"/>
          <p:cNvPicPr>
            <a:picLocks noChangeAspect="1"/>
          </p:cNvPicPr>
          <p:nvPr/>
        </p:nvPicPr>
        <p:blipFill>
          <a:blip r:embed="rId5" cstate="print"/>
          <a:stretch>
            <a:fillRect/>
          </a:stretch>
        </p:blipFill>
        <p:spPr>
          <a:xfrm>
            <a:off x="3429000" y="1447800"/>
            <a:ext cx="2376956" cy="1980797"/>
          </a:xfrm>
          <a:prstGeom prst="rect">
            <a:avLst/>
          </a:prstGeom>
        </p:spPr>
      </p:pic>
      <p:pic>
        <p:nvPicPr>
          <p:cNvPr id="7" name="Picture 6" descr="drunk driving.jpg"/>
          <p:cNvPicPr>
            <a:picLocks noChangeAspect="1"/>
          </p:cNvPicPr>
          <p:nvPr/>
        </p:nvPicPr>
        <p:blipFill>
          <a:blip r:embed="rId6" cstate="print"/>
          <a:stretch>
            <a:fillRect/>
          </a:stretch>
        </p:blipFill>
        <p:spPr>
          <a:xfrm>
            <a:off x="0" y="1447800"/>
            <a:ext cx="3429000" cy="2590800"/>
          </a:xfrm>
          <a:prstGeom prst="rect">
            <a:avLst/>
          </a:prstGeom>
        </p:spPr>
      </p:pic>
      <p:pic>
        <p:nvPicPr>
          <p:cNvPr id="13" name="Picture 12" descr="drugs.jpg"/>
          <p:cNvPicPr>
            <a:picLocks noChangeAspect="1"/>
          </p:cNvPicPr>
          <p:nvPr/>
        </p:nvPicPr>
        <p:blipFill>
          <a:blip r:embed="rId7" cstate="print"/>
          <a:stretch>
            <a:fillRect/>
          </a:stretch>
        </p:blipFill>
        <p:spPr>
          <a:xfrm>
            <a:off x="3429000" y="3429000"/>
            <a:ext cx="2867025" cy="1590675"/>
          </a:xfrm>
          <a:prstGeom prst="rect">
            <a:avLst/>
          </a:prstGeom>
        </p:spPr>
      </p:pic>
      <p:pic>
        <p:nvPicPr>
          <p:cNvPr id="14" name="Picture 13" descr="bungee.jpg"/>
          <p:cNvPicPr>
            <a:picLocks noChangeAspect="1"/>
          </p:cNvPicPr>
          <p:nvPr/>
        </p:nvPicPr>
        <p:blipFill>
          <a:blip r:embed="rId8" cstate="print"/>
          <a:stretch>
            <a:fillRect/>
          </a:stretch>
        </p:blipFill>
        <p:spPr>
          <a:xfrm>
            <a:off x="0" y="4038600"/>
            <a:ext cx="3733800" cy="2819400"/>
          </a:xfrm>
          <a:prstGeom prst="rect">
            <a:avLst/>
          </a:prstGeom>
        </p:spPr>
      </p:pic>
      <p:pic>
        <p:nvPicPr>
          <p:cNvPr id="15" name="Picture 14" descr="bike safety.jpg"/>
          <p:cNvPicPr>
            <a:picLocks noChangeAspect="1"/>
          </p:cNvPicPr>
          <p:nvPr/>
        </p:nvPicPr>
        <p:blipFill>
          <a:blip r:embed="rId9" cstate="print"/>
          <a:stretch>
            <a:fillRect/>
          </a:stretch>
        </p:blipFill>
        <p:spPr>
          <a:xfrm>
            <a:off x="6248400" y="3781425"/>
            <a:ext cx="2895600" cy="3159726"/>
          </a:xfrm>
          <a:prstGeom prst="rect">
            <a:avLst/>
          </a:prstGeom>
        </p:spPr>
      </p:pic>
    </p:spTree>
    <p:extLst>
      <p:ext uri="{BB962C8B-B14F-4D97-AF65-F5344CB8AC3E}">
        <p14:creationId xmlns:p14="http://schemas.microsoft.com/office/powerpoint/2010/main" val="3804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solidFill>
              </a:rPr>
              <a:t>Community Strategies</a:t>
            </a:r>
          </a:p>
        </p:txBody>
      </p:sp>
      <p:sp>
        <p:nvSpPr>
          <p:cNvPr id="3" name="Content Placeholder 2"/>
          <p:cNvSpPr>
            <a:spLocks noGrp="1"/>
          </p:cNvSpPr>
          <p:nvPr>
            <p:ph idx="1"/>
          </p:nvPr>
        </p:nvSpPr>
        <p:spPr/>
        <p:txBody>
          <a:bodyPr/>
          <a:lstStyle/>
          <a:p>
            <a:r>
              <a:rPr lang="en-US" dirty="0"/>
              <a:t>Make community safe and supportive</a:t>
            </a:r>
          </a:p>
          <a:p>
            <a:r>
              <a:rPr lang="en-US" dirty="0"/>
              <a:t>Positive role models</a:t>
            </a:r>
          </a:p>
          <a:p>
            <a:r>
              <a:rPr lang="en-US" dirty="0"/>
              <a:t>Opportunities for civic engagement</a:t>
            </a:r>
          </a:p>
          <a:p>
            <a:r>
              <a:rPr lang="en-US" dirty="0"/>
              <a:t>Range of recreational, vocational, social opportunities – extra support during transitions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sz="4800" dirty="0">
                <a:solidFill>
                  <a:schemeClr val="accent2"/>
                </a:solidFill>
              </a:rPr>
              <a:t>Resources</a:t>
            </a:r>
          </a:p>
        </p:txBody>
      </p:sp>
      <p:sp>
        <p:nvSpPr>
          <p:cNvPr id="20483" name="Content Placeholder 2"/>
          <p:cNvSpPr>
            <a:spLocks noGrp="1"/>
          </p:cNvSpPr>
          <p:nvPr>
            <p:ph idx="1"/>
          </p:nvPr>
        </p:nvSpPr>
        <p:spPr>
          <a:xfrm>
            <a:off x="457200" y="1775191"/>
            <a:ext cx="4800600" cy="4625609"/>
          </a:xfrm>
        </p:spPr>
        <p:txBody>
          <a:bodyPr>
            <a:normAutofit/>
          </a:bodyPr>
          <a:lstStyle/>
          <a:p>
            <a:pPr marL="112713" indent="6350">
              <a:buFont typeface="Wingdings 2" pitchFamily="18" charset="2"/>
              <a:buNone/>
            </a:pPr>
            <a:r>
              <a:rPr lang="en-US" sz="2800" dirty="0"/>
              <a:t>McNeely, C. et al. 2009. </a:t>
            </a:r>
          </a:p>
          <a:p>
            <a:pPr marL="112713" indent="6350">
              <a:buFont typeface="Wingdings 2" pitchFamily="18" charset="2"/>
              <a:buNone/>
            </a:pPr>
            <a:r>
              <a:rPr lang="en-US" sz="2800" dirty="0"/>
              <a:t>The Teen Years Explained: A Guide to Healthy Adolescent Development. Johns Hopkins University  School of Public Health </a:t>
            </a:r>
            <a:r>
              <a:rPr lang="en-US" sz="2800" u="sng" dirty="0">
                <a:hlinkClick r:id="rId3"/>
              </a:rPr>
              <a:t>http://www.jhsph.edu/adolescenthealth/_includes/Interactive%20Guide.pdf</a:t>
            </a:r>
            <a:r>
              <a:rPr lang="en-US" sz="2800" dirty="0"/>
              <a:t> </a:t>
            </a:r>
          </a:p>
        </p:txBody>
      </p:sp>
      <p:pic>
        <p:nvPicPr>
          <p:cNvPr id="4" name="Picture 2"/>
          <p:cNvPicPr>
            <a:picLocks noChangeAspect="1" noChangeArrowheads="1"/>
          </p:cNvPicPr>
          <p:nvPr/>
        </p:nvPicPr>
        <p:blipFill>
          <a:blip r:embed="rId4" cstate="print"/>
          <a:srcRect l="4443" b="1334"/>
          <a:stretch>
            <a:fillRect/>
          </a:stretch>
        </p:blipFill>
        <p:spPr bwMode="auto">
          <a:xfrm>
            <a:off x="5334000" y="1676400"/>
            <a:ext cx="3490768" cy="50143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solidFill>
              </a:rPr>
              <a:t>Resources for Families</a:t>
            </a:r>
          </a:p>
        </p:txBody>
      </p:sp>
      <p:sp>
        <p:nvSpPr>
          <p:cNvPr id="3" name="Content Placeholder 2"/>
          <p:cNvSpPr>
            <a:spLocks noGrp="1"/>
          </p:cNvSpPr>
          <p:nvPr>
            <p:ph idx="1"/>
          </p:nvPr>
        </p:nvSpPr>
        <p:spPr/>
        <p:txBody>
          <a:bodyPr>
            <a:normAutofit fontScale="92500" lnSpcReduction="10000"/>
          </a:bodyPr>
          <a:lstStyle/>
          <a:p>
            <a:r>
              <a:rPr lang="en-US" sz="2400" dirty="0"/>
              <a:t>National Institute of Mental Health. The Teen Brain </a:t>
            </a:r>
            <a:r>
              <a:rPr lang="en-US" sz="2400" dirty="0">
                <a:hlinkClick r:id="rId3"/>
              </a:rPr>
              <a:t>http://www.nimh.nih.gov/health/publications/the-teen-brain-still-under-construction/index.shtml</a:t>
            </a:r>
            <a:r>
              <a:rPr lang="en-US" sz="2400" dirty="0"/>
              <a:t> </a:t>
            </a:r>
          </a:p>
          <a:p>
            <a:r>
              <a:rPr lang="en-US" sz="2400" dirty="0"/>
              <a:t>University of Minnesota Extension. Teens and Risk Taking </a:t>
            </a:r>
            <a:r>
              <a:rPr lang="en-US" sz="2400" dirty="0">
                <a:hlinkClick r:id="rId4"/>
              </a:rPr>
              <a:t>http://www.extension.umn.edu/family/families-with-teens/fact-sheets/teens-and-risk-taking.pdf</a:t>
            </a:r>
            <a:r>
              <a:rPr lang="en-US" sz="2400" dirty="0"/>
              <a:t> </a:t>
            </a:r>
          </a:p>
          <a:p>
            <a:r>
              <a:rPr lang="en-US" sz="2400" dirty="0"/>
              <a:t>University of Minnesota Extension. Parent Resources </a:t>
            </a:r>
            <a:r>
              <a:rPr lang="en-US" sz="2400" dirty="0">
                <a:hlinkClick r:id="rId5"/>
              </a:rPr>
              <a:t>http://www.extension.umn.edu/family/families-with-teens/resources-parents.html#teen</a:t>
            </a:r>
            <a:r>
              <a:rPr lang="en-US" sz="2400" dirty="0"/>
              <a:t> </a:t>
            </a:r>
          </a:p>
          <a:p>
            <a:r>
              <a:rPr lang="en-US" sz="2400" dirty="0"/>
              <a:t>American Academy for Pediatrics. Healthy Children </a:t>
            </a:r>
            <a:r>
              <a:rPr lang="en-US" sz="2400" dirty="0">
                <a:hlinkClick r:id="rId6"/>
              </a:rPr>
              <a:t>http://www.healthychildren.org/English/ages-stages/teen/Pages/default.aspx</a:t>
            </a:r>
            <a:r>
              <a:rPr lang="en-US" sz="2400" dirty="0"/>
              <a:t> </a:t>
            </a:r>
          </a:p>
          <a:p>
            <a:r>
              <a:rPr lang="en-US" sz="2400" dirty="0"/>
              <a:t>Search Institute – Family Assets </a:t>
            </a:r>
            <a:r>
              <a:rPr lang="en-US" sz="2400" dirty="0">
                <a:hlinkClick r:id="rId7"/>
              </a:rPr>
              <a:t>http://www.search-institute.org/system/files/Family_Assets_Framework.pdf</a:t>
            </a:r>
            <a:r>
              <a:rPr lang="en-US" sz="24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solidFill>
              </a:rPr>
              <a:t>Resources for Youth Programs</a:t>
            </a:r>
          </a:p>
        </p:txBody>
      </p:sp>
      <p:sp>
        <p:nvSpPr>
          <p:cNvPr id="3" name="Content Placeholder 2"/>
          <p:cNvSpPr>
            <a:spLocks noGrp="1"/>
          </p:cNvSpPr>
          <p:nvPr>
            <p:ph idx="1"/>
          </p:nvPr>
        </p:nvSpPr>
        <p:spPr/>
        <p:txBody>
          <a:bodyPr>
            <a:normAutofit/>
          </a:bodyPr>
          <a:lstStyle/>
          <a:p>
            <a:r>
              <a:rPr lang="en-US" sz="2400" dirty="0"/>
              <a:t>Child Trends </a:t>
            </a:r>
            <a:r>
              <a:rPr lang="en-US" sz="2400" dirty="0">
                <a:hlinkClick r:id="rId3"/>
              </a:rPr>
              <a:t>www.childtrends.org</a:t>
            </a:r>
            <a:r>
              <a:rPr lang="en-US" sz="2400" dirty="0"/>
              <a:t> </a:t>
            </a:r>
          </a:p>
          <a:p>
            <a:pPr>
              <a:buNone/>
            </a:pPr>
            <a:r>
              <a:rPr lang="en-US" sz="2400" dirty="0"/>
              <a:t>	-Assessing Self-Regulation </a:t>
            </a:r>
            <a:r>
              <a:rPr lang="en-US" sz="2400" dirty="0">
                <a:hlinkClick r:id="rId4"/>
              </a:rPr>
              <a:t>http://www.childtrends.org/Files/Child_Trends-2010_10_05_RB_AssesSelfReg.pdf</a:t>
            </a:r>
            <a:r>
              <a:rPr lang="en-US" sz="2400" dirty="0"/>
              <a:t> </a:t>
            </a:r>
          </a:p>
          <a:p>
            <a:pPr>
              <a:buNone/>
            </a:pPr>
            <a:r>
              <a:rPr lang="en-US" sz="2400" dirty="0"/>
              <a:t>	-What Works for Promoting and Enhancing Social Skills</a:t>
            </a:r>
          </a:p>
          <a:p>
            <a:pPr>
              <a:buNone/>
            </a:pPr>
            <a:r>
              <a:rPr lang="en-US" sz="2400" dirty="0"/>
              <a:t>	</a:t>
            </a:r>
            <a:r>
              <a:rPr lang="en-US" sz="2400" dirty="0">
                <a:hlinkClick r:id="rId5"/>
              </a:rPr>
              <a:t>http://www.childtrends.org/files/child_trends_2011_03_02_RB_WWSocialSkills.pdf</a:t>
            </a:r>
            <a:r>
              <a:rPr lang="en-US" sz="2400" dirty="0"/>
              <a:t> </a:t>
            </a:r>
          </a:p>
          <a:p>
            <a:r>
              <a:rPr lang="en-US" sz="2400" dirty="0"/>
              <a:t>Johns Hopkins Public School of Health </a:t>
            </a:r>
          </a:p>
          <a:p>
            <a:pPr lvl="1">
              <a:buNone/>
            </a:pPr>
            <a:r>
              <a:rPr lang="en-US" sz="2200" dirty="0"/>
              <a:t>Mindfulness Makes a Difference… </a:t>
            </a:r>
          </a:p>
          <a:p>
            <a:pPr marL="463550" lvl="1" indent="-6350">
              <a:buNone/>
            </a:pPr>
            <a:r>
              <a:rPr lang="en-US" sz="2000" dirty="0">
                <a:hlinkClick r:id="rId6"/>
              </a:rPr>
              <a:t>http://www.jhsph.edu/research/centers-and-institutes/center-for-adolescenthealth/_includes/Yoga%20Brief%206%20pg%20interactive%20FINAL.pdf</a:t>
            </a:r>
            <a:r>
              <a:rPr lang="en-US" sz="20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170942" indent="-6350"/>
            <a:r>
              <a:rPr lang="en-US" sz="2400" dirty="0"/>
              <a:t>    University of Illinois Extension. Emotional Intelligence Activities</a:t>
            </a:r>
          </a:p>
          <a:p>
            <a:pPr marL="463550" lvl="1" indent="-6350">
              <a:buNone/>
            </a:pPr>
            <a:r>
              <a:rPr lang="en-US" sz="2400" dirty="0">
                <a:hlinkClick r:id="rId3"/>
              </a:rPr>
              <a:t>http://my.extension.uiuc.edu/documents/257080502080208/Emotional_Intelligence_13-18.pdf</a:t>
            </a:r>
            <a:r>
              <a:rPr lang="en-US" sz="2400" dirty="0"/>
              <a:t> </a:t>
            </a:r>
            <a:endParaRPr lang="en-US" sz="900" dirty="0"/>
          </a:p>
          <a:p>
            <a:pPr marL="463550" lvl="1" indent="-6350">
              <a:buNone/>
            </a:pPr>
            <a:endParaRPr lang="en-US" sz="900" dirty="0"/>
          </a:p>
          <a:p>
            <a:r>
              <a:rPr lang="en-US" sz="2400" dirty="0" err="1"/>
              <a:t>Zeldin</a:t>
            </a:r>
            <a:r>
              <a:rPr lang="en-US" sz="2400" dirty="0"/>
              <a:t> &amp; </a:t>
            </a:r>
            <a:r>
              <a:rPr lang="en-US" sz="2400" dirty="0" err="1"/>
              <a:t>Collura</a:t>
            </a:r>
            <a:r>
              <a:rPr lang="en-US" sz="2400" dirty="0"/>
              <a:t>: Being Y-AP Savvy </a:t>
            </a:r>
          </a:p>
          <a:p>
            <a:pPr lvl="1">
              <a:buNone/>
            </a:pPr>
            <a:r>
              <a:rPr lang="en-US" sz="2400" dirty="0"/>
              <a:t>(Primer for Youth-Adult Partnerships)</a:t>
            </a:r>
          </a:p>
          <a:p>
            <a:pPr marL="463550" lvl="1" indent="-6350">
              <a:buNone/>
            </a:pPr>
            <a:r>
              <a:rPr lang="en-US" sz="2400" dirty="0">
                <a:hlinkClick r:id="rId4"/>
              </a:rPr>
              <a:t>http://ecommons.library.cornell.edu/bitstream/1813/19325/2/YAP-Savvy.pdf</a:t>
            </a:r>
            <a:r>
              <a:rPr lang="en-US" sz="2400" dirty="0"/>
              <a:t> </a:t>
            </a:r>
          </a:p>
          <a:p>
            <a:pPr marL="463550" lvl="1" indent="-6350">
              <a:buNone/>
            </a:pPr>
            <a:endParaRPr lang="en-US" sz="900" dirty="0"/>
          </a:p>
          <a:p>
            <a:r>
              <a:rPr lang="en-US" sz="2400" dirty="0"/>
              <a:t>ACT for Youth   </a:t>
            </a:r>
            <a:r>
              <a:rPr lang="en-US" sz="2400" dirty="0">
                <a:hlinkClick r:id="rId5"/>
              </a:rPr>
              <a:t>www.actforyouth.net</a:t>
            </a:r>
            <a:endParaRPr lang="en-US" sz="2400" dirty="0"/>
          </a:p>
          <a:p>
            <a:pPr>
              <a:buNone/>
            </a:pPr>
            <a:r>
              <a:rPr lang="en-US" sz="2400" dirty="0"/>
              <a:t>	Youth Development Resources Manual, Narrated Web Presentations, Youth Trends and Data Sources</a:t>
            </a:r>
          </a:p>
          <a:p>
            <a:pPr>
              <a:buNone/>
            </a:pPr>
            <a:endParaRPr lang="en-US" sz="900" dirty="0"/>
          </a:p>
          <a:p>
            <a:r>
              <a:rPr lang="en-US" sz="2400" dirty="0"/>
              <a:t>Step it Up 2 Thrive   </a:t>
            </a:r>
            <a:r>
              <a:rPr lang="en-US" sz="2400" dirty="0">
                <a:hlinkClick r:id="rId6"/>
              </a:rPr>
              <a:t>http://www.stepitup2thrive.org</a:t>
            </a:r>
            <a:r>
              <a:rPr lang="en-US" sz="2400" dirty="0"/>
              <a:t> </a:t>
            </a:r>
          </a:p>
          <a:p>
            <a:pPr>
              <a:buNone/>
            </a:pPr>
            <a:r>
              <a:rPr lang="en-US" sz="2400" dirty="0"/>
              <a:t>	Key contributors: Benson (Search Institute), Carol </a:t>
            </a:r>
            <a:r>
              <a:rPr lang="en-US" sz="2400" dirty="0" err="1"/>
              <a:t>Dweck</a:t>
            </a:r>
            <a:r>
              <a:rPr lang="en-US" sz="2400" dirty="0"/>
              <a:t> (motivation) and Richard Lerner (competencies)</a:t>
            </a:r>
          </a:p>
          <a:p>
            <a:pPr>
              <a:buNone/>
            </a:pPr>
            <a:endParaRPr lang="en-US" sz="900" dirty="0"/>
          </a:p>
          <a:p>
            <a:r>
              <a:rPr lang="en-US" sz="2400" dirty="0"/>
              <a:t>Harvard Family Research Project  </a:t>
            </a:r>
            <a:r>
              <a:rPr lang="en-US" sz="2400" dirty="0">
                <a:hlinkClick r:id="rId7"/>
              </a:rPr>
              <a:t>http://www.hfrp.org/</a:t>
            </a:r>
            <a:r>
              <a:rPr lang="en-US" sz="2400" dirty="0"/>
              <a:t> </a:t>
            </a:r>
          </a:p>
          <a:p>
            <a:pPr>
              <a:buNone/>
            </a:pPr>
            <a:r>
              <a:rPr lang="en-US" sz="2400" dirty="0"/>
              <a:t>	Out-of-school time, research and evaluation, data base, bibliography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solidFill>
              </a:rPr>
              <a:t>Community Resources</a:t>
            </a:r>
          </a:p>
        </p:txBody>
      </p:sp>
      <p:sp>
        <p:nvSpPr>
          <p:cNvPr id="3" name="Content Placeholder 2"/>
          <p:cNvSpPr>
            <a:spLocks noGrp="1"/>
          </p:cNvSpPr>
          <p:nvPr>
            <p:ph idx="1"/>
          </p:nvPr>
        </p:nvSpPr>
        <p:spPr/>
        <p:txBody>
          <a:bodyPr>
            <a:normAutofit/>
          </a:bodyPr>
          <a:lstStyle/>
          <a:p>
            <a:r>
              <a:rPr lang="en-US" sz="2400" dirty="0"/>
              <a:t>Search Institute</a:t>
            </a:r>
          </a:p>
          <a:p>
            <a:pPr>
              <a:buNone/>
            </a:pPr>
            <a:r>
              <a:rPr lang="en-US" sz="2400" dirty="0"/>
              <a:t>	</a:t>
            </a:r>
            <a:r>
              <a:rPr lang="en-US" sz="2400" dirty="0">
                <a:hlinkClick r:id="rId3"/>
              </a:rPr>
              <a:t>www.search-institute.org</a:t>
            </a:r>
            <a:r>
              <a:rPr lang="en-US" sz="2400" dirty="0"/>
              <a:t> </a:t>
            </a:r>
          </a:p>
          <a:p>
            <a:r>
              <a:rPr lang="en-US" sz="2400" dirty="0"/>
              <a:t>Ready by 21	</a:t>
            </a:r>
          </a:p>
          <a:p>
            <a:pPr>
              <a:buNone/>
            </a:pPr>
            <a:r>
              <a:rPr lang="en-US" sz="2400" dirty="0"/>
              <a:t>	</a:t>
            </a:r>
            <a:r>
              <a:rPr lang="en-US" sz="2400" dirty="0">
                <a:hlinkClick r:id="rId4"/>
              </a:rPr>
              <a:t>http://www.readyby21.org</a:t>
            </a:r>
            <a:r>
              <a:rPr lang="en-US" sz="2400" dirty="0"/>
              <a:t> </a:t>
            </a:r>
          </a:p>
          <a:p>
            <a:r>
              <a:rPr lang="en-US" sz="2400" dirty="0"/>
              <a:t>America’s Promise Alliance</a:t>
            </a:r>
          </a:p>
          <a:p>
            <a:pPr>
              <a:buNone/>
            </a:pPr>
            <a:r>
              <a:rPr lang="en-US" sz="2400" dirty="0"/>
              <a:t>	</a:t>
            </a:r>
            <a:r>
              <a:rPr lang="en-US" sz="2400" dirty="0">
                <a:hlinkClick r:id="rId5"/>
              </a:rPr>
              <a:t>http://www.americaspromise.org</a:t>
            </a:r>
            <a:r>
              <a:rPr lang="en-US" sz="2400" dirty="0"/>
              <a:t> </a:t>
            </a:r>
          </a:p>
          <a:p>
            <a:r>
              <a:rPr lang="en-US" sz="2400" dirty="0"/>
              <a:t>Centers for Disease Control</a:t>
            </a:r>
          </a:p>
          <a:p>
            <a:pPr>
              <a:buNone/>
            </a:pPr>
            <a:r>
              <a:rPr lang="en-US" sz="2400" dirty="0"/>
              <a:t>	Sample: Teen Drivers </a:t>
            </a:r>
            <a:r>
              <a:rPr lang="en-US" sz="2400" dirty="0">
                <a:hlinkClick r:id="rId6"/>
              </a:rPr>
              <a:t>http://www.cdc.gov/Motorvehiclesafety/Teen_Drivers/index.html</a:t>
            </a:r>
            <a:r>
              <a:rPr lang="en-US"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609600" y="381000"/>
            <a:ext cx="8229600" cy="1143000"/>
          </a:xfrm>
        </p:spPr>
        <p:txBody>
          <a:bodyPr>
            <a:normAutofit/>
          </a:bodyPr>
          <a:lstStyle/>
          <a:p>
            <a:pPr>
              <a:defRPr/>
            </a:pPr>
            <a:r>
              <a:rPr lang="en-US" sz="3600" dirty="0">
                <a:solidFill>
                  <a:schemeClr val="accent2"/>
                </a:solidFill>
              </a:rPr>
              <a:t>The Health Paradox of Adolescence</a:t>
            </a:r>
            <a:endParaRPr lang="en-US" sz="3600" dirty="0">
              <a:solidFill>
                <a:schemeClr val="accent2"/>
              </a:solidFill>
              <a:effectLst/>
              <a:latin typeface="Footlight MT Light" pitchFamily="18" charset="0"/>
            </a:endParaRPr>
          </a:p>
        </p:txBody>
      </p:sp>
      <p:sp>
        <p:nvSpPr>
          <p:cNvPr id="89091" name="Rectangle 3"/>
          <p:cNvSpPr>
            <a:spLocks noGrp="1" noChangeArrowheads="1"/>
          </p:cNvSpPr>
          <p:nvPr>
            <p:ph idx="1"/>
          </p:nvPr>
        </p:nvSpPr>
        <p:spPr>
          <a:xfrm>
            <a:off x="381000" y="1752600"/>
            <a:ext cx="4419600" cy="4648200"/>
          </a:xfrm>
        </p:spPr>
        <p:txBody>
          <a:bodyPr>
            <a:normAutofit/>
          </a:bodyPr>
          <a:lstStyle/>
          <a:p>
            <a:pPr eaLnBrk="1" hangingPunct="1">
              <a:lnSpc>
                <a:spcPct val="80000"/>
              </a:lnSpc>
              <a:buClr>
                <a:schemeClr val="folHlink"/>
              </a:buClr>
              <a:buNone/>
              <a:defRPr/>
            </a:pPr>
            <a:endParaRPr lang="en-US" sz="800" dirty="0">
              <a:cs typeface="Footlight MT Light"/>
            </a:endParaRPr>
          </a:p>
          <a:p>
            <a:pPr>
              <a:lnSpc>
                <a:spcPct val="80000"/>
              </a:lnSpc>
              <a:buClr>
                <a:schemeClr val="folHlink"/>
              </a:buClr>
              <a:buFontTx/>
              <a:buChar char="•"/>
            </a:pPr>
            <a:r>
              <a:rPr lang="en-US" sz="2000" dirty="0"/>
              <a:t>Adolescence is physically the healthiest period of the lifespan</a:t>
            </a:r>
          </a:p>
          <a:p>
            <a:pPr lvl="1">
              <a:lnSpc>
                <a:spcPct val="80000"/>
              </a:lnSpc>
              <a:buFontTx/>
              <a:buChar char="o"/>
            </a:pPr>
            <a:r>
              <a:rPr lang="en-US" sz="2000" dirty="0"/>
              <a:t>Improvements in strength, speed, reaction time,  reasoning abilities, immune function </a:t>
            </a:r>
          </a:p>
          <a:p>
            <a:pPr lvl="1">
              <a:lnSpc>
                <a:spcPct val="80000"/>
              </a:lnSpc>
              <a:buFontTx/>
              <a:buChar char="o"/>
            </a:pPr>
            <a:r>
              <a:rPr lang="en-US" sz="2000" dirty="0"/>
              <a:t>Increased resistance to cold, heat, hunger, dehydration, and most types of injury</a:t>
            </a:r>
            <a:endParaRPr lang="en-US" sz="2000" dirty="0">
              <a:cs typeface="Footlight MT Light"/>
            </a:endParaRPr>
          </a:p>
          <a:p>
            <a:pPr eaLnBrk="1" hangingPunct="1">
              <a:lnSpc>
                <a:spcPct val="80000"/>
              </a:lnSpc>
              <a:buClr>
                <a:schemeClr val="folHlink"/>
              </a:buClr>
              <a:buNone/>
              <a:defRPr/>
            </a:pPr>
            <a:endParaRPr lang="en-US" sz="800" dirty="0">
              <a:cs typeface="Footlight MT Light"/>
            </a:endParaRPr>
          </a:p>
          <a:p>
            <a:pPr eaLnBrk="1" hangingPunct="1">
              <a:lnSpc>
                <a:spcPct val="80000"/>
              </a:lnSpc>
              <a:buClr>
                <a:schemeClr val="folHlink"/>
              </a:buClr>
              <a:buFontTx/>
              <a:buChar char="•"/>
              <a:defRPr/>
            </a:pPr>
            <a:r>
              <a:rPr lang="en-US" sz="2000" dirty="0">
                <a:cs typeface="Footlight MT Light"/>
              </a:rPr>
              <a:t>Yet: overall morbidity and mortality rates increase 200% from childhood to late adolescence</a:t>
            </a:r>
          </a:p>
          <a:p>
            <a:pPr eaLnBrk="1" hangingPunct="1">
              <a:lnSpc>
                <a:spcPct val="80000"/>
              </a:lnSpc>
              <a:buClr>
                <a:schemeClr val="folHlink"/>
              </a:buClr>
              <a:buNone/>
              <a:defRPr/>
            </a:pPr>
            <a:endParaRPr lang="en-US" sz="800" i="1" dirty="0">
              <a:cs typeface="Footlight MT Light"/>
            </a:endParaRPr>
          </a:p>
          <a:p>
            <a:pPr eaLnBrk="1" hangingPunct="1">
              <a:lnSpc>
                <a:spcPct val="80000"/>
              </a:lnSpc>
              <a:buClr>
                <a:schemeClr val="folHlink"/>
              </a:buClr>
              <a:buFontTx/>
              <a:buChar char="•"/>
              <a:defRPr/>
            </a:pPr>
            <a:r>
              <a:rPr lang="en-US" sz="2000" dirty="0">
                <a:cs typeface="Footlight MT Light"/>
              </a:rPr>
              <a:t>Primary sources of death/disability are related to problems with</a:t>
            </a:r>
            <a:r>
              <a:rPr lang="en-US" sz="2000" b="1" dirty="0">
                <a:cs typeface="Footlight MT Light"/>
              </a:rPr>
              <a:t> control of behavior and emotion</a:t>
            </a:r>
          </a:p>
        </p:txBody>
      </p:sp>
      <p:sp>
        <p:nvSpPr>
          <p:cNvPr id="3" name="TextBox 2"/>
          <p:cNvSpPr txBox="1"/>
          <p:nvPr/>
        </p:nvSpPr>
        <p:spPr>
          <a:xfrm>
            <a:off x="6785429" y="2697238"/>
            <a:ext cx="184666" cy="369332"/>
          </a:xfrm>
          <a:prstGeom prst="rect">
            <a:avLst/>
          </a:prstGeom>
          <a:noFill/>
        </p:spPr>
        <p:txBody>
          <a:bodyPr wrap="none" rtlCol="0">
            <a:spAutoFit/>
          </a:bodyPr>
          <a:lstStyle/>
          <a:p>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1545640128"/>
              </p:ext>
            </p:extLst>
          </p:nvPr>
        </p:nvGraphicFramePr>
        <p:xfrm>
          <a:off x="4953000" y="1752600"/>
          <a:ext cx="3962400" cy="4648200"/>
        </p:xfrm>
        <a:graphic>
          <a:graphicData uri="http://schemas.openxmlformats.org/presentationml/2006/ole">
            <mc:AlternateContent xmlns:mc="http://schemas.openxmlformats.org/markup-compatibility/2006">
              <mc:Choice xmlns:v="urn:schemas-microsoft-com:vml" Requires="v">
                <p:oleObj name="Worksheet" r:id="rId3" imgW="20828000" imgH="17208500" progId="Excel.Sheet.8">
                  <p:embed/>
                </p:oleObj>
              </mc:Choice>
              <mc:Fallback>
                <p:oleObj name="Worksheet" r:id="rId3" imgW="20828000" imgH="17208500" progId="Excel.Sheet.8">
                  <p:embed/>
                  <p:pic>
                    <p:nvPicPr>
                      <p:cNvPr id="0" name=""/>
                      <p:cNvPicPr>
                        <a:picLocks noChangeAspect="1" noChangeArrowheads="1"/>
                      </p:cNvPicPr>
                      <p:nvPr/>
                    </p:nvPicPr>
                    <p:blipFill>
                      <a:blip r:embed="rId4"/>
                      <a:srcRect/>
                      <a:stretch>
                        <a:fillRect/>
                      </a:stretch>
                    </p:blipFill>
                    <p:spPr bwMode="auto">
                      <a:xfrm>
                        <a:off x="4953000" y="1752600"/>
                        <a:ext cx="3962400" cy="4648200"/>
                      </a:xfrm>
                      <a:prstGeom prst="rect">
                        <a:avLst/>
                      </a:prstGeom>
                      <a:noFill/>
                      <a:ln w="28575">
                        <a:solidFill>
                          <a:srgbClr val="3366FF"/>
                        </a:solidFill>
                        <a:miter lim="800000"/>
                        <a:headEnd/>
                        <a:tailEnd/>
                      </a:ln>
                      <a:effectLst/>
                    </p:spPr>
                  </p:pic>
                </p:oleObj>
              </mc:Fallback>
            </mc:AlternateContent>
          </a:graphicData>
        </a:graphic>
      </p:graphicFrame>
    </p:spTree>
    <p:extLst>
      <p:ext uri="{BB962C8B-B14F-4D97-AF65-F5344CB8AC3E}">
        <p14:creationId xmlns:p14="http://schemas.microsoft.com/office/powerpoint/2010/main" val="57607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Effect transition="in" filter="fade">
                                      <p:cBhvr>
                                        <p:cTn id="7" dur="500"/>
                                        <p:tgtEl>
                                          <p:spTgt spid="8909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091">
                                            <p:txEl>
                                              <p:pRg st="2" end="2"/>
                                            </p:txEl>
                                          </p:spTgt>
                                        </p:tgtEl>
                                        <p:attrNameLst>
                                          <p:attrName>style.visibility</p:attrName>
                                        </p:attrNameLst>
                                      </p:cBhvr>
                                      <p:to>
                                        <p:strVal val="visible"/>
                                      </p:to>
                                    </p:set>
                                    <p:animEffect transition="in" filter="fade">
                                      <p:cBhvr>
                                        <p:cTn id="10" dur="500"/>
                                        <p:tgtEl>
                                          <p:spTgt spid="890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9091">
                                            <p:txEl>
                                              <p:pRg st="3" end="3"/>
                                            </p:txEl>
                                          </p:spTgt>
                                        </p:tgtEl>
                                        <p:attrNameLst>
                                          <p:attrName>style.visibility</p:attrName>
                                        </p:attrNameLst>
                                      </p:cBhvr>
                                      <p:to>
                                        <p:strVal val="visible"/>
                                      </p:to>
                                    </p:set>
                                    <p:animEffect transition="in" filter="fade">
                                      <p:cBhvr>
                                        <p:cTn id="13" dur="500"/>
                                        <p:tgtEl>
                                          <p:spTgt spid="8909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9091">
                                            <p:txEl>
                                              <p:pRg st="5" end="5"/>
                                            </p:txEl>
                                          </p:spTgt>
                                        </p:tgtEl>
                                        <p:attrNameLst>
                                          <p:attrName>style.visibility</p:attrName>
                                        </p:attrNameLst>
                                      </p:cBhvr>
                                      <p:to>
                                        <p:strVal val="visible"/>
                                      </p:to>
                                    </p:set>
                                    <p:animEffect transition="in" filter="fade">
                                      <p:cBhvr>
                                        <p:cTn id="18" dur="500"/>
                                        <p:tgtEl>
                                          <p:spTgt spid="8909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9091">
                                            <p:txEl>
                                              <p:pRg st="7" end="7"/>
                                            </p:txEl>
                                          </p:spTgt>
                                        </p:tgtEl>
                                        <p:attrNameLst>
                                          <p:attrName>style.visibility</p:attrName>
                                        </p:attrNameLst>
                                      </p:cBhvr>
                                      <p:to>
                                        <p:strVal val="visible"/>
                                      </p:to>
                                    </p:set>
                                    <p:animEffect transition="in" filter="fade">
                                      <p:cBhvr>
                                        <p:cTn id="23" dur="500"/>
                                        <p:tgtEl>
                                          <p:spTgt spid="89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What Triggers Risk Taking?</a:t>
            </a:r>
          </a:p>
        </p:txBody>
      </p:sp>
      <p:sp>
        <p:nvSpPr>
          <p:cNvPr id="3" name="Content Placeholder 2"/>
          <p:cNvSpPr>
            <a:spLocks noGrp="1"/>
          </p:cNvSpPr>
          <p:nvPr>
            <p:ph idx="1"/>
          </p:nvPr>
        </p:nvSpPr>
        <p:spPr/>
        <p:txBody>
          <a:bodyPr/>
          <a:lstStyle/>
          <a:p>
            <a:pPr marL="514350" indent="-514350">
              <a:buFont typeface="+mj-lt"/>
              <a:buAutoNum type="alphaLcPeriod"/>
            </a:pPr>
            <a:r>
              <a:rPr lang="en-US" dirty="0"/>
              <a:t>Raging hormones?</a:t>
            </a:r>
          </a:p>
          <a:p>
            <a:pPr marL="514350" indent="-514350">
              <a:buFont typeface="+mj-lt"/>
              <a:buAutoNum type="alphaLcPeriod"/>
            </a:pPr>
            <a:r>
              <a:rPr lang="en-US" dirty="0"/>
              <a:t>Immature thinking?</a:t>
            </a:r>
          </a:p>
          <a:p>
            <a:pPr marL="514350" indent="-514350">
              <a:buFont typeface="+mj-lt"/>
              <a:buAutoNum type="alphaLcPeriod"/>
            </a:pPr>
            <a:r>
              <a:rPr lang="en-US" dirty="0"/>
              <a:t>Inexperience?</a:t>
            </a:r>
          </a:p>
          <a:p>
            <a:pPr marL="514350" indent="-514350">
              <a:buFont typeface="+mj-lt"/>
              <a:buAutoNum type="alphaLcPeriod"/>
            </a:pPr>
            <a:r>
              <a:rPr lang="en-US" dirty="0"/>
              <a:t>Curiosity?</a:t>
            </a:r>
          </a:p>
          <a:p>
            <a:pPr marL="514350" indent="-514350">
              <a:buFont typeface="+mj-lt"/>
              <a:buAutoNum type="alphaLcPeriod"/>
            </a:pPr>
            <a:r>
              <a:rPr lang="en-US" dirty="0"/>
              <a:t>Boredom? </a:t>
            </a:r>
          </a:p>
          <a:p>
            <a:pPr marL="514350" indent="-514350">
              <a:buNone/>
            </a:pPr>
            <a:r>
              <a:rPr lang="en-US" dirty="0"/>
              <a:t>				</a:t>
            </a:r>
          </a:p>
          <a:p>
            <a:pPr marL="514350" indent="-514350">
              <a:buFont typeface="+mj-lt"/>
              <a:buAutoNum type="alphaL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Risks are…</a:t>
            </a:r>
          </a:p>
        </p:txBody>
      </p:sp>
      <p:sp>
        <p:nvSpPr>
          <p:cNvPr id="3" name="Content Placeholder 2"/>
          <p:cNvSpPr>
            <a:spLocks noGrp="1"/>
          </p:cNvSpPr>
          <p:nvPr>
            <p:ph idx="1"/>
          </p:nvPr>
        </p:nvSpPr>
        <p:spPr>
          <a:xfrm>
            <a:off x="3200400" y="1775191"/>
            <a:ext cx="5638800" cy="4625609"/>
          </a:xfrm>
        </p:spPr>
        <p:txBody>
          <a:bodyPr>
            <a:normAutofit/>
          </a:bodyPr>
          <a:lstStyle/>
          <a:p>
            <a:pPr marL="112713" indent="6350">
              <a:buNone/>
            </a:pPr>
            <a:r>
              <a:rPr lang="en-US" dirty="0"/>
              <a:t>Adults: </a:t>
            </a:r>
            <a:r>
              <a:rPr lang="en-US" dirty="0">
                <a:cs typeface="Footlight MT Light"/>
              </a:rPr>
              <a:t>The possibility of suffering harm or loss, </a:t>
            </a:r>
            <a:r>
              <a:rPr lang="en-US" dirty="0"/>
              <a:t>Danger</a:t>
            </a:r>
          </a:p>
          <a:p>
            <a:pPr marL="112713" indent="6350">
              <a:buNone/>
            </a:pPr>
            <a:endParaRPr lang="en-US" dirty="0"/>
          </a:p>
          <a:p>
            <a:pPr marL="112713" indent="6350">
              <a:buNone/>
            </a:pPr>
            <a:r>
              <a:rPr lang="en-US" dirty="0"/>
              <a:t>Youth: </a:t>
            </a:r>
            <a:r>
              <a:rPr lang="en-US" dirty="0">
                <a:cs typeface="Footlight MT Light"/>
              </a:rPr>
              <a:t>Any venturesome undertaking, especially one with an uncertain outcome</a:t>
            </a:r>
          </a:p>
        </p:txBody>
      </p:sp>
      <p:pic>
        <p:nvPicPr>
          <p:cNvPr id="4" name="Picture 3" descr="lens.jpg"/>
          <p:cNvPicPr>
            <a:picLocks noChangeAspect="1"/>
          </p:cNvPicPr>
          <p:nvPr/>
        </p:nvPicPr>
        <p:blipFill>
          <a:blip r:embed="rId3" cstate="print"/>
          <a:stretch>
            <a:fillRect/>
          </a:stretch>
        </p:blipFill>
        <p:spPr>
          <a:xfrm>
            <a:off x="228600" y="1828802"/>
            <a:ext cx="2743200" cy="44957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2"/>
                </a:solidFill>
              </a:rPr>
              <a:t>Why do teens take risks?</a:t>
            </a:r>
          </a:p>
        </p:txBody>
      </p:sp>
      <p:sp>
        <p:nvSpPr>
          <p:cNvPr id="7" name="Content Placeholder 6"/>
          <p:cNvSpPr>
            <a:spLocks noGrp="1"/>
          </p:cNvSpPr>
          <p:nvPr>
            <p:ph idx="1"/>
          </p:nvPr>
        </p:nvSpPr>
        <p:spPr>
          <a:xfrm>
            <a:off x="457200" y="1752600"/>
            <a:ext cx="5334000" cy="4373563"/>
          </a:xfrm>
        </p:spPr>
        <p:txBody>
          <a:bodyPr>
            <a:normAutofit fontScale="92500" lnSpcReduction="20000"/>
          </a:bodyPr>
          <a:lstStyle/>
          <a:p>
            <a:r>
              <a:rPr lang="en-US" dirty="0"/>
              <a:t>Growth spurt of adolescent brain (starting in puberty ) </a:t>
            </a:r>
          </a:p>
          <a:p>
            <a:pPr>
              <a:buNone/>
            </a:pPr>
            <a:r>
              <a:rPr lang="en-US" dirty="0"/>
              <a:t>	↑ skill efficiency</a:t>
            </a:r>
            <a:endParaRPr lang="en-US" sz="800" dirty="0"/>
          </a:p>
          <a:p>
            <a:pPr>
              <a:buNone/>
            </a:pPr>
            <a:endParaRPr lang="en-US" sz="900" dirty="0"/>
          </a:p>
          <a:p>
            <a:r>
              <a:rPr lang="en-US" dirty="0"/>
              <a:t>Frontal Lobe: Cognitive control &amp; decision-making still under construction</a:t>
            </a:r>
          </a:p>
          <a:p>
            <a:pPr>
              <a:buNone/>
            </a:pPr>
            <a:endParaRPr lang="en-US" sz="900" dirty="0"/>
          </a:p>
          <a:p>
            <a:r>
              <a:rPr lang="en-US" dirty="0"/>
              <a:t>↑ Activity in limbic system (emotional brain): Pleasure and sensation seeking increase</a:t>
            </a:r>
          </a:p>
          <a:p>
            <a:pPr>
              <a:buNone/>
            </a:pPr>
            <a:r>
              <a:rPr lang="en-US" dirty="0"/>
              <a:t>	</a:t>
            </a:r>
          </a:p>
          <a:p>
            <a:endParaRPr lang="en-US" dirty="0"/>
          </a:p>
          <a:p>
            <a:pPr>
              <a:buNone/>
            </a:pPr>
            <a:endParaRPr lang="en-US" dirty="0"/>
          </a:p>
        </p:txBody>
      </p:sp>
      <p:sp>
        <p:nvSpPr>
          <p:cNvPr id="5" name="Rectangle 4"/>
          <p:cNvSpPr/>
          <p:nvPr/>
        </p:nvSpPr>
        <p:spPr>
          <a:xfrm>
            <a:off x="289314" y="4830639"/>
            <a:ext cx="4038600" cy="646331"/>
          </a:xfrm>
          <a:prstGeom prst="rect">
            <a:avLst/>
          </a:prstGeom>
        </p:spPr>
        <p:txBody>
          <a:bodyPr wrap="square">
            <a:spAutoFit/>
          </a:bodyPr>
          <a:lstStyle/>
          <a:p>
            <a:pPr marL="171450" indent="-171450">
              <a:buClr>
                <a:schemeClr val="accent1">
                  <a:lumMod val="20000"/>
                  <a:lumOff val="80000"/>
                </a:schemeClr>
              </a:buClr>
              <a:buSzPct val="80000"/>
              <a:buFont typeface="Wingdings" charset="2"/>
              <a:buChar char="u"/>
            </a:pPr>
            <a:endParaRPr lang="en-US" dirty="0">
              <a:solidFill>
                <a:srgbClr val="FFFF99"/>
              </a:solidFill>
              <a:latin typeface="Footlight MT Light"/>
              <a:cs typeface="Footlight MT Light"/>
            </a:endParaRPr>
          </a:p>
          <a:p>
            <a:pPr marL="285750" indent="-285750">
              <a:buClr>
                <a:schemeClr val="accent1">
                  <a:lumMod val="20000"/>
                  <a:lumOff val="80000"/>
                </a:schemeClr>
              </a:buClr>
              <a:buSzPct val="80000"/>
              <a:buFont typeface="Wingdings" charset="2"/>
              <a:buChar char="u"/>
            </a:pPr>
            <a:endParaRPr lang="en-US" dirty="0">
              <a:solidFill>
                <a:srgbClr val="FFFFFF"/>
              </a:solidFill>
              <a:latin typeface="Footlight MT Light"/>
              <a:cs typeface="Footlight MT Light"/>
            </a:endParaRPr>
          </a:p>
        </p:txBody>
      </p:sp>
      <p:pic>
        <p:nvPicPr>
          <p:cNvPr id="8" name="Picture 7"/>
          <p:cNvPicPr>
            <a:picLocks noChangeAspect="1"/>
          </p:cNvPicPr>
          <p:nvPr/>
        </p:nvPicPr>
        <p:blipFill>
          <a:blip r:embed="rId3" cstate="print"/>
          <a:stretch>
            <a:fillRect/>
          </a:stretch>
        </p:blipFill>
        <p:spPr>
          <a:xfrm>
            <a:off x="5912726" y="1961948"/>
            <a:ext cx="3153930" cy="3143452"/>
          </a:xfrm>
          <a:prstGeom prst="rect">
            <a:avLst/>
          </a:prstGeom>
        </p:spPr>
      </p:pic>
    </p:spTree>
    <p:extLst>
      <p:ext uri="{BB962C8B-B14F-4D97-AF65-F5344CB8AC3E}">
        <p14:creationId xmlns:p14="http://schemas.microsoft.com/office/powerpoint/2010/main" val="192880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Maturation Imbalance</a:t>
            </a:r>
          </a:p>
        </p:txBody>
      </p:sp>
      <p:sp>
        <p:nvSpPr>
          <p:cNvPr id="3" name="Content Placeholder 2"/>
          <p:cNvSpPr>
            <a:spLocks noGrp="1"/>
          </p:cNvSpPr>
          <p:nvPr>
            <p:ph idx="1"/>
          </p:nvPr>
        </p:nvSpPr>
        <p:spPr>
          <a:xfrm>
            <a:off x="381000" y="1524000"/>
            <a:ext cx="5638800" cy="4525963"/>
          </a:xfrm>
        </p:spPr>
        <p:txBody>
          <a:bodyPr>
            <a:normAutofit fontScale="92500" lnSpcReduction="10000"/>
          </a:bodyPr>
          <a:lstStyle/>
          <a:p>
            <a:r>
              <a:rPr lang="en-US" dirty="0"/>
              <a:t>Adolescent cognitive skills and capacities are comparable to adults</a:t>
            </a:r>
          </a:p>
          <a:p>
            <a:r>
              <a:rPr lang="en-US" dirty="0"/>
              <a:t>Lack of experience has impact on their deliberation process (Reyna)</a:t>
            </a:r>
          </a:p>
          <a:p>
            <a:r>
              <a:rPr lang="en-US" dirty="0"/>
              <a:t>When the emotional (limbic) system is aroused, pleasure and reward seeking will be dominant</a:t>
            </a:r>
          </a:p>
        </p:txBody>
      </p:sp>
      <p:pic>
        <p:nvPicPr>
          <p:cNvPr id="4" name="Picture 3" descr="scale.png"/>
          <p:cNvPicPr>
            <a:picLocks noChangeAspect="1"/>
          </p:cNvPicPr>
          <p:nvPr/>
        </p:nvPicPr>
        <p:blipFill>
          <a:blip r:embed="rId3" cstate="print"/>
          <a:stretch>
            <a:fillRect/>
          </a:stretch>
        </p:blipFill>
        <p:spPr>
          <a:xfrm>
            <a:off x="5715000" y="2307598"/>
            <a:ext cx="3185911" cy="38646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2"/>
                </a:solidFill>
              </a:rPr>
              <a:t>Hardwired to Take Risks</a:t>
            </a:r>
          </a:p>
        </p:txBody>
      </p:sp>
      <p:sp>
        <p:nvSpPr>
          <p:cNvPr id="9" name="Content Placeholder 8"/>
          <p:cNvSpPr>
            <a:spLocks noGrp="1"/>
          </p:cNvSpPr>
          <p:nvPr>
            <p:ph idx="1"/>
          </p:nvPr>
        </p:nvSpPr>
        <p:spPr>
          <a:xfrm>
            <a:off x="304800" y="1600200"/>
            <a:ext cx="8229600" cy="4800600"/>
          </a:xfrm>
        </p:spPr>
        <p:txBody>
          <a:bodyPr/>
          <a:lstStyle/>
          <a:p>
            <a:pPr>
              <a:buNone/>
            </a:pPr>
            <a:endParaRPr lang="en-US" sz="2800" dirty="0"/>
          </a:p>
          <a:p>
            <a:pPr>
              <a:buNone/>
            </a:pPr>
            <a:r>
              <a:rPr lang="en-US" sz="2800" dirty="0">
                <a:latin typeface="Berlin Sans FB" pitchFamily="34" charset="0"/>
              </a:rPr>
              <a:t>“The teen brain is</a:t>
            </a:r>
          </a:p>
          <a:p>
            <a:pPr>
              <a:buNone/>
            </a:pPr>
            <a:r>
              <a:rPr lang="en-US" sz="2800" dirty="0">
                <a:latin typeface="Berlin Sans FB" pitchFamily="34" charset="0"/>
              </a:rPr>
              <a:t>neither broken nor</a:t>
            </a:r>
          </a:p>
          <a:p>
            <a:pPr>
              <a:buNone/>
            </a:pPr>
            <a:r>
              <a:rPr lang="en-US" sz="2800" dirty="0">
                <a:latin typeface="Berlin Sans FB" pitchFamily="34" charset="0"/>
              </a:rPr>
              <a:t>defective. Rather, it</a:t>
            </a:r>
          </a:p>
          <a:p>
            <a:pPr>
              <a:buNone/>
            </a:pPr>
            <a:r>
              <a:rPr lang="en-US" sz="2800" dirty="0">
                <a:latin typeface="Berlin Sans FB" pitchFamily="34" charset="0"/>
              </a:rPr>
              <a:t>is wonderfully</a:t>
            </a:r>
          </a:p>
          <a:p>
            <a:pPr>
              <a:buNone/>
            </a:pPr>
            <a:r>
              <a:rPr lang="en-US" sz="2800" dirty="0">
                <a:latin typeface="Berlin Sans FB" pitchFamily="34" charset="0"/>
              </a:rPr>
              <a:t>optimized to promote</a:t>
            </a:r>
          </a:p>
          <a:p>
            <a:pPr>
              <a:buNone/>
            </a:pPr>
            <a:r>
              <a:rPr lang="en-US" sz="2800" dirty="0">
                <a:latin typeface="Berlin Sans FB" pitchFamily="34" charset="0"/>
              </a:rPr>
              <a:t>our success as a</a:t>
            </a:r>
          </a:p>
          <a:p>
            <a:pPr>
              <a:buNone/>
            </a:pPr>
            <a:r>
              <a:rPr lang="en-US" sz="2800" dirty="0">
                <a:latin typeface="Berlin Sans FB" pitchFamily="34" charset="0"/>
              </a:rPr>
              <a:t>species.”</a:t>
            </a:r>
          </a:p>
          <a:p>
            <a:pPr>
              <a:buNone/>
            </a:pPr>
            <a:r>
              <a:rPr lang="en-US" sz="2800" dirty="0">
                <a:latin typeface="Berlin Sans FB" pitchFamily="34" charset="0"/>
              </a:rPr>
              <a:t>         ~Jay </a:t>
            </a:r>
            <a:r>
              <a:rPr lang="en-US" sz="2800" dirty="0" err="1">
                <a:latin typeface="Berlin Sans FB" pitchFamily="34" charset="0"/>
              </a:rPr>
              <a:t>Giedd</a:t>
            </a:r>
            <a:r>
              <a:rPr lang="en-US" sz="2800" dirty="0">
                <a:latin typeface="Berlin Sans FB" pitchFamily="34" charset="0"/>
              </a:rPr>
              <a:t>, MD</a:t>
            </a:r>
          </a:p>
          <a:p>
            <a:pPr lvl="1">
              <a:buNone/>
            </a:pPr>
            <a:endParaRPr lang="en-US" sz="3200" dirty="0"/>
          </a:p>
        </p:txBody>
      </p:sp>
      <p:sp>
        <p:nvSpPr>
          <p:cNvPr id="5" name="Rectangle 4"/>
          <p:cNvSpPr/>
          <p:nvPr/>
        </p:nvSpPr>
        <p:spPr>
          <a:xfrm>
            <a:off x="289314" y="4830639"/>
            <a:ext cx="4038600" cy="646331"/>
          </a:xfrm>
          <a:prstGeom prst="rect">
            <a:avLst/>
          </a:prstGeom>
        </p:spPr>
        <p:txBody>
          <a:bodyPr wrap="square">
            <a:spAutoFit/>
          </a:bodyPr>
          <a:lstStyle/>
          <a:p>
            <a:pPr marL="171450" indent="-171450">
              <a:buClr>
                <a:schemeClr val="accent1">
                  <a:lumMod val="20000"/>
                  <a:lumOff val="80000"/>
                </a:schemeClr>
              </a:buClr>
              <a:buSzPct val="80000"/>
              <a:buFont typeface="Wingdings" charset="2"/>
              <a:buChar char="u"/>
            </a:pPr>
            <a:endParaRPr lang="en-US" dirty="0">
              <a:solidFill>
                <a:srgbClr val="FFFF99"/>
              </a:solidFill>
              <a:latin typeface="Footlight MT Light"/>
              <a:cs typeface="Footlight MT Light"/>
            </a:endParaRPr>
          </a:p>
          <a:p>
            <a:pPr marL="285750" indent="-285750">
              <a:buClr>
                <a:schemeClr val="accent1">
                  <a:lumMod val="20000"/>
                  <a:lumOff val="80000"/>
                </a:schemeClr>
              </a:buClr>
              <a:buSzPct val="80000"/>
              <a:buFont typeface="Wingdings" charset="2"/>
              <a:buChar char="u"/>
            </a:pPr>
            <a:endParaRPr lang="en-US" dirty="0">
              <a:solidFill>
                <a:srgbClr val="FFFFFF"/>
              </a:solidFill>
              <a:latin typeface="Footlight MT Light"/>
              <a:cs typeface="Footlight MT Light"/>
            </a:endParaRPr>
          </a:p>
        </p:txBody>
      </p:sp>
      <p:pic>
        <p:nvPicPr>
          <p:cNvPr id="6" name="Picture 5" descr="evolutionary-grafitti3.jpg"/>
          <p:cNvPicPr>
            <a:picLocks noChangeAspect="1"/>
          </p:cNvPicPr>
          <p:nvPr/>
        </p:nvPicPr>
        <p:blipFill>
          <a:blip r:embed="rId3" cstate="print"/>
          <a:stretch>
            <a:fillRect/>
          </a:stretch>
        </p:blipFill>
        <p:spPr>
          <a:xfrm>
            <a:off x="4191000" y="3124200"/>
            <a:ext cx="4953000" cy="2827531"/>
          </a:xfrm>
          <a:prstGeom prst="rect">
            <a:avLst/>
          </a:prstGeom>
        </p:spPr>
      </p:pic>
    </p:spTree>
    <p:extLst>
      <p:ext uri="{BB962C8B-B14F-4D97-AF65-F5344CB8AC3E}">
        <p14:creationId xmlns:p14="http://schemas.microsoft.com/office/powerpoint/2010/main" val="252195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Risk Taking - Risky Behaviors</a:t>
            </a:r>
          </a:p>
        </p:txBody>
      </p:sp>
      <p:sp>
        <p:nvSpPr>
          <p:cNvPr id="3" name="Content Placeholder 2"/>
          <p:cNvSpPr>
            <a:spLocks noGrp="1"/>
          </p:cNvSpPr>
          <p:nvPr>
            <p:ph sz="half" idx="1"/>
          </p:nvPr>
        </p:nvSpPr>
        <p:spPr>
          <a:xfrm>
            <a:off x="533400" y="2438400"/>
            <a:ext cx="4038600" cy="3959352"/>
          </a:xfrm>
        </p:spPr>
        <p:txBody>
          <a:bodyPr/>
          <a:lstStyle/>
          <a:p>
            <a:r>
              <a:rPr lang="en-US" dirty="0"/>
              <a:t>Increased injury/morbidity</a:t>
            </a:r>
          </a:p>
          <a:p>
            <a:r>
              <a:rPr lang="en-US" dirty="0"/>
              <a:t>Negative behavior outcomes: teen pregnancy, substance abuse, delinquency, school drop out, violence</a:t>
            </a:r>
          </a:p>
        </p:txBody>
      </p:sp>
      <p:sp>
        <p:nvSpPr>
          <p:cNvPr id="4" name="Content Placeholder 3"/>
          <p:cNvSpPr>
            <a:spLocks noGrp="1"/>
          </p:cNvSpPr>
          <p:nvPr>
            <p:ph sz="half" idx="2"/>
          </p:nvPr>
        </p:nvSpPr>
        <p:spPr>
          <a:xfrm>
            <a:off x="4648200" y="2438400"/>
            <a:ext cx="4038600" cy="3959352"/>
          </a:xfrm>
        </p:spPr>
        <p:txBody>
          <a:bodyPr/>
          <a:lstStyle/>
          <a:p>
            <a:r>
              <a:rPr lang="en-US" dirty="0"/>
              <a:t>Trying out new things, developing own identity </a:t>
            </a:r>
          </a:p>
          <a:p>
            <a:r>
              <a:rPr lang="en-US" dirty="0"/>
              <a:t>Civic engagement; create social change</a:t>
            </a:r>
          </a:p>
          <a:p>
            <a:r>
              <a:rPr lang="en-US" dirty="0"/>
              <a:t>Early adapters; innovation focused</a:t>
            </a:r>
          </a:p>
          <a:p>
            <a:endParaRPr lang="en-US" dirty="0"/>
          </a:p>
        </p:txBody>
      </p:sp>
      <p:pic>
        <p:nvPicPr>
          <p:cNvPr id="5" name="Picture 4" descr="plus_minus.jpg"/>
          <p:cNvPicPr>
            <a:picLocks noChangeAspect="1"/>
          </p:cNvPicPr>
          <p:nvPr/>
        </p:nvPicPr>
        <p:blipFill>
          <a:blip r:embed="rId3" cstate="print"/>
          <a:stretch>
            <a:fillRect/>
          </a:stretch>
        </p:blipFill>
        <p:spPr>
          <a:xfrm>
            <a:off x="3048000" y="1524000"/>
            <a:ext cx="2057400" cy="10668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4|3.6|3.5|3.9"/>
</p:tagLst>
</file>

<file path=ppt/tags/tag2.xml><?xml version="1.0" encoding="utf-8"?>
<p:tagLst xmlns:a="http://schemas.openxmlformats.org/drawingml/2006/main" xmlns:r="http://schemas.openxmlformats.org/officeDocument/2006/relationships" xmlns:p="http://schemas.openxmlformats.org/presentationml/2006/main">
  <p:tag name="TIMING" val="|12.6|6.4|4.5|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2049</TotalTime>
  <Words>4731</Words>
  <Application>Microsoft Office PowerPoint</Application>
  <PresentationFormat>On-screen Show (4:3)</PresentationFormat>
  <Paragraphs>408</Paragraphs>
  <Slides>25</Slides>
  <Notes>25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42" baseType="lpstr">
      <vt:lpstr>Arial</vt:lpstr>
      <vt:lpstr>Arial Black</vt:lpstr>
      <vt:lpstr>Berlin Sans FB</vt:lpstr>
      <vt:lpstr>Calibri</vt:lpstr>
      <vt:lpstr>Constantia</vt:lpstr>
      <vt:lpstr>Corbel</vt:lpstr>
      <vt:lpstr>Footlight MT Light</vt:lpstr>
      <vt:lpstr>Impact</vt:lpstr>
      <vt:lpstr>Monotype Sorts</vt:lpstr>
      <vt:lpstr>Rockwell</vt:lpstr>
      <vt:lpstr>Tahoma</vt:lpstr>
      <vt:lpstr>Times New Roman</vt:lpstr>
      <vt:lpstr>Wingdings</vt:lpstr>
      <vt:lpstr>Wingdings 2</vt:lpstr>
      <vt:lpstr>Wingdings 3</vt:lpstr>
      <vt:lpstr>Module</vt:lpstr>
      <vt:lpstr>Worksheet</vt:lpstr>
      <vt:lpstr>Adolescent  Risk Taking</vt:lpstr>
      <vt:lpstr>Risk Taking Behaviors</vt:lpstr>
      <vt:lpstr>The Health Paradox of Adolescence</vt:lpstr>
      <vt:lpstr>What Triggers Risk Taking?</vt:lpstr>
      <vt:lpstr>Risks are…</vt:lpstr>
      <vt:lpstr>Why do teens take risks?</vt:lpstr>
      <vt:lpstr>Maturation Imbalance</vt:lpstr>
      <vt:lpstr>Hardwired to Take Risks</vt:lpstr>
      <vt:lpstr>Risk Taking - Risky Behaviors</vt:lpstr>
      <vt:lpstr>Moderating Factors </vt:lpstr>
      <vt:lpstr>Social Toxicity or Stress</vt:lpstr>
      <vt:lpstr>PowerPoint Presentation</vt:lpstr>
      <vt:lpstr>Home Media Ecology - 1975</vt:lpstr>
      <vt:lpstr>Home Media Ecology – Now</vt:lpstr>
      <vt:lpstr>Young Adults and Social Media</vt:lpstr>
      <vt:lpstr>PowerPoint Presentation</vt:lpstr>
      <vt:lpstr>Safety Net:  Services Opportunities Supports </vt:lpstr>
      <vt:lpstr>Families</vt:lpstr>
      <vt:lpstr>Youth Programs</vt:lpstr>
      <vt:lpstr>Community Strategies</vt:lpstr>
      <vt:lpstr>Resources</vt:lpstr>
      <vt:lpstr>Resources for Families</vt:lpstr>
      <vt:lpstr>Resources for Youth Programs</vt:lpstr>
      <vt:lpstr>PowerPoint Presentation</vt:lpstr>
      <vt:lpstr>Community Resources</vt:lpstr>
    </vt:vector>
  </TitlesOfParts>
  <Company>Cornell Univeristy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Risk Taking</dc:title>
  <dc:subject>Developed by Jutta Dotterweich for community educators, this presentation may be used to provide information on adolescent development and risk taking to parents, youth workers, and other community sectors. </dc:subject>
  <dc:creator>jd81</dc:creator>
  <cp:keywords>brain development</cp:keywords>
  <cp:lastModifiedBy>Karen Schantz</cp:lastModifiedBy>
  <cp:revision>127</cp:revision>
  <dcterms:created xsi:type="dcterms:W3CDTF">2012-09-30T20:17:11Z</dcterms:created>
  <dcterms:modified xsi:type="dcterms:W3CDTF">2024-04-08T15:54:58Z</dcterms:modified>
</cp:coreProperties>
</file>