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0" r:id="rId1"/>
  </p:sldMasterIdLst>
  <p:notesMasterIdLst>
    <p:notesMasterId r:id="rId45"/>
  </p:notesMasterIdLst>
  <p:sldIdLst>
    <p:sldId id="256" r:id="rId2"/>
    <p:sldId id="323" r:id="rId3"/>
    <p:sldId id="260" r:id="rId4"/>
    <p:sldId id="296" r:id="rId5"/>
    <p:sldId id="309" r:id="rId6"/>
    <p:sldId id="324" r:id="rId7"/>
    <p:sldId id="310" r:id="rId8"/>
    <p:sldId id="258" r:id="rId9"/>
    <p:sldId id="313" r:id="rId10"/>
    <p:sldId id="314" r:id="rId11"/>
    <p:sldId id="315" r:id="rId12"/>
    <p:sldId id="312" r:id="rId13"/>
    <p:sldId id="301" r:id="rId14"/>
    <p:sldId id="259" r:id="rId15"/>
    <p:sldId id="285" r:id="rId16"/>
    <p:sldId id="286" r:id="rId17"/>
    <p:sldId id="287" r:id="rId18"/>
    <p:sldId id="288" r:id="rId19"/>
    <p:sldId id="289" r:id="rId20"/>
    <p:sldId id="290" r:id="rId21"/>
    <p:sldId id="292" r:id="rId22"/>
    <p:sldId id="320" r:id="rId23"/>
    <p:sldId id="325" r:id="rId24"/>
    <p:sldId id="318" r:id="rId25"/>
    <p:sldId id="294" r:id="rId26"/>
    <p:sldId id="298" r:id="rId27"/>
    <p:sldId id="291" r:id="rId28"/>
    <p:sldId id="297" r:id="rId29"/>
    <p:sldId id="303" r:id="rId30"/>
    <p:sldId id="305" r:id="rId31"/>
    <p:sldId id="306" r:id="rId32"/>
    <p:sldId id="307" r:id="rId33"/>
    <p:sldId id="321" r:id="rId34"/>
    <p:sldId id="322" r:id="rId35"/>
    <p:sldId id="308" r:id="rId36"/>
    <p:sldId id="326" r:id="rId37"/>
    <p:sldId id="327" r:id="rId38"/>
    <p:sldId id="262" r:id="rId39"/>
    <p:sldId id="283" r:id="rId40"/>
    <p:sldId id="328" r:id="rId41"/>
    <p:sldId id="276" r:id="rId42"/>
    <p:sldId id="277" r:id="rId43"/>
    <p:sldId id="278"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IBM Plex Sans" panose="020B0604020202020204" charset="0"/>
      <p:regular r:id="rId50"/>
      <p:bold r:id="rId51"/>
      <p:italic r:id="rId52"/>
      <p:boldItalic r:id="rId53"/>
    </p:embeddedFont>
    <p:embeddedFont>
      <p:font typeface="IBM Plex Sans Light" panose="020B0604020202020204" charset="0"/>
      <p:regular r:id="rId54"/>
      <p:bold r:id="rId55"/>
      <p:italic r:id="rId56"/>
      <p:boldItalic r:id="rId57"/>
    </p:embeddedFont>
    <p:embeddedFont>
      <p:font typeface="IBM Plex Serif" panose="020B0604020202020204" charset="0"/>
      <p:regular r:id="rId58"/>
      <p:bold r:id="rId59"/>
      <p:italic r:id="rId60"/>
      <p:boldItalic r:id="rId61"/>
    </p:embeddedFont>
    <p:embeddedFont>
      <p:font typeface="IBM Plex Serif SemiBold" panose="020B060402020202020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3E1402-6786-4FB2-818E-6E34EE3E6449}">
  <a:tblStyle styleId="{F43E1402-6786-4FB2-818E-6E34EE3E644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6"/>
    <p:restoredTop sz="79596"/>
  </p:normalViewPr>
  <p:slideViewPr>
    <p:cSldViewPr snapToGrid="0" snapToObjects="1">
      <p:cViewPr varScale="1">
        <p:scale>
          <a:sx n="80" d="100"/>
          <a:sy n="80" d="100"/>
        </p:scale>
        <p:origin x="53" y="67"/>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6033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6487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968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5916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7638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Do the images in the room reflect the group you are working with and express inclusivity? (e.g. a rainbow flag, positive images of youth of diverse backgrounds) </a:t>
            </a:r>
          </a:p>
        </p:txBody>
      </p:sp>
    </p:spTree>
    <p:extLst>
      <p:ext uri="{BB962C8B-B14F-4D97-AF65-F5344CB8AC3E}">
        <p14:creationId xmlns:p14="http://schemas.microsoft.com/office/powerpoint/2010/main" val="3145936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For example, using binary and heteronormative terms can make a young person feel as though this is yet </a:t>
            </a:r>
            <a:r>
              <a:rPr lang="en-US" sz="1100" b="0" i="1" u="none" strike="noStrike" cap="none" dirty="0">
                <a:solidFill>
                  <a:srgbClr val="000000"/>
                </a:solidFill>
                <a:effectLst/>
                <a:latin typeface="Arial"/>
                <a:ea typeface="Arial"/>
                <a:cs typeface="Arial"/>
                <a:sym typeface="Arial"/>
              </a:rPr>
              <a:t>another </a:t>
            </a:r>
            <a:r>
              <a:rPr lang="en-US" sz="1100" b="0" i="0" u="none" strike="noStrike" cap="none" dirty="0">
                <a:solidFill>
                  <a:srgbClr val="000000"/>
                </a:solidFill>
                <a:effectLst/>
                <a:latin typeface="Arial"/>
                <a:ea typeface="Arial"/>
                <a:cs typeface="Arial"/>
                <a:sym typeface="Arial"/>
              </a:rPr>
              <a:t>place they are not welcome or seen. Consider changing “boy/girlfriend” to “partner” and “male/female” to “person with a penis or person with a vagina.” (</a:t>
            </a:r>
            <a:r>
              <a:rPr lang="en-US" sz="1100" b="1" i="0" u="none" strike="noStrike" cap="none" dirty="0">
                <a:solidFill>
                  <a:srgbClr val="000000"/>
                </a:solidFill>
                <a:effectLst/>
                <a:latin typeface="Arial"/>
                <a:ea typeface="Arial"/>
                <a:cs typeface="Arial"/>
                <a:sym typeface="Arial"/>
              </a:rPr>
              <a:t>Cultural &amp; Gender</a:t>
            </a:r>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Is the language being used </a:t>
            </a:r>
            <a:r>
              <a:rPr lang="en-US" sz="1100" b="1" i="0" u="none" strike="noStrike" cap="none" dirty="0">
                <a:solidFill>
                  <a:srgbClr val="000000"/>
                </a:solidFill>
                <a:effectLst/>
                <a:latin typeface="Arial"/>
                <a:ea typeface="Arial"/>
                <a:cs typeface="Arial"/>
                <a:sym typeface="Arial"/>
              </a:rPr>
              <a:t>empowering</a:t>
            </a:r>
            <a:r>
              <a:rPr lang="en-US" sz="1100" b="0" i="0" u="none" strike="noStrike" cap="none" dirty="0">
                <a:solidFill>
                  <a:srgbClr val="000000"/>
                </a:solidFill>
                <a:effectLst/>
                <a:latin typeface="Arial"/>
                <a:ea typeface="Arial"/>
                <a:cs typeface="Arial"/>
                <a:sym typeface="Arial"/>
              </a:rPr>
              <a:t>? When talking about the “responsibilities of choosing to have sex,” are you also affirming that we know many young people have sexual experiences that are </a:t>
            </a:r>
            <a:r>
              <a:rPr lang="en-US" sz="1100" b="0" i="1" u="none" strike="noStrike" cap="none" dirty="0">
                <a:solidFill>
                  <a:srgbClr val="000000"/>
                </a:solidFill>
                <a:effectLst/>
                <a:latin typeface="Arial"/>
                <a:ea typeface="Arial"/>
                <a:cs typeface="Arial"/>
                <a:sym typeface="Arial"/>
              </a:rPr>
              <a:t>not </a:t>
            </a:r>
            <a:r>
              <a:rPr lang="en-US" sz="1100" b="0" i="0" u="none" strike="noStrike" cap="none" dirty="0">
                <a:solidFill>
                  <a:srgbClr val="000000"/>
                </a:solidFill>
                <a:effectLst/>
                <a:latin typeface="Arial"/>
                <a:ea typeface="Arial"/>
                <a:cs typeface="Arial"/>
                <a:sym typeface="Arial"/>
              </a:rPr>
              <a:t>a choice? </a:t>
            </a:r>
          </a:p>
          <a:p>
            <a:endParaRPr lang="en-US" dirty="0"/>
          </a:p>
        </p:txBody>
      </p:sp>
    </p:spTree>
    <p:extLst>
      <p:ext uri="{BB962C8B-B14F-4D97-AF65-F5344CB8AC3E}">
        <p14:creationId xmlns:p14="http://schemas.microsoft.com/office/powerpoint/2010/main" val="2008469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2387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967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940dfda972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940dfda972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Font typeface="+mj-lt"/>
              <a:buAutoNum type="arabicPeriod"/>
            </a:pPr>
            <a:r>
              <a:rPr lang="en-US" dirty="0"/>
              <a:t>Audio: On web meetings, you have control of your audio, but we may mute as well on our end if we hear background noise.</a:t>
            </a:r>
          </a:p>
          <a:p>
            <a:pPr marL="228600" lvl="0" indent="-228600" algn="l" rtl="0">
              <a:spcBef>
                <a:spcPts val="0"/>
              </a:spcBef>
              <a:spcAft>
                <a:spcPts val="0"/>
              </a:spcAft>
              <a:buFont typeface="+mj-lt"/>
              <a:buAutoNum type="arabicPeriod"/>
            </a:pPr>
            <a:r>
              <a:rPr lang="en-US" dirty="0"/>
              <a:t>Delays: We will be sharing slides and screens and animated content, so closing other browsers will help.</a:t>
            </a:r>
          </a:p>
          <a:p>
            <a:pPr marL="228600" lvl="0" indent="-228600" algn="l" rtl="0">
              <a:spcBef>
                <a:spcPts val="0"/>
              </a:spcBef>
              <a:spcAft>
                <a:spcPts val="0"/>
              </a:spcAft>
              <a:buFont typeface="+mj-lt"/>
              <a:buAutoNum type="arabicPeriod"/>
            </a:pPr>
            <a:r>
              <a:rPr lang="en-US" dirty="0"/>
              <a:t>Recording: Web meeting recordings &amp; PPT slides will be uploaded to the ACT site usually within a week.</a:t>
            </a:r>
          </a:p>
          <a:p>
            <a:pPr marL="228600" lvl="0" indent="-228600" algn="l" rtl="0">
              <a:spcBef>
                <a:spcPts val="0"/>
              </a:spcBef>
              <a:spcAft>
                <a:spcPts val="0"/>
              </a:spcAft>
              <a:buFont typeface="+mj-lt"/>
              <a:buAutoNum type="arabicPeriod"/>
            </a:pPr>
            <a:r>
              <a:rPr lang="en-US" dirty="0"/>
              <a:t>Participation: </a:t>
            </a:r>
          </a:p>
          <a:p>
            <a:pPr marL="685800" lvl="1" indent="-228600" algn="l" rtl="0">
              <a:spcBef>
                <a:spcPts val="0"/>
              </a:spcBef>
              <a:spcAft>
                <a:spcPts val="0"/>
              </a:spcAft>
              <a:buFont typeface="Courier New" panose="02070309020205020404" pitchFamily="49" charset="0"/>
              <a:buChar char="o"/>
            </a:pPr>
            <a:r>
              <a:rPr lang="en-US" dirty="0"/>
              <a:t>Engage non-verbally in the presentation by using the reaction buttons at the bottom of your screen.</a:t>
            </a:r>
          </a:p>
          <a:p>
            <a:pPr marL="685800" lvl="1" indent="-228600" algn="l" rtl="0">
              <a:spcBef>
                <a:spcPts val="0"/>
              </a:spcBef>
              <a:spcAft>
                <a:spcPts val="0"/>
              </a:spcAft>
              <a:buFont typeface="Courier New" panose="02070309020205020404" pitchFamily="49" charset="0"/>
              <a:buChar char="o"/>
            </a:pPr>
            <a:r>
              <a:rPr lang="en-US" dirty="0"/>
              <a:t>Using your full name helps us keep track of attendance.</a:t>
            </a:r>
            <a:endParaRPr dirty="0"/>
          </a:p>
        </p:txBody>
      </p:sp>
    </p:spTree>
    <p:extLst>
      <p:ext uri="{BB962C8B-B14F-4D97-AF65-F5344CB8AC3E}">
        <p14:creationId xmlns:p14="http://schemas.microsoft.com/office/powerpoint/2010/main" val="2972998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5936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782ca23083_1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782ca23083_1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lvl="0" indent="-228600" algn="l" rtl="0">
              <a:spcBef>
                <a:spcPts val="0"/>
              </a:spcBef>
              <a:spcAft>
                <a:spcPts val="0"/>
              </a:spcAft>
              <a:buFont typeface="+mj-lt"/>
              <a:buAutoNum type="arabicPeriod"/>
            </a:pPr>
            <a:r>
              <a:rPr lang="en-US" dirty="0"/>
              <a:t>Sharing: We encourage people to share either verbally or in the chat, but be mindful of how much you share, particularly re: personal or sensitive information.</a:t>
            </a:r>
          </a:p>
          <a:p>
            <a:pPr marL="228600" lvl="0" indent="-228600" algn="l" rtl="0">
              <a:spcBef>
                <a:spcPts val="0"/>
              </a:spcBef>
              <a:spcAft>
                <a:spcPts val="0"/>
              </a:spcAft>
              <a:buFont typeface="+mj-lt"/>
              <a:buAutoNum type="arabicPeriod"/>
            </a:pPr>
            <a:r>
              <a:rPr lang="en-US" dirty="0"/>
              <a:t>Make space, take space: Just like in our in-person meetings, we encourage you to be mindful of how much or how little you are sharing, and make space (step back) to allow others to share OR take space (step up) and share your opinions, experiences and questions with the group.</a:t>
            </a:r>
          </a:p>
          <a:p>
            <a:pPr marL="228600" lvl="0" indent="-228600" algn="l" rtl="0">
              <a:spcBef>
                <a:spcPts val="0"/>
              </a:spcBef>
              <a:spcAft>
                <a:spcPts val="0"/>
              </a:spcAft>
              <a:buFont typeface="+mj-lt"/>
              <a:buAutoNum type="arabicPeriod"/>
            </a:pPr>
            <a:r>
              <a:rPr lang="en-US" dirty="0"/>
              <a:t>Values: When commenting, try to use values-neutral &amp; ”I” statements.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dirty="0"/>
              <a:t>Chat Box: Lots of people, so lessen the side talk when possible, chat responsibly, use the reaction features or send direct messages.</a:t>
            </a:r>
          </a:p>
          <a:p>
            <a:pPr marL="228600" lvl="0" indent="-228600" algn="l" rtl="0">
              <a:spcBef>
                <a:spcPts val="0"/>
              </a:spcBef>
              <a:spcAft>
                <a:spcPts val="0"/>
              </a:spcAft>
              <a:buFont typeface="+mj-lt"/>
              <a:buAutoNum type="arabicPeriod"/>
            </a:pPr>
            <a:r>
              <a:rPr lang="en-US" dirty="0"/>
              <a:t>Self-care:  Take care of yourself, particularly when controversial, heated or triggering content is being covered. This may include taking a break or leaving the session (the recording/PPT will be available on the ACT site following the presentation).  This also includes taking bio breaks.  Do what you need to do.</a:t>
            </a:r>
          </a:p>
        </p:txBody>
      </p:sp>
    </p:spTree>
    <p:extLst>
      <p:ext uri="{BB962C8B-B14F-4D97-AF65-F5344CB8AC3E}">
        <p14:creationId xmlns:p14="http://schemas.microsoft.com/office/powerpoint/2010/main" val="3931626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354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3196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the article, “Implementing a Trauma-Informed Approach for Youth Across Service Sectors”. https://</a:t>
            </a:r>
            <a:r>
              <a:rPr lang="en-US" dirty="0" err="1"/>
              <a:t>youth.gov</a:t>
            </a:r>
            <a:r>
              <a:rPr lang="en-US" dirty="0"/>
              <a:t>/docs/Trauma_Informed_Approach_508.pdf</a:t>
            </a:r>
          </a:p>
        </p:txBody>
      </p:sp>
    </p:spTree>
    <p:extLst>
      <p:ext uri="{BB962C8B-B14F-4D97-AF65-F5344CB8AC3E}">
        <p14:creationId xmlns:p14="http://schemas.microsoft.com/office/powerpoint/2010/main" val="103199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652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lt1"/>
            </a:gs>
            <a:gs pos="19000">
              <a:schemeClr val="lt2"/>
            </a:gs>
            <a:gs pos="100000">
              <a:schemeClr val="lt2"/>
            </a:gs>
          </a:gsLst>
          <a:lin ang="10800025" scaled="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391536" y="0"/>
            <a:ext cx="2459469" cy="5143500"/>
            <a:chOff x="1511923" y="0"/>
            <a:chExt cx="2459469" cy="5143500"/>
          </a:xfrm>
        </p:grpSpPr>
        <p:sp>
          <p:nvSpPr>
            <p:cNvPr id="11" name="Google Shape;11;p2"/>
            <p:cNvSpPr/>
            <p:nvPr/>
          </p:nvSpPr>
          <p:spPr>
            <a:xfrm flipH="1">
              <a:off x="1867792"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4940486" y="0"/>
            <a:ext cx="2326044" cy="5143500"/>
            <a:chOff x="1060873" y="0"/>
            <a:chExt cx="2326044" cy="5143500"/>
          </a:xfrm>
        </p:grpSpPr>
        <p:sp>
          <p:nvSpPr>
            <p:cNvPr id="14" name="Google Shape;14;p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878963" y="-650"/>
            <a:ext cx="2838667" cy="5145500"/>
            <a:chOff x="-650" y="-650"/>
            <a:chExt cx="2838667" cy="5145500"/>
          </a:xfrm>
        </p:grpSpPr>
        <p:sp>
          <p:nvSpPr>
            <p:cNvPr id="17" name="Google Shape;17;p2"/>
            <p:cNvSpPr/>
            <p:nvPr/>
          </p:nvSpPr>
          <p:spPr>
            <a:xfrm flipH="1">
              <a:off x="7344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19" name="Google Shape;19;p2"/>
          <p:cNvGrpSpPr/>
          <p:nvPr/>
        </p:nvGrpSpPr>
        <p:grpSpPr>
          <a:xfrm>
            <a:off x="-6575" y="-6575"/>
            <a:ext cx="6246130" cy="5153775"/>
            <a:chOff x="-3886187" y="-6575"/>
            <a:chExt cx="6246130" cy="5153775"/>
          </a:xfrm>
        </p:grpSpPr>
        <p:sp>
          <p:nvSpPr>
            <p:cNvPr id="20" name="Google Shape;20;p2"/>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86187" y="-6575"/>
              <a:ext cx="5936050" cy="5153775"/>
            </a:xfrm>
            <a:custGeom>
              <a:avLst/>
              <a:gdLst/>
              <a:ahLst/>
              <a:cxnLst/>
              <a:rect l="l" t="t" r="r" b="b"/>
              <a:pathLst>
                <a:path w="237442" h="206151" extrusionOk="0">
                  <a:moveTo>
                    <a:pt x="0" y="206151"/>
                  </a:moveTo>
                  <a:lnTo>
                    <a:pt x="0" y="0"/>
                  </a:lnTo>
                  <a:lnTo>
                    <a:pt x="237442" y="0"/>
                  </a:lnTo>
                  <a:lnTo>
                    <a:pt x="198081" y="206089"/>
                  </a:lnTo>
                  <a:close/>
                </a:path>
              </a:pathLst>
            </a:custGeom>
            <a:gradFill>
              <a:gsLst>
                <a:gs pos="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22" name="Google Shape;22;p2"/>
          <p:cNvSpPr txBox="1">
            <a:spLocks noGrp="1"/>
          </p:cNvSpPr>
          <p:nvPr>
            <p:ph type="ctrTitle"/>
          </p:nvPr>
        </p:nvSpPr>
        <p:spPr>
          <a:xfrm>
            <a:off x="685800" y="660050"/>
            <a:ext cx="4494300" cy="2265300"/>
          </a:xfrm>
          <a:prstGeom prst="rect">
            <a:avLst/>
          </a:prstGeom>
          <a:effectLst>
            <a:outerShdw blurRad="85725" dist="28575" dir="5400000" algn="bl" rotWithShape="0">
              <a:schemeClr val="accent6">
                <a:alpha val="25000"/>
              </a:schemeClr>
            </a:outerShdw>
          </a:effectLst>
        </p:spPr>
        <p:txBody>
          <a:bodyPr spcFirstLastPara="1" wrap="square" lIns="0" tIns="0" rIns="0" bIns="0" anchor="t"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7"/>
        <p:cNvGrpSpPr/>
        <p:nvPr/>
      </p:nvGrpSpPr>
      <p:grpSpPr>
        <a:xfrm>
          <a:off x="0" y="0"/>
          <a:ext cx="0" cy="0"/>
          <a:chOff x="0" y="0"/>
          <a:chExt cx="0" cy="0"/>
        </a:xfrm>
      </p:grpSpPr>
      <p:sp>
        <p:nvSpPr>
          <p:cNvPr id="108" name="Google Shape;108;p13"/>
          <p:cNvSpPr txBox="1">
            <a:spLocks noGrp="1"/>
          </p:cNvSpPr>
          <p:nvPr>
            <p:ph type="title" hasCustomPrompt="1"/>
          </p:nvPr>
        </p:nvSpPr>
        <p:spPr>
          <a:xfrm>
            <a:off x="897925" y="533425"/>
            <a:ext cx="857400" cy="857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09" name="Google Shape;109;p13"/>
          <p:cNvSpPr txBox="1">
            <a:spLocks noGrp="1"/>
          </p:cNvSpPr>
          <p:nvPr>
            <p:ph type="subTitle" idx="1"/>
          </p:nvPr>
        </p:nvSpPr>
        <p:spPr>
          <a:xfrm flipH="1">
            <a:off x="1972225" y="533425"/>
            <a:ext cx="2019300" cy="36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0" name="Google Shape;110;p13"/>
          <p:cNvSpPr txBox="1">
            <a:spLocks noGrp="1"/>
          </p:cNvSpPr>
          <p:nvPr>
            <p:ph type="subTitle" idx="2"/>
          </p:nvPr>
        </p:nvSpPr>
        <p:spPr>
          <a:xfrm>
            <a:off x="1972225" y="903550"/>
            <a:ext cx="2019300" cy="45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1" name="Google Shape;111;p13"/>
          <p:cNvSpPr txBox="1">
            <a:spLocks noGrp="1"/>
          </p:cNvSpPr>
          <p:nvPr>
            <p:ph type="title" idx="3" hasCustomPrompt="1"/>
          </p:nvPr>
        </p:nvSpPr>
        <p:spPr>
          <a:xfrm>
            <a:off x="897925" y="1607725"/>
            <a:ext cx="857400" cy="857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12" name="Google Shape;112;p13"/>
          <p:cNvSpPr txBox="1">
            <a:spLocks noGrp="1"/>
          </p:cNvSpPr>
          <p:nvPr>
            <p:ph type="subTitle" idx="4"/>
          </p:nvPr>
        </p:nvSpPr>
        <p:spPr>
          <a:xfrm flipH="1">
            <a:off x="1972225" y="1604175"/>
            <a:ext cx="2019300" cy="36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3" name="Google Shape;113;p13"/>
          <p:cNvSpPr txBox="1">
            <a:spLocks noGrp="1"/>
          </p:cNvSpPr>
          <p:nvPr>
            <p:ph type="subTitle" idx="5"/>
          </p:nvPr>
        </p:nvSpPr>
        <p:spPr>
          <a:xfrm>
            <a:off x="1972225" y="1974300"/>
            <a:ext cx="2019300" cy="45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4" name="Google Shape;114;p13"/>
          <p:cNvSpPr txBox="1">
            <a:spLocks noGrp="1"/>
          </p:cNvSpPr>
          <p:nvPr>
            <p:ph type="title" idx="6" hasCustomPrompt="1"/>
          </p:nvPr>
        </p:nvSpPr>
        <p:spPr>
          <a:xfrm>
            <a:off x="897925" y="2680200"/>
            <a:ext cx="857400" cy="857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15" name="Google Shape;115;p13"/>
          <p:cNvSpPr txBox="1">
            <a:spLocks noGrp="1"/>
          </p:cNvSpPr>
          <p:nvPr>
            <p:ph type="subTitle" idx="7"/>
          </p:nvPr>
        </p:nvSpPr>
        <p:spPr>
          <a:xfrm flipH="1">
            <a:off x="1972225" y="2680200"/>
            <a:ext cx="2019300" cy="36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6" name="Google Shape;116;p13"/>
          <p:cNvSpPr txBox="1">
            <a:spLocks noGrp="1"/>
          </p:cNvSpPr>
          <p:nvPr>
            <p:ph type="subTitle" idx="8"/>
          </p:nvPr>
        </p:nvSpPr>
        <p:spPr>
          <a:xfrm>
            <a:off x="1972225" y="3050316"/>
            <a:ext cx="2019300" cy="45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7" name="Google Shape;117;p13"/>
          <p:cNvSpPr txBox="1">
            <a:spLocks noGrp="1"/>
          </p:cNvSpPr>
          <p:nvPr>
            <p:ph type="title" idx="9" hasCustomPrompt="1"/>
          </p:nvPr>
        </p:nvSpPr>
        <p:spPr>
          <a:xfrm>
            <a:off x="5195125" y="533425"/>
            <a:ext cx="857400" cy="857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18" name="Google Shape;118;p13"/>
          <p:cNvSpPr txBox="1">
            <a:spLocks noGrp="1"/>
          </p:cNvSpPr>
          <p:nvPr>
            <p:ph type="subTitle" idx="13"/>
          </p:nvPr>
        </p:nvSpPr>
        <p:spPr>
          <a:xfrm flipH="1">
            <a:off x="6269425" y="533425"/>
            <a:ext cx="2019300" cy="36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 name="Google Shape;119;p13"/>
          <p:cNvSpPr txBox="1">
            <a:spLocks noGrp="1"/>
          </p:cNvSpPr>
          <p:nvPr>
            <p:ph type="subTitle" idx="14"/>
          </p:nvPr>
        </p:nvSpPr>
        <p:spPr>
          <a:xfrm>
            <a:off x="6269425" y="903550"/>
            <a:ext cx="2019300" cy="45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0" name="Google Shape;120;p13"/>
          <p:cNvSpPr txBox="1">
            <a:spLocks noGrp="1"/>
          </p:cNvSpPr>
          <p:nvPr>
            <p:ph type="title" idx="15" hasCustomPrompt="1"/>
          </p:nvPr>
        </p:nvSpPr>
        <p:spPr>
          <a:xfrm>
            <a:off x="5195125" y="1607713"/>
            <a:ext cx="857400" cy="857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21" name="Google Shape;121;p13"/>
          <p:cNvSpPr txBox="1">
            <a:spLocks noGrp="1"/>
          </p:cNvSpPr>
          <p:nvPr>
            <p:ph type="subTitle" idx="16"/>
          </p:nvPr>
        </p:nvSpPr>
        <p:spPr>
          <a:xfrm flipH="1">
            <a:off x="6269425" y="1606825"/>
            <a:ext cx="2019300" cy="36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2" name="Google Shape;122;p13"/>
          <p:cNvSpPr txBox="1">
            <a:spLocks noGrp="1"/>
          </p:cNvSpPr>
          <p:nvPr>
            <p:ph type="subTitle" idx="17"/>
          </p:nvPr>
        </p:nvSpPr>
        <p:spPr>
          <a:xfrm>
            <a:off x="6269425" y="1971925"/>
            <a:ext cx="2019300" cy="45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3" name="Google Shape;123;p13"/>
          <p:cNvSpPr/>
          <p:nvPr/>
        </p:nvSpPr>
        <p:spPr>
          <a:xfrm>
            <a:off x="7343725" y="2680188"/>
            <a:ext cx="857400" cy="857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6269425" y="3754500"/>
            <a:ext cx="857400" cy="857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7343713" y="3754500"/>
            <a:ext cx="857400" cy="85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6269425" y="2680188"/>
            <a:ext cx="857400" cy="85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5195113" y="3754500"/>
            <a:ext cx="857400" cy="85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172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5A667B"/>
            </a:gs>
            <a:gs pos="100000">
              <a:srgbClr val="26282D"/>
            </a:gs>
          </a:gsLst>
          <a:lin ang="10800025" scaled="0"/>
        </a:grad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1512573" y="0"/>
            <a:ext cx="2383269" cy="5143500"/>
            <a:chOff x="1511923" y="0"/>
            <a:chExt cx="2383269" cy="5143500"/>
          </a:xfrm>
        </p:grpSpPr>
        <p:sp>
          <p:nvSpPr>
            <p:cNvPr id="25" name="Google Shape;25;p3"/>
            <p:cNvSpPr/>
            <p:nvPr/>
          </p:nvSpPr>
          <p:spPr>
            <a:xfrm flipH="1">
              <a:off x="1791592" y="0"/>
              <a:ext cx="2103600" cy="5143500"/>
            </a:xfrm>
            <a:prstGeom prst="parallelogram">
              <a:avLst>
                <a:gd name="adj" fmla="val 75274"/>
              </a:avLst>
            </a:prstGeom>
            <a:gradFill>
              <a:gsLst>
                <a:gs pos="0">
                  <a:srgbClr val="000000"/>
                </a:gs>
                <a:gs pos="13000">
                  <a:srgbClr val="000000"/>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1511923" y="0"/>
              <a:ext cx="2103600" cy="5143500"/>
            </a:xfrm>
            <a:prstGeom prst="parallelogram">
              <a:avLst>
                <a:gd name="adj" fmla="val 46349"/>
              </a:avLst>
            </a:prstGeom>
            <a:gradFill>
              <a:gsLst>
                <a:gs pos="0">
                  <a:srgbClr val="5A667B"/>
                </a:gs>
                <a:gs pos="100000">
                  <a:srgbClr val="26282D"/>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3"/>
          <p:cNvGrpSpPr/>
          <p:nvPr/>
        </p:nvGrpSpPr>
        <p:grpSpPr>
          <a:xfrm>
            <a:off x="1061523" y="0"/>
            <a:ext cx="2326044" cy="5143500"/>
            <a:chOff x="1060873" y="0"/>
            <a:chExt cx="2326044" cy="5143500"/>
          </a:xfrm>
        </p:grpSpPr>
        <p:sp>
          <p:nvSpPr>
            <p:cNvPr id="28" name="Google Shape;28;p3"/>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1060873" y="0"/>
              <a:ext cx="2103600" cy="5143500"/>
            </a:xfrm>
            <a:prstGeom prst="parallelogram">
              <a:avLst>
                <a:gd name="adj" fmla="val 46349"/>
              </a:avLst>
            </a:prstGeom>
            <a:gradFill>
              <a:gsLst>
                <a:gs pos="0">
                  <a:srgbClr val="5A667B"/>
                </a:gs>
                <a:gs pos="100000">
                  <a:srgbClr val="26282D"/>
                </a:gs>
              </a:gsLst>
              <a:lin ang="5400012" scaled="0"/>
            </a:gradFill>
            <a:ln>
              <a:noFill/>
            </a:ln>
            <a:effectLst>
              <a:outerShdw blurRad="214313" algn="bl" rotWithShape="0">
                <a:srgbClr val="000000">
                  <a:alpha val="7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3"/>
          <p:cNvGrpSpPr/>
          <p:nvPr/>
        </p:nvGrpSpPr>
        <p:grpSpPr>
          <a:xfrm>
            <a:off x="0" y="-650"/>
            <a:ext cx="2914867" cy="5145500"/>
            <a:chOff x="-650" y="-650"/>
            <a:chExt cx="2914867" cy="5145500"/>
          </a:xfrm>
        </p:grpSpPr>
        <p:sp>
          <p:nvSpPr>
            <p:cNvPr id="31" name="Google Shape;31;p3"/>
            <p:cNvSpPr/>
            <p:nvPr/>
          </p:nvSpPr>
          <p:spPr>
            <a:xfrm flipH="1">
              <a:off x="810617" y="0"/>
              <a:ext cx="2103600" cy="5143500"/>
            </a:xfrm>
            <a:prstGeom prst="parallelogram">
              <a:avLst>
                <a:gd name="adj" fmla="val 75274"/>
              </a:avLst>
            </a:prstGeom>
            <a:gradFill>
              <a:gsLst>
                <a:gs pos="0">
                  <a:srgbClr val="000000"/>
                </a:gs>
                <a:gs pos="13000">
                  <a:srgbClr val="000000"/>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74000"/>
                </a:schemeClr>
              </a:outerShdw>
            </a:effectLst>
          </p:spPr>
        </p:sp>
      </p:grpSp>
      <p:grpSp>
        <p:nvGrpSpPr>
          <p:cNvPr id="33" name="Google Shape;33;p3"/>
          <p:cNvGrpSpPr/>
          <p:nvPr/>
        </p:nvGrpSpPr>
        <p:grpSpPr>
          <a:xfrm>
            <a:off x="0" y="0"/>
            <a:ext cx="2360592" cy="5145650"/>
            <a:chOff x="-650" y="0"/>
            <a:chExt cx="2360592" cy="5145650"/>
          </a:xfrm>
        </p:grpSpPr>
        <p:sp>
          <p:nvSpPr>
            <p:cNvPr id="34" name="Google Shape;34;p3"/>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50" y="0"/>
              <a:ext cx="2054075" cy="5145650"/>
            </a:xfrm>
            <a:custGeom>
              <a:avLst/>
              <a:gdLst/>
              <a:ahLst/>
              <a:cxnLst/>
              <a:rect l="l" t="t" r="r" b="b"/>
              <a:pathLst>
                <a:path w="82163" h="205826" extrusionOk="0">
                  <a:moveTo>
                    <a:pt x="0" y="205743"/>
                  </a:moveTo>
                  <a:lnTo>
                    <a:pt x="26" y="0"/>
                  </a:lnTo>
                  <a:lnTo>
                    <a:pt x="82163" y="0"/>
                  </a:lnTo>
                  <a:lnTo>
                    <a:pt x="42659" y="205826"/>
                  </a:lnTo>
                  <a:close/>
                </a:path>
              </a:pathLst>
            </a:custGeom>
            <a:gradFill>
              <a:gsLst>
                <a:gs pos="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36" name="Google Shape;36;p3"/>
          <p:cNvSpPr txBox="1">
            <a:spLocks noGrp="1"/>
          </p:cNvSpPr>
          <p:nvPr>
            <p:ph type="ctrTitle"/>
          </p:nvPr>
        </p:nvSpPr>
        <p:spPr>
          <a:xfrm>
            <a:off x="2596600" y="2011738"/>
            <a:ext cx="5861700" cy="6357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4200"/>
              <a:buNone/>
              <a:defRPr sz="4200">
                <a:solidFill>
                  <a:schemeClr val="accent1"/>
                </a:solidFill>
              </a:defRPr>
            </a:lvl1pPr>
            <a:lvl2pPr lvl="1" rtl="0">
              <a:spcBef>
                <a:spcPts val="0"/>
              </a:spcBef>
              <a:spcAft>
                <a:spcPts val="0"/>
              </a:spcAft>
              <a:buClr>
                <a:schemeClr val="accent1"/>
              </a:buClr>
              <a:buSzPts val="4200"/>
              <a:buNone/>
              <a:defRPr sz="4200">
                <a:solidFill>
                  <a:schemeClr val="accent1"/>
                </a:solidFill>
              </a:defRPr>
            </a:lvl2pPr>
            <a:lvl3pPr lvl="2" rtl="0">
              <a:spcBef>
                <a:spcPts val="0"/>
              </a:spcBef>
              <a:spcAft>
                <a:spcPts val="0"/>
              </a:spcAft>
              <a:buClr>
                <a:schemeClr val="accent1"/>
              </a:buClr>
              <a:buSzPts val="4200"/>
              <a:buNone/>
              <a:defRPr sz="4200">
                <a:solidFill>
                  <a:schemeClr val="accent1"/>
                </a:solidFill>
              </a:defRPr>
            </a:lvl3pPr>
            <a:lvl4pPr lvl="3" rtl="0">
              <a:spcBef>
                <a:spcPts val="0"/>
              </a:spcBef>
              <a:spcAft>
                <a:spcPts val="0"/>
              </a:spcAft>
              <a:buClr>
                <a:schemeClr val="accent1"/>
              </a:buClr>
              <a:buSzPts val="4200"/>
              <a:buNone/>
              <a:defRPr sz="4200">
                <a:solidFill>
                  <a:schemeClr val="accent1"/>
                </a:solidFill>
              </a:defRPr>
            </a:lvl4pPr>
            <a:lvl5pPr lvl="4" rtl="0">
              <a:spcBef>
                <a:spcPts val="0"/>
              </a:spcBef>
              <a:spcAft>
                <a:spcPts val="0"/>
              </a:spcAft>
              <a:buClr>
                <a:schemeClr val="accent1"/>
              </a:buClr>
              <a:buSzPts val="4200"/>
              <a:buNone/>
              <a:defRPr sz="4200">
                <a:solidFill>
                  <a:schemeClr val="accent1"/>
                </a:solidFill>
              </a:defRPr>
            </a:lvl5pPr>
            <a:lvl6pPr lvl="5" rtl="0">
              <a:spcBef>
                <a:spcPts val="0"/>
              </a:spcBef>
              <a:spcAft>
                <a:spcPts val="0"/>
              </a:spcAft>
              <a:buClr>
                <a:schemeClr val="accent1"/>
              </a:buClr>
              <a:buSzPts val="4200"/>
              <a:buNone/>
              <a:defRPr sz="4200">
                <a:solidFill>
                  <a:schemeClr val="accent1"/>
                </a:solidFill>
              </a:defRPr>
            </a:lvl6pPr>
            <a:lvl7pPr lvl="6" rtl="0">
              <a:spcBef>
                <a:spcPts val="0"/>
              </a:spcBef>
              <a:spcAft>
                <a:spcPts val="0"/>
              </a:spcAft>
              <a:buClr>
                <a:schemeClr val="accent1"/>
              </a:buClr>
              <a:buSzPts val="4200"/>
              <a:buNone/>
              <a:defRPr sz="4200">
                <a:solidFill>
                  <a:schemeClr val="accent1"/>
                </a:solidFill>
              </a:defRPr>
            </a:lvl7pPr>
            <a:lvl8pPr lvl="7" rtl="0">
              <a:spcBef>
                <a:spcPts val="0"/>
              </a:spcBef>
              <a:spcAft>
                <a:spcPts val="0"/>
              </a:spcAft>
              <a:buClr>
                <a:schemeClr val="accent1"/>
              </a:buClr>
              <a:buSzPts val="4200"/>
              <a:buNone/>
              <a:defRPr sz="4200">
                <a:solidFill>
                  <a:schemeClr val="accent1"/>
                </a:solidFill>
              </a:defRPr>
            </a:lvl8pPr>
            <a:lvl9pPr lvl="8" rtl="0">
              <a:spcBef>
                <a:spcPts val="0"/>
              </a:spcBef>
              <a:spcAft>
                <a:spcPts val="0"/>
              </a:spcAft>
              <a:buClr>
                <a:schemeClr val="accent1"/>
              </a:buClr>
              <a:buSzPts val="4200"/>
              <a:buNone/>
              <a:defRPr sz="4200">
                <a:solidFill>
                  <a:schemeClr val="accent1"/>
                </a:solidFill>
              </a:defRPr>
            </a:lvl9pPr>
          </a:lstStyle>
          <a:p>
            <a:endParaRPr/>
          </a:p>
        </p:txBody>
      </p:sp>
      <p:sp>
        <p:nvSpPr>
          <p:cNvPr id="37" name="Google Shape;37;p3"/>
          <p:cNvSpPr txBox="1">
            <a:spLocks noGrp="1"/>
          </p:cNvSpPr>
          <p:nvPr>
            <p:ph type="subTitle" idx="1"/>
          </p:nvPr>
        </p:nvSpPr>
        <p:spPr>
          <a:xfrm>
            <a:off x="2596600" y="2744165"/>
            <a:ext cx="5861700" cy="3876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2400"/>
              <a:buNone/>
              <a:defRPr>
                <a:solidFill>
                  <a:schemeClr val="lt2"/>
                </a:solidFill>
              </a:defRPr>
            </a:lvl1pPr>
            <a:lvl2pPr lvl="1" rtl="0">
              <a:spcBef>
                <a:spcPts val="600"/>
              </a:spcBef>
              <a:spcAft>
                <a:spcPts val="0"/>
              </a:spcAft>
              <a:buClr>
                <a:schemeClr val="lt2"/>
              </a:buClr>
              <a:buSzPts val="3000"/>
              <a:buNone/>
              <a:defRPr sz="3000">
                <a:solidFill>
                  <a:schemeClr val="lt2"/>
                </a:solidFill>
              </a:defRPr>
            </a:lvl2pPr>
            <a:lvl3pPr lvl="2" rtl="0">
              <a:spcBef>
                <a:spcPts val="600"/>
              </a:spcBef>
              <a:spcAft>
                <a:spcPts val="0"/>
              </a:spcAft>
              <a:buSzPts val="3000"/>
              <a:buNone/>
              <a:defRPr sz="3000">
                <a:solidFill>
                  <a:schemeClr val="lt2"/>
                </a:solidFill>
              </a:defRPr>
            </a:lvl3pPr>
            <a:lvl4pPr lvl="3" rtl="0">
              <a:spcBef>
                <a:spcPts val="600"/>
              </a:spcBef>
              <a:spcAft>
                <a:spcPts val="0"/>
              </a:spcAft>
              <a:buSzPts val="3000"/>
              <a:buNone/>
              <a:defRPr sz="3000">
                <a:solidFill>
                  <a:schemeClr val="lt2"/>
                </a:solidFill>
              </a:defRPr>
            </a:lvl4pPr>
            <a:lvl5pPr lvl="4" rtl="0">
              <a:spcBef>
                <a:spcPts val="600"/>
              </a:spcBef>
              <a:spcAft>
                <a:spcPts val="0"/>
              </a:spcAft>
              <a:buSzPts val="3000"/>
              <a:buNone/>
              <a:defRPr sz="3000">
                <a:solidFill>
                  <a:schemeClr val="lt2"/>
                </a:solidFill>
              </a:defRPr>
            </a:lvl5pPr>
            <a:lvl6pPr lvl="5" rtl="0">
              <a:spcBef>
                <a:spcPts val="600"/>
              </a:spcBef>
              <a:spcAft>
                <a:spcPts val="0"/>
              </a:spcAft>
              <a:buSzPts val="3000"/>
              <a:buNone/>
              <a:defRPr sz="3000">
                <a:solidFill>
                  <a:schemeClr val="lt2"/>
                </a:solidFill>
              </a:defRPr>
            </a:lvl6pPr>
            <a:lvl7pPr lvl="6" rtl="0">
              <a:spcBef>
                <a:spcPts val="600"/>
              </a:spcBef>
              <a:spcAft>
                <a:spcPts val="0"/>
              </a:spcAft>
              <a:buSzPts val="3000"/>
              <a:buNone/>
              <a:defRPr sz="3000">
                <a:solidFill>
                  <a:schemeClr val="lt2"/>
                </a:solidFill>
              </a:defRPr>
            </a:lvl7pPr>
            <a:lvl8pPr lvl="7" rtl="0">
              <a:spcBef>
                <a:spcPts val="600"/>
              </a:spcBef>
              <a:spcAft>
                <a:spcPts val="0"/>
              </a:spcAft>
              <a:buSzPts val="3000"/>
              <a:buNone/>
              <a:defRPr sz="3000">
                <a:solidFill>
                  <a:schemeClr val="lt2"/>
                </a:solidFill>
              </a:defRPr>
            </a:lvl8pPr>
            <a:lvl9pPr lvl="8" rtl="0">
              <a:spcBef>
                <a:spcPts val="600"/>
              </a:spcBef>
              <a:spcAft>
                <a:spcPts val="600"/>
              </a:spcAft>
              <a:buSzPts val="3000"/>
              <a:buNone/>
              <a:defRPr sz="3000">
                <a:solidFill>
                  <a:schemeClr val="l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grpSp>
        <p:nvGrpSpPr>
          <p:cNvPr id="55" name="Google Shape;55;p5"/>
          <p:cNvGrpSpPr/>
          <p:nvPr/>
        </p:nvGrpSpPr>
        <p:grpSpPr>
          <a:xfrm>
            <a:off x="598623" y="0"/>
            <a:ext cx="2459469" cy="5143500"/>
            <a:chOff x="1511923" y="0"/>
            <a:chExt cx="2459469" cy="5143500"/>
          </a:xfrm>
        </p:grpSpPr>
        <p:sp>
          <p:nvSpPr>
            <p:cNvPr id="56" name="Google Shape;56;p5"/>
            <p:cNvSpPr/>
            <p:nvPr/>
          </p:nvSpPr>
          <p:spPr>
            <a:xfrm flipH="1">
              <a:off x="1867792"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5"/>
          <p:cNvGrpSpPr/>
          <p:nvPr/>
        </p:nvGrpSpPr>
        <p:grpSpPr>
          <a:xfrm>
            <a:off x="376173" y="0"/>
            <a:ext cx="2326044" cy="5143500"/>
            <a:chOff x="1060873" y="0"/>
            <a:chExt cx="2326044" cy="5143500"/>
          </a:xfrm>
        </p:grpSpPr>
        <p:sp>
          <p:nvSpPr>
            <p:cNvPr id="59" name="Google Shape;59;p5"/>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5"/>
          <p:cNvGrpSpPr/>
          <p:nvPr/>
        </p:nvGrpSpPr>
        <p:grpSpPr>
          <a:xfrm>
            <a:off x="0" y="0"/>
            <a:ext cx="2305717" cy="5144925"/>
            <a:chOff x="456100" y="0"/>
            <a:chExt cx="2305717" cy="5144925"/>
          </a:xfrm>
        </p:grpSpPr>
        <p:sp>
          <p:nvSpPr>
            <p:cNvPr id="62" name="Google Shape;62;p5"/>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64" name="Google Shape;64;p5"/>
          <p:cNvGrpSpPr/>
          <p:nvPr/>
        </p:nvGrpSpPr>
        <p:grpSpPr>
          <a:xfrm>
            <a:off x="0" y="0"/>
            <a:ext cx="2132442" cy="5145275"/>
            <a:chOff x="227500" y="0"/>
            <a:chExt cx="2132442" cy="5145275"/>
          </a:xfrm>
        </p:grpSpPr>
        <p:sp>
          <p:nvSpPr>
            <p:cNvPr id="65" name="Google Shape;65;p5"/>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67" name="Google Shape;67;p5"/>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5"/>
          <p:cNvSpPr txBox="1">
            <a:spLocks noGrp="1"/>
          </p:cNvSpPr>
          <p:nvPr>
            <p:ph type="body" idx="1"/>
          </p:nvPr>
        </p:nvSpPr>
        <p:spPr>
          <a:xfrm>
            <a:off x="2976900" y="1506350"/>
            <a:ext cx="5464200" cy="28587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69" name="Google Shape;69;p5"/>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over color">
  <p:cSld name="TITLE_AND_BODY_1">
    <p:bg>
      <p:bgPr>
        <a:gradFill>
          <a:gsLst>
            <a:gs pos="0">
              <a:schemeClr val="lt1"/>
            </a:gs>
            <a:gs pos="18000">
              <a:schemeClr val="lt1"/>
            </a:gs>
            <a:gs pos="39000">
              <a:schemeClr val="lt2"/>
            </a:gs>
            <a:gs pos="100000">
              <a:schemeClr val="lt2"/>
            </a:gs>
          </a:gsLst>
          <a:lin ang="10800025" scaled="0"/>
        </a:gradFill>
        <a:effectLst/>
      </p:bgPr>
    </p:bg>
    <p:spTree>
      <p:nvGrpSpPr>
        <p:cNvPr id="1" name="Shape 70"/>
        <p:cNvGrpSpPr/>
        <p:nvPr/>
      </p:nvGrpSpPr>
      <p:grpSpPr>
        <a:xfrm>
          <a:off x="0" y="0"/>
          <a:ext cx="0" cy="0"/>
          <a:chOff x="0" y="0"/>
          <a:chExt cx="0" cy="0"/>
        </a:xfrm>
      </p:grpSpPr>
      <p:sp>
        <p:nvSpPr>
          <p:cNvPr id="71" name="Google Shape;71;p6"/>
          <p:cNvSpPr/>
          <p:nvPr/>
        </p:nvSpPr>
        <p:spPr>
          <a:xfrm flipH="1">
            <a:off x="4098548" y="0"/>
            <a:ext cx="2103600" cy="5143500"/>
          </a:xfrm>
          <a:prstGeom prst="parallelogram">
            <a:avLst>
              <a:gd name="adj" fmla="val 46349"/>
            </a:avLst>
          </a:prstGeom>
          <a:gradFill>
            <a:gsLst>
              <a:gs pos="0">
                <a:schemeClr val="lt1"/>
              </a:gs>
              <a:gs pos="76000">
                <a:srgbClr val="FFFFFF">
                  <a:alpha val="0"/>
                </a:srgbClr>
              </a:gs>
              <a:gs pos="100000">
                <a:srgbClr val="FFFFFF">
                  <a:alpha val="0"/>
                </a:srgbClr>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3647498" y="0"/>
            <a:ext cx="2103600" cy="5143500"/>
          </a:xfrm>
          <a:prstGeom prst="parallelogram">
            <a:avLst>
              <a:gd name="adj" fmla="val 46349"/>
            </a:avLst>
          </a:prstGeom>
          <a:gradFill>
            <a:gsLst>
              <a:gs pos="0">
                <a:schemeClr val="lt1"/>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6"/>
          <p:cNvGrpSpPr/>
          <p:nvPr/>
        </p:nvGrpSpPr>
        <p:grpSpPr>
          <a:xfrm>
            <a:off x="2585975" y="-650"/>
            <a:ext cx="2838667" cy="5145500"/>
            <a:chOff x="-650" y="-650"/>
            <a:chExt cx="2838667" cy="5145500"/>
          </a:xfrm>
        </p:grpSpPr>
        <p:sp>
          <p:nvSpPr>
            <p:cNvPr id="74" name="Google Shape;74;p6"/>
            <p:cNvSpPr/>
            <p:nvPr/>
          </p:nvSpPr>
          <p:spPr>
            <a:xfrm flipH="1">
              <a:off x="7344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76" name="Google Shape;76;p6"/>
          <p:cNvGrpSpPr/>
          <p:nvPr/>
        </p:nvGrpSpPr>
        <p:grpSpPr>
          <a:xfrm>
            <a:off x="0" y="-6575"/>
            <a:ext cx="4946567" cy="5153775"/>
            <a:chOff x="-2586625" y="-6575"/>
            <a:chExt cx="4946567" cy="5153775"/>
          </a:xfrm>
        </p:grpSpPr>
        <p:sp>
          <p:nvSpPr>
            <p:cNvPr id="77" name="Google Shape;77;p6"/>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2586625" y="-6575"/>
              <a:ext cx="4640050" cy="5153775"/>
            </a:xfrm>
            <a:custGeom>
              <a:avLst/>
              <a:gdLst/>
              <a:ahLst/>
              <a:cxnLst/>
              <a:rect l="l" t="t" r="r" b="b"/>
              <a:pathLst>
                <a:path w="185602" h="206151" extrusionOk="0">
                  <a:moveTo>
                    <a:pt x="263" y="206151"/>
                  </a:moveTo>
                  <a:lnTo>
                    <a:pt x="0" y="0"/>
                  </a:lnTo>
                  <a:lnTo>
                    <a:pt x="185602" y="263"/>
                  </a:lnTo>
                  <a:lnTo>
                    <a:pt x="146098" y="206089"/>
                  </a:lnTo>
                  <a:close/>
                </a:path>
              </a:pathLst>
            </a:custGeom>
            <a:gradFill>
              <a:gsLst>
                <a:gs pos="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79" name="Google Shape;79;p6"/>
          <p:cNvSpPr txBox="1">
            <a:spLocks noGrp="1"/>
          </p:cNvSpPr>
          <p:nvPr>
            <p:ph type="title"/>
          </p:nvPr>
        </p:nvSpPr>
        <p:spPr>
          <a:xfrm>
            <a:off x="509350" y="836000"/>
            <a:ext cx="3185100" cy="3963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80" name="Google Shape;80;p6"/>
          <p:cNvSpPr txBox="1">
            <a:spLocks noGrp="1"/>
          </p:cNvSpPr>
          <p:nvPr>
            <p:ph type="body" idx="1"/>
          </p:nvPr>
        </p:nvSpPr>
        <p:spPr>
          <a:xfrm>
            <a:off x="509350" y="1506350"/>
            <a:ext cx="3185100" cy="28587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sz="2200"/>
            </a:lvl1pPr>
            <a:lvl2pPr marL="914400" lvl="1" indent="-368300" rtl="0">
              <a:spcBef>
                <a:spcPts val="600"/>
              </a:spcBef>
              <a:spcAft>
                <a:spcPts val="0"/>
              </a:spcAft>
              <a:buSzPts val="2200"/>
              <a:buChar char="▹"/>
              <a:defRPr sz="2200"/>
            </a:lvl2pPr>
            <a:lvl3pPr marL="1371600" lvl="2" indent="-368300" rtl="0">
              <a:spcBef>
                <a:spcPts val="600"/>
              </a:spcBef>
              <a:spcAft>
                <a:spcPts val="0"/>
              </a:spcAft>
              <a:buSzPts val="2200"/>
              <a:buChar char="■"/>
              <a:defRPr sz="2200"/>
            </a:lvl3pPr>
            <a:lvl4pPr marL="1828800" lvl="3" indent="-368300" rtl="0">
              <a:spcBef>
                <a:spcPts val="600"/>
              </a:spcBef>
              <a:spcAft>
                <a:spcPts val="0"/>
              </a:spcAft>
              <a:buSzPts val="2200"/>
              <a:buChar char="●"/>
              <a:defRPr sz="2200"/>
            </a:lvl4pPr>
            <a:lvl5pPr marL="2286000" lvl="4" indent="-368300" rtl="0">
              <a:spcBef>
                <a:spcPts val="600"/>
              </a:spcBef>
              <a:spcAft>
                <a:spcPts val="0"/>
              </a:spcAft>
              <a:buSzPts val="2200"/>
              <a:buChar char="○"/>
              <a:defRPr sz="2200"/>
            </a:lvl5pPr>
            <a:lvl6pPr marL="2743200" lvl="5" indent="-368300" rtl="0">
              <a:spcBef>
                <a:spcPts val="600"/>
              </a:spcBef>
              <a:spcAft>
                <a:spcPts val="0"/>
              </a:spcAft>
              <a:buSzPts val="2200"/>
              <a:buChar char="■"/>
              <a:defRPr sz="2200"/>
            </a:lvl6pPr>
            <a:lvl7pPr marL="3200400" lvl="6" indent="-368300" rtl="0">
              <a:spcBef>
                <a:spcPts val="600"/>
              </a:spcBef>
              <a:spcAft>
                <a:spcPts val="0"/>
              </a:spcAft>
              <a:buSzPts val="2200"/>
              <a:buChar char="●"/>
              <a:defRPr sz="2200"/>
            </a:lvl7pPr>
            <a:lvl8pPr marL="3657600" lvl="7" indent="-368300" rtl="0">
              <a:spcBef>
                <a:spcPts val="600"/>
              </a:spcBef>
              <a:spcAft>
                <a:spcPts val="0"/>
              </a:spcAft>
              <a:buSzPts val="2200"/>
              <a:buChar char="○"/>
              <a:defRPr sz="2200"/>
            </a:lvl8pPr>
            <a:lvl9pPr marL="4114800" lvl="8" indent="-368300" rtl="0">
              <a:spcBef>
                <a:spcPts val="600"/>
              </a:spcBef>
              <a:spcAft>
                <a:spcPts val="600"/>
              </a:spcAft>
              <a:buSzPts val="2200"/>
              <a:buChar char="■"/>
              <a:defRPr sz="2200"/>
            </a:lvl9pPr>
          </a:lstStyle>
          <a:p>
            <a:endParaRPr/>
          </a:p>
        </p:txBody>
      </p:sp>
      <p:sp>
        <p:nvSpPr>
          <p:cNvPr id="81" name="Google Shape;81;p6"/>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grpSp>
        <p:nvGrpSpPr>
          <p:cNvPr id="83" name="Google Shape;83;p7"/>
          <p:cNvGrpSpPr/>
          <p:nvPr/>
        </p:nvGrpSpPr>
        <p:grpSpPr>
          <a:xfrm>
            <a:off x="598623" y="0"/>
            <a:ext cx="2459469" cy="5143500"/>
            <a:chOff x="1511923" y="0"/>
            <a:chExt cx="2459469" cy="5143500"/>
          </a:xfrm>
        </p:grpSpPr>
        <p:sp>
          <p:nvSpPr>
            <p:cNvPr id="84" name="Google Shape;84;p7"/>
            <p:cNvSpPr/>
            <p:nvPr/>
          </p:nvSpPr>
          <p:spPr>
            <a:xfrm flipH="1">
              <a:off x="1867792"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7"/>
          <p:cNvGrpSpPr/>
          <p:nvPr/>
        </p:nvGrpSpPr>
        <p:grpSpPr>
          <a:xfrm>
            <a:off x="376173" y="0"/>
            <a:ext cx="2326044" cy="5143500"/>
            <a:chOff x="1060873" y="0"/>
            <a:chExt cx="2326044" cy="5143500"/>
          </a:xfrm>
        </p:grpSpPr>
        <p:sp>
          <p:nvSpPr>
            <p:cNvPr id="87" name="Google Shape;87;p7"/>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7"/>
          <p:cNvGrpSpPr/>
          <p:nvPr/>
        </p:nvGrpSpPr>
        <p:grpSpPr>
          <a:xfrm>
            <a:off x="0" y="0"/>
            <a:ext cx="2305717" cy="5144925"/>
            <a:chOff x="456100" y="0"/>
            <a:chExt cx="2305717" cy="5144925"/>
          </a:xfrm>
        </p:grpSpPr>
        <p:sp>
          <p:nvSpPr>
            <p:cNvPr id="90" name="Google Shape;90;p7"/>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92" name="Google Shape;92;p7"/>
          <p:cNvGrpSpPr/>
          <p:nvPr/>
        </p:nvGrpSpPr>
        <p:grpSpPr>
          <a:xfrm>
            <a:off x="0" y="0"/>
            <a:ext cx="2132442" cy="5145275"/>
            <a:chOff x="227500" y="0"/>
            <a:chExt cx="2132442" cy="5145275"/>
          </a:xfrm>
        </p:grpSpPr>
        <p:sp>
          <p:nvSpPr>
            <p:cNvPr id="93" name="Google Shape;93;p7"/>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95" name="Google Shape;95;p7"/>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7"/>
          <p:cNvSpPr txBox="1">
            <a:spLocks noGrp="1"/>
          </p:cNvSpPr>
          <p:nvPr>
            <p:ph type="body" idx="1"/>
          </p:nvPr>
        </p:nvSpPr>
        <p:spPr>
          <a:xfrm>
            <a:off x="2976900"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97" name="Google Shape;97;p7"/>
          <p:cNvSpPr txBox="1">
            <a:spLocks noGrp="1"/>
          </p:cNvSpPr>
          <p:nvPr>
            <p:ph type="body" idx="2"/>
          </p:nvPr>
        </p:nvSpPr>
        <p:spPr>
          <a:xfrm>
            <a:off x="5888031"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98" name="Google Shape;98;p7"/>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9"/>
        <p:cNvGrpSpPr/>
        <p:nvPr/>
      </p:nvGrpSpPr>
      <p:grpSpPr>
        <a:xfrm>
          <a:off x="0" y="0"/>
          <a:ext cx="0" cy="0"/>
          <a:chOff x="0" y="0"/>
          <a:chExt cx="0" cy="0"/>
        </a:xfrm>
      </p:grpSpPr>
      <p:grpSp>
        <p:nvGrpSpPr>
          <p:cNvPr id="100" name="Google Shape;100;p8"/>
          <p:cNvGrpSpPr/>
          <p:nvPr/>
        </p:nvGrpSpPr>
        <p:grpSpPr>
          <a:xfrm>
            <a:off x="598623" y="0"/>
            <a:ext cx="2459469" cy="5143500"/>
            <a:chOff x="1511923" y="0"/>
            <a:chExt cx="2459469" cy="5143500"/>
          </a:xfrm>
        </p:grpSpPr>
        <p:sp>
          <p:nvSpPr>
            <p:cNvPr id="101" name="Google Shape;101;p8"/>
            <p:cNvSpPr/>
            <p:nvPr/>
          </p:nvSpPr>
          <p:spPr>
            <a:xfrm flipH="1">
              <a:off x="1867792"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8"/>
          <p:cNvGrpSpPr/>
          <p:nvPr/>
        </p:nvGrpSpPr>
        <p:grpSpPr>
          <a:xfrm>
            <a:off x="376173" y="0"/>
            <a:ext cx="2326044" cy="5143500"/>
            <a:chOff x="1060873" y="0"/>
            <a:chExt cx="2326044" cy="5143500"/>
          </a:xfrm>
        </p:grpSpPr>
        <p:sp>
          <p:nvSpPr>
            <p:cNvPr id="104" name="Google Shape;104;p8"/>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8"/>
          <p:cNvGrpSpPr/>
          <p:nvPr/>
        </p:nvGrpSpPr>
        <p:grpSpPr>
          <a:xfrm>
            <a:off x="0" y="0"/>
            <a:ext cx="2305717" cy="5144925"/>
            <a:chOff x="456100" y="0"/>
            <a:chExt cx="2305717" cy="5144925"/>
          </a:xfrm>
        </p:grpSpPr>
        <p:sp>
          <p:nvSpPr>
            <p:cNvPr id="107" name="Google Shape;107;p8"/>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109" name="Google Shape;109;p8"/>
          <p:cNvGrpSpPr/>
          <p:nvPr/>
        </p:nvGrpSpPr>
        <p:grpSpPr>
          <a:xfrm>
            <a:off x="0" y="0"/>
            <a:ext cx="2132442" cy="5145275"/>
            <a:chOff x="227500" y="0"/>
            <a:chExt cx="2132442" cy="5145275"/>
          </a:xfrm>
        </p:grpSpPr>
        <p:sp>
          <p:nvSpPr>
            <p:cNvPr id="110" name="Google Shape;110;p8"/>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112" name="Google Shape;112;p8"/>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 name="Google Shape;113;p8"/>
          <p:cNvSpPr txBox="1">
            <a:spLocks noGrp="1"/>
          </p:cNvSpPr>
          <p:nvPr>
            <p:ph type="body" idx="1"/>
          </p:nvPr>
        </p:nvSpPr>
        <p:spPr>
          <a:xfrm>
            <a:off x="2976900" y="1506350"/>
            <a:ext cx="1702200" cy="29178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600"/>
              </a:spcBef>
              <a:spcAft>
                <a:spcPts val="0"/>
              </a:spcAft>
              <a:buSzPts val="1700"/>
              <a:buChar char="▹"/>
              <a:defRPr sz="1700"/>
            </a:lvl2pPr>
            <a:lvl3pPr marL="1371600" lvl="2" indent="-336550" rtl="0">
              <a:spcBef>
                <a:spcPts val="600"/>
              </a:spcBef>
              <a:spcAft>
                <a:spcPts val="0"/>
              </a:spcAft>
              <a:buSzPts val="1700"/>
              <a:buChar char="■"/>
              <a:defRPr sz="1700"/>
            </a:lvl3pPr>
            <a:lvl4pPr marL="1828800" lvl="3" indent="-336550" rtl="0">
              <a:spcBef>
                <a:spcPts val="600"/>
              </a:spcBef>
              <a:spcAft>
                <a:spcPts val="0"/>
              </a:spcAft>
              <a:buSzPts val="1700"/>
              <a:buChar char="●"/>
              <a:defRPr sz="1700"/>
            </a:lvl4pPr>
            <a:lvl5pPr marL="2286000" lvl="4" indent="-336550" rtl="0">
              <a:spcBef>
                <a:spcPts val="600"/>
              </a:spcBef>
              <a:spcAft>
                <a:spcPts val="0"/>
              </a:spcAft>
              <a:buSzPts val="1700"/>
              <a:buChar char="○"/>
              <a:defRPr sz="1700"/>
            </a:lvl5pPr>
            <a:lvl6pPr marL="2743200" lvl="5" indent="-336550" rtl="0">
              <a:spcBef>
                <a:spcPts val="600"/>
              </a:spcBef>
              <a:spcAft>
                <a:spcPts val="0"/>
              </a:spcAft>
              <a:buSzPts val="1700"/>
              <a:buChar char="■"/>
              <a:defRPr sz="1700"/>
            </a:lvl6pPr>
            <a:lvl7pPr marL="3200400" lvl="6" indent="-336550" rtl="0">
              <a:spcBef>
                <a:spcPts val="600"/>
              </a:spcBef>
              <a:spcAft>
                <a:spcPts val="0"/>
              </a:spcAft>
              <a:buSzPts val="1700"/>
              <a:buChar char="●"/>
              <a:defRPr sz="1700"/>
            </a:lvl7pPr>
            <a:lvl8pPr marL="3657600" lvl="7" indent="-336550" rtl="0">
              <a:spcBef>
                <a:spcPts val="600"/>
              </a:spcBef>
              <a:spcAft>
                <a:spcPts val="0"/>
              </a:spcAft>
              <a:buSzPts val="1700"/>
              <a:buChar char="○"/>
              <a:defRPr sz="1700"/>
            </a:lvl8pPr>
            <a:lvl9pPr marL="4114800" lvl="8" indent="-336550" rtl="0">
              <a:spcBef>
                <a:spcPts val="600"/>
              </a:spcBef>
              <a:spcAft>
                <a:spcPts val="600"/>
              </a:spcAft>
              <a:buSzPts val="1700"/>
              <a:buChar char="■"/>
              <a:defRPr sz="1700"/>
            </a:lvl9pPr>
          </a:lstStyle>
          <a:p>
            <a:endParaRPr/>
          </a:p>
        </p:txBody>
      </p:sp>
      <p:sp>
        <p:nvSpPr>
          <p:cNvPr id="114" name="Google Shape;114;p8"/>
          <p:cNvSpPr txBox="1">
            <a:spLocks noGrp="1"/>
          </p:cNvSpPr>
          <p:nvPr>
            <p:ph type="body" idx="2"/>
          </p:nvPr>
        </p:nvSpPr>
        <p:spPr>
          <a:xfrm>
            <a:off x="4857876" y="1506350"/>
            <a:ext cx="1702200" cy="29178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600"/>
              </a:spcBef>
              <a:spcAft>
                <a:spcPts val="0"/>
              </a:spcAft>
              <a:buSzPts val="1700"/>
              <a:buChar char="▹"/>
              <a:defRPr sz="1700"/>
            </a:lvl2pPr>
            <a:lvl3pPr marL="1371600" lvl="2" indent="-336550" rtl="0">
              <a:spcBef>
                <a:spcPts val="600"/>
              </a:spcBef>
              <a:spcAft>
                <a:spcPts val="0"/>
              </a:spcAft>
              <a:buSzPts val="1700"/>
              <a:buChar char="■"/>
              <a:defRPr sz="1700"/>
            </a:lvl3pPr>
            <a:lvl4pPr marL="1828800" lvl="3" indent="-336550" rtl="0">
              <a:spcBef>
                <a:spcPts val="600"/>
              </a:spcBef>
              <a:spcAft>
                <a:spcPts val="0"/>
              </a:spcAft>
              <a:buSzPts val="1700"/>
              <a:buChar char="●"/>
              <a:defRPr sz="1700"/>
            </a:lvl4pPr>
            <a:lvl5pPr marL="2286000" lvl="4" indent="-336550" rtl="0">
              <a:spcBef>
                <a:spcPts val="600"/>
              </a:spcBef>
              <a:spcAft>
                <a:spcPts val="0"/>
              </a:spcAft>
              <a:buSzPts val="1700"/>
              <a:buChar char="○"/>
              <a:defRPr sz="1700"/>
            </a:lvl5pPr>
            <a:lvl6pPr marL="2743200" lvl="5" indent="-336550" rtl="0">
              <a:spcBef>
                <a:spcPts val="600"/>
              </a:spcBef>
              <a:spcAft>
                <a:spcPts val="0"/>
              </a:spcAft>
              <a:buSzPts val="1700"/>
              <a:buChar char="■"/>
              <a:defRPr sz="1700"/>
            </a:lvl6pPr>
            <a:lvl7pPr marL="3200400" lvl="6" indent="-336550" rtl="0">
              <a:spcBef>
                <a:spcPts val="600"/>
              </a:spcBef>
              <a:spcAft>
                <a:spcPts val="0"/>
              </a:spcAft>
              <a:buSzPts val="1700"/>
              <a:buChar char="●"/>
              <a:defRPr sz="1700"/>
            </a:lvl7pPr>
            <a:lvl8pPr marL="3657600" lvl="7" indent="-336550" rtl="0">
              <a:spcBef>
                <a:spcPts val="600"/>
              </a:spcBef>
              <a:spcAft>
                <a:spcPts val="0"/>
              </a:spcAft>
              <a:buSzPts val="1700"/>
              <a:buChar char="○"/>
              <a:defRPr sz="1700"/>
            </a:lvl8pPr>
            <a:lvl9pPr marL="4114800" lvl="8" indent="-336550" rtl="0">
              <a:spcBef>
                <a:spcPts val="600"/>
              </a:spcBef>
              <a:spcAft>
                <a:spcPts val="600"/>
              </a:spcAft>
              <a:buSzPts val="1700"/>
              <a:buChar char="■"/>
              <a:defRPr sz="1700"/>
            </a:lvl9pPr>
          </a:lstStyle>
          <a:p>
            <a:endParaRPr/>
          </a:p>
        </p:txBody>
      </p:sp>
      <p:sp>
        <p:nvSpPr>
          <p:cNvPr id="115" name="Google Shape;115;p8"/>
          <p:cNvSpPr txBox="1">
            <a:spLocks noGrp="1"/>
          </p:cNvSpPr>
          <p:nvPr>
            <p:ph type="body" idx="3"/>
          </p:nvPr>
        </p:nvSpPr>
        <p:spPr>
          <a:xfrm>
            <a:off x="6738851" y="1506350"/>
            <a:ext cx="1702200" cy="29178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600"/>
              </a:spcBef>
              <a:spcAft>
                <a:spcPts val="0"/>
              </a:spcAft>
              <a:buSzPts val="1700"/>
              <a:buChar char="▹"/>
              <a:defRPr sz="1700"/>
            </a:lvl2pPr>
            <a:lvl3pPr marL="1371600" lvl="2" indent="-336550" rtl="0">
              <a:spcBef>
                <a:spcPts val="600"/>
              </a:spcBef>
              <a:spcAft>
                <a:spcPts val="0"/>
              </a:spcAft>
              <a:buSzPts val="1700"/>
              <a:buChar char="■"/>
              <a:defRPr sz="1700"/>
            </a:lvl3pPr>
            <a:lvl4pPr marL="1828800" lvl="3" indent="-336550" rtl="0">
              <a:spcBef>
                <a:spcPts val="600"/>
              </a:spcBef>
              <a:spcAft>
                <a:spcPts val="0"/>
              </a:spcAft>
              <a:buSzPts val="1700"/>
              <a:buChar char="●"/>
              <a:defRPr sz="1700"/>
            </a:lvl4pPr>
            <a:lvl5pPr marL="2286000" lvl="4" indent="-336550" rtl="0">
              <a:spcBef>
                <a:spcPts val="600"/>
              </a:spcBef>
              <a:spcAft>
                <a:spcPts val="0"/>
              </a:spcAft>
              <a:buSzPts val="1700"/>
              <a:buChar char="○"/>
              <a:defRPr sz="1700"/>
            </a:lvl5pPr>
            <a:lvl6pPr marL="2743200" lvl="5" indent="-336550" rtl="0">
              <a:spcBef>
                <a:spcPts val="600"/>
              </a:spcBef>
              <a:spcAft>
                <a:spcPts val="0"/>
              </a:spcAft>
              <a:buSzPts val="1700"/>
              <a:buChar char="■"/>
              <a:defRPr sz="1700"/>
            </a:lvl6pPr>
            <a:lvl7pPr marL="3200400" lvl="6" indent="-336550" rtl="0">
              <a:spcBef>
                <a:spcPts val="600"/>
              </a:spcBef>
              <a:spcAft>
                <a:spcPts val="0"/>
              </a:spcAft>
              <a:buSzPts val="1700"/>
              <a:buChar char="●"/>
              <a:defRPr sz="1700"/>
            </a:lvl7pPr>
            <a:lvl8pPr marL="3657600" lvl="7" indent="-336550" rtl="0">
              <a:spcBef>
                <a:spcPts val="600"/>
              </a:spcBef>
              <a:spcAft>
                <a:spcPts val="0"/>
              </a:spcAft>
              <a:buSzPts val="1700"/>
              <a:buChar char="○"/>
              <a:defRPr sz="1700"/>
            </a:lvl8pPr>
            <a:lvl9pPr marL="4114800" lvl="8" indent="-336550" rtl="0">
              <a:spcBef>
                <a:spcPts val="600"/>
              </a:spcBef>
              <a:spcAft>
                <a:spcPts val="600"/>
              </a:spcAft>
              <a:buSzPts val="1700"/>
              <a:buChar char="■"/>
              <a:defRPr sz="1700"/>
            </a:lvl9pPr>
          </a:lstStyle>
          <a:p>
            <a:endParaRPr/>
          </a:p>
        </p:txBody>
      </p:sp>
      <p:sp>
        <p:nvSpPr>
          <p:cNvPr id="116" name="Google Shape;116;p8"/>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grpSp>
        <p:nvGrpSpPr>
          <p:cNvPr id="148" name="Google Shape;148;p11"/>
          <p:cNvGrpSpPr/>
          <p:nvPr/>
        </p:nvGrpSpPr>
        <p:grpSpPr>
          <a:xfrm>
            <a:off x="598623" y="0"/>
            <a:ext cx="2459469" cy="5143500"/>
            <a:chOff x="1511923" y="0"/>
            <a:chExt cx="2459469" cy="5143500"/>
          </a:xfrm>
        </p:grpSpPr>
        <p:sp>
          <p:nvSpPr>
            <p:cNvPr id="149" name="Google Shape;149;p11"/>
            <p:cNvSpPr/>
            <p:nvPr/>
          </p:nvSpPr>
          <p:spPr>
            <a:xfrm flipH="1">
              <a:off x="1867792"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11"/>
          <p:cNvGrpSpPr/>
          <p:nvPr/>
        </p:nvGrpSpPr>
        <p:grpSpPr>
          <a:xfrm>
            <a:off x="376173" y="0"/>
            <a:ext cx="2326044" cy="5143500"/>
            <a:chOff x="1060873" y="0"/>
            <a:chExt cx="2326044" cy="5143500"/>
          </a:xfrm>
        </p:grpSpPr>
        <p:sp>
          <p:nvSpPr>
            <p:cNvPr id="152" name="Google Shape;152;p11"/>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0" y="0"/>
            <a:ext cx="2305717" cy="5144925"/>
            <a:chOff x="456100" y="0"/>
            <a:chExt cx="2305717" cy="5144925"/>
          </a:xfrm>
        </p:grpSpPr>
        <p:sp>
          <p:nvSpPr>
            <p:cNvPr id="155" name="Google Shape;155;p11"/>
            <p:cNvSpPr/>
            <p:nvPr/>
          </p:nvSpPr>
          <p:spPr>
            <a:xfrm flipH="1">
              <a:off x="6582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157" name="Google Shape;157;p11"/>
          <p:cNvGrpSpPr/>
          <p:nvPr/>
        </p:nvGrpSpPr>
        <p:grpSpPr>
          <a:xfrm>
            <a:off x="0" y="0"/>
            <a:ext cx="2132442" cy="5145275"/>
            <a:chOff x="227500" y="0"/>
            <a:chExt cx="2132442" cy="5145275"/>
          </a:xfrm>
        </p:grpSpPr>
        <p:sp>
          <p:nvSpPr>
            <p:cNvPr id="158" name="Google Shape;158;p11"/>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160" name="Google Shape;160;p11"/>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half">
  <p:cSld name="BLANK_2">
    <p:spTree>
      <p:nvGrpSpPr>
        <p:cNvPr id="1" name="Shape 161"/>
        <p:cNvGrpSpPr/>
        <p:nvPr/>
      </p:nvGrpSpPr>
      <p:grpSpPr>
        <a:xfrm>
          <a:off x="0" y="0"/>
          <a:ext cx="0" cy="0"/>
          <a:chOff x="0" y="0"/>
          <a:chExt cx="0" cy="0"/>
        </a:xfrm>
      </p:grpSpPr>
      <p:grpSp>
        <p:nvGrpSpPr>
          <p:cNvPr id="162" name="Google Shape;162;p12"/>
          <p:cNvGrpSpPr/>
          <p:nvPr/>
        </p:nvGrpSpPr>
        <p:grpSpPr>
          <a:xfrm>
            <a:off x="4098548" y="0"/>
            <a:ext cx="2459469" cy="5143500"/>
            <a:chOff x="1511923" y="0"/>
            <a:chExt cx="2459469" cy="5143500"/>
          </a:xfrm>
        </p:grpSpPr>
        <p:sp>
          <p:nvSpPr>
            <p:cNvPr id="163" name="Google Shape;163;p12"/>
            <p:cNvSpPr/>
            <p:nvPr/>
          </p:nvSpPr>
          <p:spPr>
            <a:xfrm flipH="1">
              <a:off x="1867792"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2"/>
          <p:cNvGrpSpPr/>
          <p:nvPr/>
        </p:nvGrpSpPr>
        <p:grpSpPr>
          <a:xfrm>
            <a:off x="3647498" y="0"/>
            <a:ext cx="2326044" cy="5143500"/>
            <a:chOff x="1060873" y="0"/>
            <a:chExt cx="2326044" cy="5143500"/>
          </a:xfrm>
        </p:grpSpPr>
        <p:sp>
          <p:nvSpPr>
            <p:cNvPr id="166" name="Google Shape;166;p1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2"/>
          <p:cNvGrpSpPr/>
          <p:nvPr/>
        </p:nvGrpSpPr>
        <p:grpSpPr>
          <a:xfrm>
            <a:off x="2585975" y="-650"/>
            <a:ext cx="2838667" cy="5145500"/>
            <a:chOff x="-650" y="-650"/>
            <a:chExt cx="2838667" cy="5145500"/>
          </a:xfrm>
        </p:grpSpPr>
        <p:sp>
          <p:nvSpPr>
            <p:cNvPr id="169" name="Google Shape;169;p12"/>
            <p:cNvSpPr/>
            <p:nvPr/>
          </p:nvSpPr>
          <p:spPr>
            <a:xfrm flipH="1">
              <a:off x="734417"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50000"/>
                </a:schemeClr>
              </a:outerShdw>
            </a:effectLst>
          </p:spPr>
        </p:sp>
      </p:grpSp>
      <p:grpSp>
        <p:nvGrpSpPr>
          <p:cNvPr id="171" name="Google Shape;171;p12"/>
          <p:cNvGrpSpPr/>
          <p:nvPr/>
        </p:nvGrpSpPr>
        <p:grpSpPr>
          <a:xfrm>
            <a:off x="0" y="-6575"/>
            <a:ext cx="4946567" cy="5153775"/>
            <a:chOff x="-2586625" y="-6575"/>
            <a:chExt cx="4946567" cy="5153775"/>
          </a:xfrm>
        </p:grpSpPr>
        <p:sp>
          <p:nvSpPr>
            <p:cNvPr id="172" name="Google Shape;172;p12"/>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2"/>
            <p:cNvSpPr/>
            <p:nvPr/>
          </p:nvSpPr>
          <p:spPr>
            <a:xfrm>
              <a:off x="-2586625" y="-6575"/>
              <a:ext cx="4640050" cy="5153775"/>
            </a:xfrm>
            <a:custGeom>
              <a:avLst/>
              <a:gdLst/>
              <a:ahLst/>
              <a:cxnLst/>
              <a:rect l="l" t="t" r="r" b="b"/>
              <a:pathLst>
                <a:path w="185602" h="206151" extrusionOk="0">
                  <a:moveTo>
                    <a:pt x="263" y="206151"/>
                  </a:moveTo>
                  <a:lnTo>
                    <a:pt x="0" y="0"/>
                  </a:lnTo>
                  <a:lnTo>
                    <a:pt x="185602" y="263"/>
                  </a:lnTo>
                  <a:lnTo>
                    <a:pt x="146098" y="206089"/>
                  </a:lnTo>
                  <a:close/>
                </a:path>
              </a:pathLst>
            </a:custGeom>
            <a:gradFill>
              <a:gsLst>
                <a:gs pos="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174" name="Google Shape;174;p12"/>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rgbClr val="5A667B"/>
            </a:gs>
            <a:gs pos="100000">
              <a:srgbClr val="26282D"/>
            </a:gs>
          </a:gsLst>
          <a:lin ang="10801400" scaled="0"/>
        </a:gradFill>
        <a:effectLst/>
      </p:bgPr>
    </p:bg>
    <p:spTree>
      <p:nvGrpSpPr>
        <p:cNvPr id="1" name="Shape 175"/>
        <p:cNvGrpSpPr/>
        <p:nvPr/>
      </p:nvGrpSpPr>
      <p:grpSpPr>
        <a:xfrm>
          <a:off x="0" y="0"/>
          <a:ext cx="0" cy="0"/>
          <a:chOff x="0" y="0"/>
          <a:chExt cx="0" cy="0"/>
        </a:xfrm>
      </p:grpSpPr>
      <p:grpSp>
        <p:nvGrpSpPr>
          <p:cNvPr id="176" name="Google Shape;176;p13"/>
          <p:cNvGrpSpPr/>
          <p:nvPr/>
        </p:nvGrpSpPr>
        <p:grpSpPr>
          <a:xfrm>
            <a:off x="598623" y="-887"/>
            <a:ext cx="2383269" cy="5143500"/>
            <a:chOff x="1511923" y="0"/>
            <a:chExt cx="2383269" cy="5143500"/>
          </a:xfrm>
        </p:grpSpPr>
        <p:sp>
          <p:nvSpPr>
            <p:cNvPr id="177" name="Google Shape;177;p13"/>
            <p:cNvSpPr/>
            <p:nvPr/>
          </p:nvSpPr>
          <p:spPr>
            <a:xfrm flipH="1">
              <a:off x="1791592" y="0"/>
              <a:ext cx="2103600" cy="5143500"/>
            </a:xfrm>
            <a:prstGeom prst="parallelogram">
              <a:avLst>
                <a:gd name="adj" fmla="val 75274"/>
              </a:avLst>
            </a:prstGeom>
            <a:gradFill>
              <a:gsLst>
                <a:gs pos="0">
                  <a:srgbClr val="000000"/>
                </a:gs>
                <a:gs pos="13000">
                  <a:srgbClr val="000000"/>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flipH="1">
              <a:off x="1511923" y="0"/>
              <a:ext cx="2103600" cy="5143500"/>
            </a:xfrm>
            <a:prstGeom prst="parallelogram">
              <a:avLst>
                <a:gd name="adj" fmla="val 46349"/>
              </a:avLst>
            </a:prstGeom>
            <a:gradFill>
              <a:gsLst>
                <a:gs pos="0">
                  <a:srgbClr val="5A667B"/>
                </a:gs>
                <a:gs pos="33000">
                  <a:srgbClr val="404754"/>
                </a:gs>
                <a:gs pos="100000">
                  <a:srgbClr val="26282D"/>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3"/>
          <p:cNvGrpSpPr/>
          <p:nvPr/>
        </p:nvGrpSpPr>
        <p:grpSpPr>
          <a:xfrm>
            <a:off x="376173" y="-887"/>
            <a:ext cx="2326044" cy="5143500"/>
            <a:chOff x="1060873" y="0"/>
            <a:chExt cx="2326044" cy="5143500"/>
          </a:xfrm>
        </p:grpSpPr>
        <p:sp>
          <p:nvSpPr>
            <p:cNvPr id="180" name="Google Shape;180;p13"/>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1060873" y="0"/>
              <a:ext cx="2103600" cy="5143500"/>
            </a:xfrm>
            <a:prstGeom prst="parallelogram">
              <a:avLst>
                <a:gd name="adj" fmla="val 46349"/>
              </a:avLst>
            </a:prstGeom>
            <a:gradFill>
              <a:gsLst>
                <a:gs pos="0">
                  <a:srgbClr val="5A667B"/>
                </a:gs>
                <a:gs pos="100000">
                  <a:srgbClr val="26282D"/>
                </a:gs>
              </a:gsLst>
              <a:lin ang="5400012" scaled="0"/>
            </a:gradFill>
            <a:ln>
              <a:noFill/>
            </a:ln>
            <a:effectLst>
              <a:outerShdw blurRad="214313" algn="bl" rotWithShape="0">
                <a:srgbClr val="000000">
                  <a:alpha val="6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3"/>
          <p:cNvGrpSpPr/>
          <p:nvPr/>
        </p:nvGrpSpPr>
        <p:grpSpPr>
          <a:xfrm>
            <a:off x="0" y="-887"/>
            <a:ext cx="2381917" cy="5144925"/>
            <a:chOff x="456100" y="0"/>
            <a:chExt cx="2381917" cy="5144925"/>
          </a:xfrm>
        </p:grpSpPr>
        <p:sp>
          <p:nvSpPr>
            <p:cNvPr id="183" name="Google Shape;183;p13"/>
            <p:cNvSpPr/>
            <p:nvPr/>
          </p:nvSpPr>
          <p:spPr>
            <a:xfrm flipH="1">
              <a:off x="734417" y="0"/>
              <a:ext cx="2103600" cy="5143500"/>
            </a:xfrm>
            <a:prstGeom prst="parallelogram">
              <a:avLst>
                <a:gd name="adj" fmla="val 75274"/>
              </a:avLst>
            </a:prstGeom>
            <a:gradFill>
              <a:gsLst>
                <a:gs pos="0">
                  <a:srgbClr val="000000"/>
                </a:gs>
                <a:gs pos="13000">
                  <a:srgbClr val="000000"/>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71000"/>
                </a:schemeClr>
              </a:outerShdw>
            </a:effectLst>
          </p:spPr>
        </p:sp>
      </p:grpSp>
      <p:grpSp>
        <p:nvGrpSpPr>
          <p:cNvPr id="185" name="Google Shape;185;p13"/>
          <p:cNvGrpSpPr/>
          <p:nvPr/>
        </p:nvGrpSpPr>
        <p:grpSpPr>
          <a:xfrm>
            <a:off x="0" y="-887"/>
            <a:ext cx="2132442" cy="5145275"/>
            <a:chOff x="227500" y="0"/>
            <a:chExt cx="2132442" cy="5145275"/>
          </a:xfrm>
        </p:grpSpPr>
        <p:sp>
          <p:nvSpPr>
            <p:cNvPr id="186" name="Google Shape;186;p13"/>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188" name="Google Shape;188;p13"/>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76000">
              <a:schemeClr val="lt2"/>
            </a:gs>
            <a:gs pos="100000">
              <a:schemeClr val="lt2"/>
            </a:gs>
          </a:gsLst>
          <a:lin ang="10800025"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76900" y="836000"/>
            <a:ext cx="54642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1pPr>
            <a:lvl2pPr lvl="1"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2pPr>
            <a:lvl3pPr lvl="2"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3pPr>
            <a:lvl4pPr lvl="3"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4pPr>
            <a:lvl5pPr lvl="4"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5pPr>
            <a:lvl6pPr lvl="5"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6pPr>
            <a:lvl7pPr lvl="6"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7pPr>
            <a:lvl8pPr lvl="7"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8pPr>
            <a:lvl9pPr lvl="8"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9pPr>
          </a:lstStyle>
          <a:p>
            <a:endParaRPr/>
          </a:p>
        </p:txBody>
      </p:sp>
      <p:sp>
        <p:nvSpPr>
          <p:cNvPr id="7" name="Google Shape;7;p1"/>
          <p:cNvSpPr txBox="1">
            <a:spLocks noGrp="1"/>
          </p:cNvSpPr>
          <p:nvPr>
            <p:ph type="body" idx="1"/>
          </p:nvPr>
        </p:nvSpPr>
        <p:spPr>
          <a:xfrm>
            <a:off x="2976900" y="1506350"/>
            <a:ext cx="5464200" cy="28587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spcBef>
                <a:spcPts val="600"/>
              </a:spcBef>
              <a:spcAft>
                <a:spcPts val="60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
        <p:nvSpPr>
          <p:cNvPr id="8" name="Google Shape;8;p1"/>
          <p:cNvSpPr txBox="1">
            <a:spLocks noGrp="1"/>
          </p:cNvSpPr>
          <p:nvPr>
            <p:ph type="sldNum" idx="12"/>
          </p:nvPr>
        </p:nvSpPr>
        <p:spPr>
          <a:xfrm>
            <a:off x="228600" y="4718604"/>
            <a:ext cx="369900" cy="251100"/>
          </a:xfrm>
          <a:prstGeom prst="rect">
            <a:avLst/>
          </a:prstGeom>
          <a:noFill/>
          <a:ln>
            <a:noFill/>
          </a:ln>
        </p:spPr>
        <p:txBody>
          <a:bodyPr spcFirstLastPara="1" wrap="square" lIns="0" tIns="0" rIns="0" bIns="0" anchor="ctr" anchorCtr="0">
            <a:noAutofit/>
          </a:bodyPr>
          <a:lstStyle>
            <a:lvl1pPr lvl="0" rtl="0">
              <a:buNone/>
              <a:defRPr b="1">
                <a:solidFill>
                  <a:schemeClr val="lt1"/>
                </a:solidFill>
                <a:latin typeface="IBM Plex Serif"/>
                <a:ea typeface="IBM Plex Serif"/>
                <a:cs typeface="IBM Plex Serif"/>
                <a:sym typeface="IBM Plex Serif"/>
              </a:defRPr>
            </a:lvl1pPr>
            <a:lvl2pPr lvl="1" rtl="0">
              <a:buNone/>
              <a:defRPr b="1">
                <a:solidFill>
                  <a:schemeClr val="lt1"/>
                </a:solidFill>
                <a:latin typeface="IBM Plex Serif"/>
                <a:ea typeface="IBM Plex Serif"/>
                <a:cs typeface="IBM Plex Serif"/>
                <a:sym typeface="IBM Plex Serif"/>
              </a:defRPr>
            </a:lvl2pPr>
            <a:lvl3pPr lvl="2" rtl="0">
              <a:buNone/>
              <a:defRPr b="1">
                <a:solidFill>
                  <a:schemeClr val="lt1"/>
                </a:solidFill>
                <a:latin typeface="IBM Plex Serif"/>
                <a:ea typeface="IBM Plex Serif"/>
                <a:cs typeface="IBM Plex Serif"/>
                <a:sym typeface="IBM Plex Serif"/>
              </a:defRPr>
            </a:lvl3pPr>
            <a:lvl4pPr lvl="3" rtl="0">
              <a:buNone/>
              <a:defRPr b="1">
                <a:solidFill>
                  <a:schemeClr val="lt1"/>
                </a:solidFill>
                <a:latin typeface="IBM Plex Serif"/>
                <a:ea typeface="IBM Plex Serif"/>
                <a:cs typeface="IBM Plex Serif"/>
                <a:sym typeface="IBM Plex Serif"/>
              </a:defRPr>
            </a:lvl4pPr>
            <a:lvl5pPr lvl="4" rtl="0">
              <a:buNone/>
              <a:defRPr b="1">
                <a:solidFill>
                  <a:schemeClr val="lt1"/>
                </a:solidFill>
                <a:latin typeface="IBM Plex Serif"/>
                <a:ea typeface="IBM Plex Serif"/>
                <a:cs typeface="IBM Plex Serif"/>
                <a:sym typeface="IBM Plex Serif"/>
              </a:defRPr>
            </a:lvl5pPr>
            <a:lvl6pPr lvl="5" rtl="0">
              <a:buNone/>
              <a:defRPr b="1">
                <a:solidFill>
                  <a:schemeClr val="lt1"/>
                </a:solidFill>
                <a:latin typeface="IBM Plex Serif"/>
                <a:ea typeface="IBM Plex Serif"/>
                <a:cs typeface="IBM Plex Serif"/>
                <a:sym typeface="IBM Plex Serif"/>
              </a:defRPr>
            </a:lvl6pPr>
            <a:lvl7pPr lvl="6" rtl="0">
              <a:buNone/>
              <a:defRPr b="1">
                <a:solidFill>
                  <a:schemeClr val="lt1"/>
                </a:solidFill>
                <a:latin typeface="IBM Plex Serif"/>
                <a:ea typeface="IBM Plex Serif"/>
                <a:cs typeface="IBM Plex Serif"/>
                <a:sym typeface="IBM Plex Serif"/>
              </a:defRPr>
            </a:lvl7pPr>
            <a:lvl8pPr lvl="7" rtl="0">
              <a:buNone/>
              <a:defRPr b="1">
                <a:solidFill>
                  <a:schemeClr val="lt1"/>
                </a:solidFill>
                <a:latin typeface="IBM Plex Serif"/>
                <a:ea typeface="IBM Plex Serif"/>
                <a:cs typeface="IBM Plex Serif"/>
                <a:sym typeface="IBM Plex Serif"/>
              </a:defRPr>
            </a:lvl8pPr>
            <a:lvl9pPr lvl="8" rtl="0">
              <a:buNone/>
              <a:defRPr b="1">
                <a:solidFill>
                  <a:schemeClr val="lt1"/>
                </a:solidFill>
                <a:latin typeface="IBM Plex Serif"/>
                <a:ea typeface="IBM Plex Serif"/>
                <a:cs typeface="IBM Plex Serif"/>
                <a:sym typeface="IBM Plex Serif"/>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 id="2147483658" r:id="rId8"/>
    <p:sldLayoutId id="2147483659" r:id="rId9"/>
    <p:sldLayoutId id="2147483661"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sv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8" Type="http://schemas.openxmlformats.org/officeDocument/2006/relationships/hyperlink" Target="https://www.acf.hhs.gov/trauma-toolkit/trauma-concept" TargetMode="External"/><Relationship Id="rId3" Type="http://schemas.openxmlformats.org/officeDocument/2006/relationships/image" Target="../media/image17.jpeg"/><Relationship Id="rId7" Type="http://schemas.openxmlformats.org/officeDocument/2006/relationships/hyperlink" Target="https://turnaroundusa.org/resources-three-r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parents.com/parenting/better-parenting/advice/how-to-teach-your-kids-to-fight-hate-an-age-by-age-guide" TargetMode="External"/><Relationship Id="rId5" Type="http://schemas.openxmlformats.org/officeDocument/2006/relationships/hyperlink" Target="https://www.cdc.gov/violenceprevention/aces/" TargetMode="External"/><Relationship Id="rId10" Type="http://schemas.openxmlformats.org/officeDocument/2006/relationships/hyperlink" Target="https://www.weareteachers.com/classroom-trauma-triggers/" TargetMode="External"/><Relationship Id="rId4" Type="http://schemas.openxmlformats.org/officeDocument/2006/relationships/hyperlink" Target="https://developingchild.harvard.edu/guide/a-guide-to-toxic-stress/" TargetMode="External"/><Relationship Id="rId9" Type="http://schemas.openxmlformats.org/officeDocument/2006/relationships/hyperlink" Target="https://www.nctsn.org/resources/all-nctsn-resource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s://www.nctsn.org/resources/the-impact-of-covid-19-on-child-sex-and-labor-trafficking?utm_source=ebulletin&amp;utm_medium=email&amp;utm_campaign=nctsn-ebulleti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nctsn.org/resources/keeping-yourself-and-your-kids-safe-and-healthy-in-the-pandemic-tips-for-judges-legal-professionals-and-court-personnel?utm_source=ebulletin&amp;utm_medium=email&amp;utm_campaign=nctsn-ebulletin" TargetMode="External"/><Relationship Id="rId5" Type="http://schemas.openxmlformats.org/officeDocument/2006/relationships/hyperlink" Target="https://www.nctsn.org/resources/trauma-informed-school-strategies-during-covid-19?utm_source=ebulletin&amp;utm_medium=email&amp;utm_campaign=nctsn-ebulletin" TargetMode="External"/><Relationship Id="rId4" Type="http://schemas.openxmlformats.org/officeDocument/2006/relationships/hyperlink" Target="https://www.nctsn.org/sites/default/files/resources/addressing_race_and_trauma_in_the_classroom_educators.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s://link.springer.com/article/10.1007/s10964-019-01120-0"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nctsn.org/resources/children-and-domestic-violence-how-does-domestic-violence-affect-children-sp" TargetMode="External"/><Relationship Id="rId5" Type="http://schemas.openxmlformats.org/officeDocument/2006/relationships/hyperlink" Target="https://www.nctsn.org/resources/culturally-responsive-approaches-to-serve-latin-american-children-who-experience-traumatic-separation?utm_source=ebulletin&amp;utm_medium=email&amp;utm_campaign=nctsn-ebulletin" TargetMode="External"/><Relationship Id="rId4" Type="http://schemas.openxmlformats.org/officeDocument/2006/relationships/hyperlink" Target="https://youth.gov/docs/Trauma_Informed_Approach_508.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hyperlink" Target="https://www.ihollaback.org/harassmenttraining" TargetMode="External"/><Relationship Id="rId7" Type="http://schemas.openxmlformats.org/officeDocument/2006/relationships/hyperlink" Target="https://iheartmob.org/" TargetMode="External"/><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hyperlink" Target="https://www.standagainsthatred.org/" TargetMode="External"/><Relationship Id="rId5" Type="http://schemas.openxmlformats.org/officeDocument/2006/relationships/hyperlink" Target="https://www.advancingjustice-aajc.org/" TargetMode="External"/><Relationship Id="rId4" Type="http://schemas.openxmlformats.org/officeDocument/2006/relationships/hyperlink" Target="https://www.ihollaback.org/resource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s://www.nimh.nih.gov/health/topics/coping-with-traumatic-events/index.s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suicidepreventionlifeline.org/" TargetMode="External"/><Relationship Id="rId5" Type="http://schemas.openxmlformats.org/officeDocument/2006/relationships/hyperlink" Target="https://nycwell.cityofnewyork.us/en/" TargetMode="External"/><Relationship Id="rId4" Type="http://schemas.openxmlformats.org/officeDocument/2006/relationships/hyperlink" Target="https://omh.ny.gov/omhweb/covid-19-resource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Shape 192"/>
        <p:cNvGrpSpPr/>
        <p:nvPr/>
      </p:nvGrpSpPr>
      <p:grpSpPr>
        <a:xfrm>
          <a:off x="0" y="0"/>
          <a:ext cx="0" cy="0"/>
          <a:chOff x="0" y="0"/>
          <a:chExt cx="0" cy="0"/>
        </a:xfrm>
      </p:grpSpPr>
      <p:sp>
        <p:nvSpPr>
          <p:cNvPr id="193" name="Google Shape;193;p14"/>
          <p:cNvSpPr txBox="1">
            <a:spLocks noGrp="1"/>
          </p:cNvSpPr>
          <p:nvPr>
            <p:ph type="ctrTitle"/>
          </p:nvPr>
        </p:nvSpPr>
        <p:spPr>
          <a:xfrm>
            <a:off x="190500" y="205559"/>
            <a:ext cx="7327900" cy="2093142"/>
          </a:xfrm>
          <a:prstGeom prst="rect">
            <a:avLst/>
          </a:prstGeom>
        </p:spPr>
        <p:txBody>
          <a:bodyPr spcFirstLastPara="1" wrap="square" lIns="0" tIns="0" rIns="0" bIns="0" anchor="t" anchorCtr="0">
            <a:noAutofit/>
          </a:bodyPr>
          <a:lstStyle/>
          <a:p>
            <a:pPr lvl="0"/>
            <a:r>
              <a:rPr lang="en" sz="3600" dirty="0">
                <a:solidFill>
                  <a:schemeClr val="tx1"/>
                </a:solidFill>
              </a:rPr>
              <a:t>Revisiting the Guiding Principles of a Trauma-Informed Approach in 2021</a:t>
            </a:r>
            <a:br>
              <a:rPr lang="en" sz="4400" dirty="0">
                <a:solidFill>
                  <a:schemeClr val="tx1"/>
                </a:solidFill>
              </a:rPr>
            </a:br>
            <a:br>
              <a:rPr lang="en" sz="4400" dirty="0">
                <a:solidFill>
                  <a:schemeClr val="bg1"/>
                </a:solidFill>
              </a:rPr>
            </a:br>
            <a:r>
              <a:rPr lang="en" sz="2800" dirty="0">
                <a:solidFill>
                  <a:schemeClr val="tx1"/>
                </a:solidFill>
              </a:rPr>
              <a:t>Michele Luc, Trainer</a:t>
            </a:r>
            <a:br>
              <a:rPr lang="en" sz="2800" dirty="0">
                <a:solidFill>
                  <a:schemeClr val="tx1"/>
                </a:solidFill>
              </a:rPr>
            </a:br>
            <a:r>
              <a:rPr lang="en" sz="2800" dirty="0">
                <a:solidFill>
                  <a:schemeClr val="tx1"/>
                </a:solidFill>
              </a:rPr>
              <a:t>ACT for Youth Center for </a:t>
            </a:r>
            <a:br>
              <a:rPr lang="en" sz="2800" dirty="0">
                <a:solidFill>
                  <a:schemeClr val="tx1"/>
                </a:solidFill>
              </a:rPr>
            </a:br>
            <a:r>
              <a:rPr lang="en" sz="2800" dirty="0">
                <a:solidFill>
                  <a:schemeClr val="tx1"/>
                </a:solidFill>
              </a:rPr>
              <a:t>Community Action</a:t>
            </a:r>
            <a:endParaRPr sz="2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EBD7-F4CB-C549-A2A3-2867139F0F98}"/>
              </a:ext>
            </a:extLst>
          </p:cNvPr>
          <p:cNvSpPr>
            <a:spLocks noGrp="1"/>
          </p:cNvSpPr>
          <p:nvPr>
            <p:ph type="title"/>
          </p:nvPr>
        </p:nvSpPr>
        <p:spPr/>
        <p:txBody>
          <a:bodyPr/>
          <a:lstStyle/>
          <a:p>
            <a:r>
              <a:rPr lang="en-US" dirty="0"/>
              <a:t>Types of Trauma</a:t>
            </a:r>
          </a:p>
        </p:txBody>
      </p:sp>
      <p:sp>
        <p:nvSpPr>
          <p:cNvPr id="3" name="Text Placeholder 2">
            <a:extLst>
              <a:ext uri="{FF2B5EF4-FFF2-40B4-BE49-F238E27FC236}">
                <a16:creationId xmlns:a16="http://schemas.microsoft.com/office/drawing/2014/main" id="{E6980659-20D9-EB47-9BEE-6E2D0B0D01A9}"/>
              </a:ext>
            </a:extLst>
          </p:cNvPr>
          <p:cNvSpPr>
            <a:spLocks noGrp="1"/>
          </p:cNvSpPr>
          <p:nvPr>
            <p:ph type="body" idx="1"/>
          </p:nvPr>
        </p:nvSpPr>
        <p:spPr>
          <a:xfrm>
            <a:off x="2557220" y="1506350"/>
            <a:ext cx="6075336" cy="2858700"/>
          </a:xfrm>
        </p:spPr>
        <p:txBody>
          <a:bodyPr/>
          <a:lstStyle/>
          <a:p>
            <a:r>
              <a:rPr lang="en-US" dirty="0"/>
              <a:t>Acute – A singular event (e.g. natural disaster, a violent attack, an accident)</a:t>
            </a:r>
          </a:p>
          <a:p>
            <a:pPr marL="76200" indent="0">
              <a:buNone/>
            </a:pPr>
            <a:endParaRPr lang="en-US" dirty="0"/>
          </a:p>
          <a:p>
            <a:r>
              <a:rPr lang="en-US" dirty="0"/>
              <a:t>Chronic – An on-going issue or series of events (e.g. long-standing abuse, hunger, poverty, alcohol or substance abuse in the home)</a:t>
            </a:r>
          </a:p>
        </p:txBody>
      </p:sp>
      <p:sp>
        <p:nvSpPr>
          <p:cNvPr id="4" name="Slide Number Placeholder 3">
            <a:extLst>
              <a:ext uri="{FF2B5EF4-FFF2-40B4-BE49-F238E27FC236}">
                <a16:creationId xmlns:a16="http://schemas.microsoft.com/office/drawing/2014/main" id="{E5D0985E-535D-D84B-A35B-A1323862D04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424565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ADA100-69FC-FA4C-B17B-AE2B8D43EA1C}"/>
              </a:ext>
            </a:extLst>
          </p:cNvPr>
          <p:cNvSpPr>
            <a:spLocks noGrp="1"/>
          </p:cNvSpPr>
          <p:nvPr>
            <p:ph type="title"/>
          </p:nvPr>
        </p:nvSpPr>
        <p:spPr>
          <a:xfrm>
            <a:off x="2578694" y="364051"/>
            <a:ext cx="5464200" cy="396300"/>
          </a:xfrm>
        </p:spPr>
        <p:txBody>
          <a:bodyPr/>
          <a:lstStyle/>
          <a:p>
            <a:pPr algn="ctr"/>
            <a:r>
              <a:rPr lang="en-US" dirty="0"/>
              <a:t>The Three E’s</a:t>
            </a:r>
          </a:p>
        </p:txBody>
      </p:sp>
      <p:sp>
        <p:nvSpPr>
          <p:cNvPr id="6" name="Text Placeholder 5">
            <a:extLst>
              <a:ext uri="{FF2B5EF4-FFF2-40B4-BE49-F238E27FC236}">
                <a16:creationId xmlns:a16="http://schemas.microsoft.com/office/drawing/2014/main" id="{6AD5B87D-EBFB-0E44-9050-6A7E56E34CDC}"/>
              </a:ext>
            </a:extLst>
          </p:cNvPr>
          <p:cNvSpPr>
            <a:spLocks noGrp="1"/>
          </p:cNvSpPr>
          <p:nvPr>
            <p:ph type="body" idx="1"/>
          </p:nvPr>
        </p:nvSpPr>
        <p:spPr>
          <a:xfrm>
            <a:off x="876494" y="1099379"/>
            <a:ext cx="2161174" cy="3347518"/>
          </a:xfrm>
          <a:solidFill>
            <a:schemeClr val="accent1">
              <a:lumMod val="20000"/>
              <a:lumOff val="80000"/>
            </a:schemeClr>
          </a:solidFill>
        </p:spPr>
        <p:txBody>
          <a:bodyPr/>
          <a:lstStyle/>
          <a:p>
            <a:pPr marL="120650" indent="0">
              <a:buNone/>
            </a:pPr>
            <a:endParaRPr lang="en-US" sz="1400" dirty="0"/>
          </a:p>
          <a:p>
            <a:pPr marL="120650" indent="0">
              <a:buNone/>
            </a:pPr>
            <a:r>
              <a:rPr lang="en-US" sz="1400" dirty="0"/>
              <a:t>An </a:t>
            </a:r>
            <a:r>
              <a:rPr lang="en-US" sz="1400" b="1" dirty="0"/>
              <a:t>Event </a:t>
            </a:r>
            <a:r>
              <a:rPr lang="en-US" sz="1400" dirty="0"/>
              <a:t> is objective and measurable. Traumatic events include abuse (physical, emotional, sexual); domestic or community violence; an accident or natural disaster; and war or terrorism </a:t>
            </a:r>
          </a:p>
        </p:txBody>
      </p:sp>
      <p:sp>
        <p:nvSpPr>
          <p:cNvPr id="7" name="Text Placeholder 6">
            <a:extLst>
              <a:ext uri="{FF2B5EF4-FFF2-40B4-BE49-F238E27FC236}">
                <a16:creationId xmlns:a16="http://schemas.microsoft.com/office/drawing/2014/main" id="{7EE0F01A-7DE7-484A-900B-560454F568A7}"/>
              </a:ext>
            </a:extLst>
          </p:cNvPr>
          <p:cNvSpPr>
            <a:spLocks noGrp="1"/>
          </p:cNvSpPr>
          <p:nvPr>
            <p:ph type="body" idx="2"/>
          </p:nvPr>
        </p:nvSpPr>
        <p:spPr>
          <a:xfrm>
            <a:off x="3595607" y="1122126"/>
            <a:ext cx="2220336" cy="3324771"/>
          </a:xfrm>
          <a:solidFill>
            <a:schemeClr val="accent1">
              <a:lumMod val="20000"/>
              <a:lumOff val="80000"/>
            </a:schemeClr>
          </a:solidFill>
        </p:spPr>
        <p:txBody>
          <a:bodyPr/>
          <a:lstStyle/>
          <a:p>
            <a:pPr marL="120650" indent="0">
              <a:buNone/>
            </a:pPr>
            <a:endParaRPr lang="en-US" sz="1400" dirty="0"/>
          </a:p>
          <a:p>
            <a:pPr marL="120650" indent="0">
              <a:buNone/>
            </a:pPr>
            <a:r>
              <a:rPr lang="en-US" sz="1400" dirty="0"/>
              <a:t>An </a:t>
            </a:r>
            <a:r>
              <a:rPr lang="en-US" sz="1400" b="1" dirty="0"/>
              <a:t>Experience </a:t>
            </a:r>
            <a:r>
              <a:rPr lang="en-US" sz="1400" dirty="0"/>
              <a:t>is subjective and difficult to measure because it relates to how someone reacts to an event. It is often thought to be life threatening or physically or emotionally overwhelming, and intensity can vary among people and over time </a:t>
            </a:r>
          </a:p>
          <a:p>
            <a:pPr marL="120650" indent="0">
              <a:buNone/>
            </a:pPr>
            <a:endParaRPr lang="en-US" dirty="0"/>
          </a:p>
        </p:txBody>
      </p:sp>
      <p:sp>
        <p:nvSpPr>
          <p:cNvPr id="8" name="Text Placeholder 7">
            <a:extLst>
              <a:ext uri="{FF2B5EF4-FFF2-40B4-BE49-F238E27FC236}">
                <a16:creationId xmlns:a16="http://schemas.microsoft.com/office/drawing/2014/main" id="{CA498430-50A6-AB42-B6D7-F95C4CCEA51F}"/>
              </a:ext>
            </a:extLst>
          </p:cNvPr>
          <p:cNvSpPr>
            <a:spLocks noGrp="1"/>
          </p:cNvSpPr>
          <p:nvPr>
            <p:ph type="body" idx="3"/>
          </p:nvPr>
        </p:nvSpPr>
        <p:spPr>
          <a:xfrm>
            <a:off x="6373882" y="1136624"/>
            <a:ext cx="2134687" cy="3347518"/>
          </a:xfrm>
          <a:solidFill>
            <a:schemeClr val="accent1">
              <a:lumMod val="20000"/>
              <a:lumOff val="80000"/>
            </a:schemeClr>
          </a:solidFill>
        </p:spPr>
        <p:txBody>
          <a:bodyPr/>
          <a:lstStyle/>
          <a:p>
            <a:pPr marL="120650" indent="0">
              <a:buNone/>
            </a:pPr>
            <a:endParaRPr lang="en-US" sz="1400" b="1" dirty="0"/>
          </a:p>
          <a:p>
            <a:pPr marL="120650" indent="0">
              <a:buNone/>
            </a:pPr>
            <a:r>
              <a:rPr lang="en-US" sz="1400" b="1" dirty="0"/>
              <a:t>Effects </a:t>
            </a:r>
            <a:r>
              <a:rPr lang="en-US" sz="1400" dirty="0"/>
              <a:t>are the reactions a person has to an event and the ways an experience changes or alters that person’s ongoing and future behavior. </a:t>
            </a:r>
          </a:p>
          <a:p>
            <a:pPr marL="120650" indent="0">
              <a:buNone/>
            </a:pPr>
            <a:endParaRPr lang="en-US" dirty="0"/>
          </a:p>
        </p:txBody>
      </p:sp>
      <p:sp>
        <p:nvSpPr>
          <p:cNvPr id="4" name="Slide Number Placeholder 3">
            <a:extLst>
              <a:ext uri="{FF2B5EF4-FFF2-40B4-BE49-F238E27FC236}">
                <a16:creationId xmlns:a16="http://schemas.microsoft.com/office/drawing/2014/main" id="{02BD5125-BC42-6947-A24B-AF264D6CC12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8659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9D0-9D04-8546-9BDD-A99CD4CC9ECC}"/>
              </a:ext>
            </a:extLst>
          </p:cNvPr>
          <p:cNvSpPr>
            <a:spLocks noGrp="1"/>
          </p:cNvSpPr>
          <p:nvPr>
            <p:ph type="title"/>
          </p:nvPr>
        </p:nvSpPr>
        <p:spPr>
          <a:xfrm>
            <a:off x="2704864" y="197217"/>
            <a:ext cx="6015068" cy="396300"/>
          </a:xfrm>
        </p:spPr>
        <p:txBody>
          <a:bodyPr/>
          <a:lstStyle/>
          <a:p>
            <a:r>
              <a:rPr lang="en-US" dirty="0"/>
              <a:t>A Trauma-Informed Approach…</a:t>
            </a:r>
          </a:p>
        </p:txBody>
      </p:sp>
      <p:sp>
        <p:nvSpPr>
          <p:cNvPr id="3" name="Text Placeholder 2">
            <a:extLst>
              <a:ext uri="{FF2B5EF4-FFF2-40B4-BE49-F238E27FC236}">
                <a16:creationId xmlns:a16="http://schemas.microsoft.com/office/drawing/2014/main" id="{9268C742-A648-4F47-964E-9BF8214FC31D}"/>
              </a:ext>
            </a:extLst>
          </p:cNvPr>
          <p:cNvSpPr>
            <a:spLocks noGrp="1"/>
          </p:cNvSpPr>
          <p:nvPr>
            <p:ph type="body" idx="1"/>
          </p:nvPr>
        </p:nvSpPr>
        <p:spPr>
          <a:xfrm>
            <a:off x="2663690" y="899590"/>
            <a:ext cx="6056242" cy="3606149"/>
          </a:xfrm>
        </p:spPr>
        <p:txBody>
          <a:bodyPr/>
          <a:lstStyle/>
          <a:p>
            <a:pPr>
              <a:buClr>
                <a:schemeClr val="tx1"/>
              </a:buClr>
            </a:pPr>
            <a:r>
              <a:rPr lang="en-US" sz="2000" b="1" i="1" dirty="0">
                <a:solidFill>
                  <a:schemeClr val="tx1"/>
                </a:solidFill>
              </a:rPr>
              <a:t>Realizes </a:t>
            </a:r>
            <a:r>
              <a:rPr lang="en-US" sz="2000" dirty="0">
                <a:solidFill>
                  <a:schemeClr val="tx1"/>
                </a:solidFill>
              </a:rPr>
              <a:t>the widespread impact of trauma and understands potential paths for recovery. </a:t>
            </a:r>
          </a:p>
          <a:p>
            <a:pPr>
              <a:buClr>
                <a:schemeClr val="tx1"/>
              </a:buClr>
            </a:pPr>
            <a:r>
              <a:rPr lang="en-US" sz="2000" b="1" i="1" dirty="0">
                <a:solidFill>
                  <a:schemeClr val="tx1"/>
                </a:solidFill>
              </a:rPr>
              <a:t>Recognizes </a:t>
            </a:r>
            <a:r>
              <a:rPr lang="en-US" sz="2000" dirty="0">
                <a:solidFill>
                  <a:schemeClr val="tx1"/>
                </a:solidFill>
              </a:rPr>
              <a:t>the signs and symptoms of trauma in clients, youth, families, staff, and others involved with the system. </a:t>
            </a:r>
          </a:p>
          <a:p>
            <a:pPr>
              <a:buClr>
                <a:schemeClr val="tx1"/>
              </a:buClr>
            </a:pPr>
            <a:r>
              <a:rPr lang="en-US" sz="2000" b="1" i="1" dirty="0">
                <a:solidFill>
                  <a:schemeClr val="tx1"/>
                </a:solidFill>
              </a:rPr>
              <a:t>Responds </a:t>
            </a:r>
            <a:r>
              <a:rPr lang="en-US" sz="2000" dirty="0">
                <a:solidFill>
                  <a:schemeClr val="tx1"/>
                </a:solidFill>
              </a:rPr>
              <a:t>by fully integrating knowledge about trauma into policies, procedures, practices, and settings.</a:t>
            </a:r>
            <a:r>
              <a:rPr lang="en-US" sz="2000" b="1" i="1" dirty="0">
                <a:solidFill>
                  <a:schemeClr val="tx1"/>
                </a:solidFill>
              </a:rPr>
              <a:t> </a:t>
            </a:r>
          </a:p>
          <a:p>
            <a:pPr>
              <a:buClr>
                <a:schemeClr val="tx1"/>
              </a:buClr>
            </a:pPr>
            <a:r>
              <a:rPr lang="en-US" sz="2000" b="1" i="1" dirty="0">
                <a:solidFill>
                  <a:schemeClr val="tx1"/>
                </a:solidFill>
              </a:rPr>
              <a:t>Resists re-traumatization </a:t>
            </a:r>
            <a:r>
              <a:rPr lang="en-US" sz="2000" dirty="0">
                <a:solidFill>
                  <a:schemeClr val="tx1"/>
                </a:solidFill>
              </a:rPr>
              <a:t>of youth/clients as well as staff</a:t>
            </a:r>
            <a:r>
              <a:rPr lang="en-US" sz="2000" b="1" i="1" dirty="0">
                <a:solidFill>
                  <a:schemeClr val="tx1"/>
                </a:solidFill>
              </a:rPr>
              <a:t>. </a:t>
            </a:r>
            <a:endParaRPr lang="en-US" sz="2000" dirty="0">
              <a:solidFill>
                <a:schemeClr val="tx1"/>
              </a:solidFill>
            </a:endParaRPr>
          </a:p>
          <a:p>
            <a:endParaRPr lang="en-US" sz="2000" dirty="0"/>
          </a:p>
          <a:p>
            <a:pPr marL="76200" indent="0" algn="ctr">
              <a:buNone/>
            </a:pPr>
            <a:r>
              <a:rPr lang="en-US" sz="2000" b="1" dirty="0"/>
              <a:t>Q. Why is this important?</a:t>
            </a:r>
          </a:p>
        </p:txBody>
      </p:sp>
      <p:sp>
        <p:nvSpPr>
          <p:cNvPr id="4" name="Slide Number Placeholder 3">
            <a:extLst>
              <a:ext uri="{FF2B5EF4-FFF2-40B4-BE49-F238E27FC236}">
                <a16:creationId xmlns:a16="http://schemas.microsoft.com/office/drawing/2014/main" id="{0EDBACD4-75A3-2648-B2E6-C2C7F3F4490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424848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9B2EF6-EFAA-154F-BE60-E111F89BF82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13</a:t>
            </a:fld>
            <a:endParaRPr lang="en"/>
          </a:p>
        </p:txBody>
      </p:sp>
      <p:sp>
        <p:nvSpPr>
          <p:cNvPr id="5" name="Rectangle 4">
            <a:extLst>
              <a:ext uri="{FF2B5EF4-FFF2-40B4-BE49-F238E27FC236}">
                <a16:creationId xmlns:a16="http://schemas.microsoft.com/office/drawing/2014/main" id="{9519F3B0-D9B5-D149-AE7F-E28999A5ED78}"/>
              </a:ext>
            </a:extLst>
          </p:cNvPr>
          <p:cNvSpPr/>
          <p:nvPr/>
        </p:nvSpPr>
        <p:spPr>
          <a:xfrm>
            <a:off x="2552131" y="1803715"/>
            <a:ext cx="5894445" cy="1200329"/>
          </a:xfrm>
          <a:prstGeom prst="rect">
            <a:avLst/>
          </a:prstGeom>
        </p:spPr>
        <p:txBody>
          <a:bodyPr wrap="square">
            <a:spAutoFit/>
          </a:bodyPr>
          <a:lstStyle/>
          <a:p>
            <a:r>
              <a:rPr lang="en-US" sz="3600" dirty="0">
                <a:solidFill>
                  <a:schemeClr val="bg1"/>
                </a:solidFill>
              </a:rPr>
              <a:t>6 Guiding Principals of a Trauma-Informed Approach</a:t>
            </a:r>
            <a:endParaRPr lang="en-US" sz="3600" dirty="0"/>
          </a:p>
        </p:txBody>
      </p:sp>
    </p:spTree>
    <p:extLst>
      <p:ext uri="{BB962C8B-B14F-4D97-AF65-F5344CB8AC3E}">
        <p14:creationId xmlns:p14="http://schemas.microsoft.com/office/powerpoint/2010/main" val="3690449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txBox="1">
            <a:spLocks noGrp="1"/>
          </p:cNvSpPr>
          <p:nvPr>
            <p:ph type="ctrTitle"/>
          </p:nvPr>
        </p:nvSpPr>
        <p:spPr>
          <a:xfrm>
            <a:off x="2029522" y="672987"/>
            <a:ext cx="7114478" cy="635700"/>
          </a:xfrm>
          <a:prstGeom prst="rect">
            <a:avLst/>
          </a:prstGeom>
        </p:spPr>
        <p:txBody>
          <a:bodyPr spcFirstLastPara="1" wrap="square" lIns="0" tIns="0" rIns="0" bIns="0" anchor="b" anchorCtr="0">
            <a:noAutofit/>
          </a:bodyPr>
          <a:lstStyle/>
          <a:p>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2400" dirty="0"/>
              <a:t>There are six guiding principles to consider when looking through a trauma-informed lens: </a:t>
            </a:r>
            <a:endParaRPr sz="2400" dirty="0">
              <a:solidFill>
                <a:schemeClr val="bg1"/>
              </a:solidFill>
            </a:endParaRPr>
          </a:p>
        </p:txBody>
      </p:sp>
      <p:sp>
        <p:nvSpPr>
          <p:cNvPr id="215" name="Google Shape;215;p17"/>
          <p:cNvSpPr txBox="1">
            <a:spLocks noGrp="1"/>
          </p:cNvSpPr>
          <p:nvPr>
            <p:ph type="subTitle" idx="1"/>
          </p:nvPr>
        </p:nvSpPr>
        <p:spPr>
          <a:xfrm>
            <a:off x="2433703" y="1461143"/>
            <a:ext cx="6560172" cy="3838807"/>
          </a:xfrm>
          <a:prstGeom prst="rect">
            <a:avLst/>
          </a:prstGeom>
        </p:spPr>
        <p:txBody>
          <a:bodyPr spcFirstLastPara="1" wrap="square" lIns="0" tIns="0" rIns="0" bIns="0" anchor="t" anchorCtr="0">
            <a:noAutofit/>
          </a:bodyPr>
          <a:lstStyle/>
          <a:p>
            <a:pPr>
              <a:buFont typeface="Arial" panose="020B0604020202020204" pitchFamily="34" charset="0"/>
              <a:buChar char="•"/>
            </a:pPr>
            <a:r>
              <a:rPr lang="en-US" b="1" dirty="0"/>
              <a:t>Safety</a:t>
            </a:r>
          </a:p>
          <a:p>
            <a:pPr>
              <a:buFont typeface="Arial" panose="020B0604020202020204" pitchFamily="34" charset="0"/>
              <a:buChar char="•"/>
            </a:pPr>
            <a:r>
              <a:rPr lang="en-US" b="1" dirty="0"/>
              <a:t>Trustworthiness</a:t>
            </a:r>
          </a:p>
          <a:p>
            <a:pPr>
              <a:buFont typeface="Arial" panose="020B0604020202020204" pitchFamily="34" charset="0"/>
              <a:buChar char="•"/>
            </a:pPr>
            <a:r>
              <a:rPr lang="en-US" b="1" dirty="0"/>
              <a:t>Choice</a:t>
            </a:r>
          </a:p>
          <a:p>
            <a:pPr>
              <a:buFont typeface="Arial" panose="020B0604020202020204" pitchFamily="34" charset="0"/>
              <a:buChar char="•"/>
            </a:pPr>
            <a:r>
              <a:rPr lang="en-US" b="1" dirty="0"/>
              <a:t>Collaboration</a:t>
            </a:r>
          </a:p>
          <a:p>
            <a:pPr>
              <a:buFont typeface="Arial" panose="020B0604020202020204" pitchFamily="34" charset="0"/>
              <a:buChar char="•"/>
            </a:pPr>
            <a:r>
              <a:rPr lang="en-US" b="1" dirty="0"/>
              <a:t>Empowerment</a:t>
            </a:r>
          </a:p>
          <a:p>
            <a:pPr>
              <a:buFont typeface="Arial" panose="020B0604020202020204" pitchFamily="34" charset="0"/>
              <a:buChar char="•"/>
            </a:pPr>
            <a:r>
              <a:rPr lang="en-US" b="1" dirty="0"/>
              <a:t>Cultural, Historical &amp; Gender Considerations</a:t>
            </a:r>
            <a:r>
              <a:rPr lang="en-US" dirty="0"/>
              <a:t>  </a:t>
            </a:r>
          </a:p>
        </p:txBody>
      </p:sp>
      <p:sp>
        <p:nvSpPr>
          <p:cNvPr id="216" name="Google Shape;216;p17"/>
          <p:cNvSpPr txBox="1"/>
          <p:nvPr/>
        </p:nvSpPr>
        <p:spPr>
          <a:xfrm>
            <a:off x="0" y="0"/>
            <a:ext cx="1554600" cy="5143500"/>
          </a:xfrm>
          <a:prstGeom prst="rect">
            <a:avLst/>
          </a:prstGeom>
          <a:noFill/>
          <a:ln>
            <a:noFill/>
          </a:ln>
          <a:effectLst>
            <a:outerShdw blurRad="114300" dist="38100" dir="5400000" algn="bl" rotWithShape="0">
              <a:schemeClr val="accent6">
                <a:alpha val="23000"/>
              </a:schemeClr>
            </a:outerShdw>
          </a:effectLst>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sz="7200" dirty="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9B6E-2DB2-6147-A8CD-1699EC218BB1}"/>
              </a:ext>
            </a:extLst>
          </p:cNvPr>
          <p:cNvSpPr>
            <a:spLocks noGrp="1"/>
          </p:cNvSpPr>
          <p:nvPr>
            <p:ph type="title"/>
          </p:nvPr>
        </p:nvSpPr>
        <p:spPr>
          <a:xfrm>
            <a:off x="2881366" y="276442"/>
            <a:ext cx="5464200" cy="396300"/>
          </a:xfrm>
        </p:spPr>
        <p:txBody>
          <a:bodyPr/>
          <a:lstStyle/>
          <a:p>
            <a:pPr algn="ctr"/>
            <a:r>
              <a:rPr lang="en-US" dirty="0"/>
              <a:t>SAFETY</a:t>
            </a:r>
          </a:p>
        </p:txBody>
      </p:sp>
      <p:sp>
        <p:nvSpPr>
          <p:cNvPr id="4" name="Text Placeholder 3">
            <a:extLst>
              <a:ext uri="{FF2B5EF4-FFF2-40B4-BE49-F238E27FC236}">
                <a16:creationId xmlns:a16="http://schemas.microsoft.com/office/drawing/2014/main" id="{B358BD73-5B9B-E648-BBE0-20B777D6153F}"/>
              </a:ext>
            </a:extLst>
          </p:cNvPr>
          <p:cNvSpPr>
            <a:spLocks noGrp="1"/>
          </p:cNvSpPr>
          <p:nvPr>
            <p:ph type="body" idx="1"/>
          </p:nvPr>
        </p:nvSpPr>
        <p:spPr>
          <a:xfrm>
            <a:off x="2881366" y="873457"/>
            <a:ext cx="5559734" cy="3491593"/>
          </a:xfrm>
        </p:spPr>
        <p:txBody>
          <a:bodyPr/>
          <a:lstStyle/>
          <a:p>
            <a:pPr marL="76200" indent="0">
              <a:buNone/>
            </a:pPr>
            <a:r>
              <a:rPr lang="en-US" dirty="0"/>
              <a:t>Throughout an organization &amp; program, the staff and the people they serve feel physically and psychologically safe; the physical setting is safe and interpersonal interactions promote a sense of safety. </a:t>
            </a:r>
          </a:p>
          <a:p>
            <a:endParaRPr lang="en-US" dirty="0"/>
          </a:p>
        </p:txBody>
      </p:sp>
    </p:spTree>
    <p:extLst>
      <p:ext uri="{BB962C8B-B14F-4D97-AF65-F5344CB8AC3E}">
        <p14:creationId xmlns:p14="http://schemas.microsoft.com/office/powerpoint/2010/main" val="505590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23A8-B9E5-AE4E-9E32-1CAE38DCA5A9}"/>
              </a:ext>
            </a:extLst>
          </p:cNvPr>
          <p:cNvSpPr>
            <a:spLocks noGrp="1"/>
          </p:cNvSpPr>
          <p:nvPr>
            <p:ph type="title"/>
          </p:nvPr>
        </p:nvSpPr>
        <p:spPr>
          <a:xfrm>
            <a:off x="2976900" y="232012"/>
            <a:ext cx="5464200" cy="631799"/>
          </a:xfrm>
        </p:spPr>
        <p:txBody>
          <a:bodyPr/>
          <a:lstStyle/>
          <a:p>
            <a:pPr algn="ctr"/>
            <a:br>
              <a:rPr lang="en-US" dirty="0"/>
            </a:br>
            <a:r>
              <a:rPr lang="en-US" dirty="0"/>
              <a:t>TRUSTWORTHINESS</a:t>
            </a:r>
          </a:p>
        </p:txBody>
      </p:sp>
      <p:sp>
        <p:nvSpPr>
          <p:cNvPr id="5" name="Text Placeholder 4">
            <a:extLst>
              <a:ext uri="{FF2B5EF4-FFF2-40B4-BE49-F238E27FC236}">
                <a16:creationId xmlns:a16="http://schemas.microsoft.com/office/drawing/2014/main" id="{CC24D408-DA95-0046-A3B8-32632F6E506A}"/>
              </a:ext>
            </a:extLst>
          </p:cNvPr>
          <p:cNvSpPr>
            <a:spLocks noGrp="1"/>
          </p:cNvSpPr>
          <p:nvPr>
            <p:ph type="body" idx="1"/>
          </p:nvPr>
        </p:nvSpPr>
        <p:spPr>
          <a:xfrm>
            <a:off x="2594610" y="1005840"/>
            <a:ext cx="5846490" cy="3359210"/>
          </a:xfrm>
        </p:spPr>
        <p:txBody>
          <a:bodyPr/>
          <a:lstStyle/>
          <a:p>
            <a:pPr marL="76200" indent="0">
              <a:buNone/>
            </a:pPr>
            <a:r>
              <a:rPr lang="en-US" dirty="0"/>
              <a:t>Organizational &amp; program operations and decisions are conducted with transparency and with the goal of building and maintaining trust among youth, family members, staff, and others involved with the organization/program. </a:t>
            </a:r>
          </a:p>
          <a:p>
            <a:endParaRPr lang="en-US" dirty="0"/>
          </a:p>
        </p:txBody>
      </p:sp>
    </p:spTree>
    <p:extLst>
      <p:ext uri="{BB962C8B-B14F-4D97-AF65-F5344CB8AC3E}">
        <p14:creationId xmlns:p14="http://schemas.microsoft.com/office/powerpoint/2010/main" val="463025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73E042-2A28-5F4C-AEE5-FA3A9B45B10A}"/>
              </a:ext>
            </a:extLst>
          </p:cNvPr>
          <p:cNvSpPr>
            <a:spLocks noGrp="1"/>
          </p:cNvSpPr>
          <p:nvPr>
            <p:ph type="title"/>
          </p:nvPr>
        </p:nvSpPr>
        <p:spPr>
          <a:xfrm>
            <a:off x="2976900" y="344680"/>
            <a:ext cx="5464200" cy="396300"/>
          </a:xfrm>
        </p:spPr>
        <p:txBody>
          <a:bodyPr/>
          <a:lstStyle/>
          <a:p>
            <a:pPr algn="ctr"/>
            <a:r>
              <a:rPr lang="en-US" dirty="0"/>
              <a:t>CHOICE</a:t>
            </a:r>
          </a:p>
        </p:txBody>
      </p:sp>
      <p:sp>
        <p:nvSpPr>
          <p:cNvPr id="5" name="Text Placeholder 4">
            <a:extLst>
              <a:ext uri="{FF2B5EF4-FFF2-40B4-BE49-F238E27FC236}">
                <a16:creationId xmlns:a16="http://schemas.microsoft.com/office/drawing/2014/main" id="{EA503675-CC1F-D34D-A6AC-6E18F59F2398}"/>
              </a:ext>
            </a:extLst>
          </p:cNvPr>
          <p:cNvSpPr>
            <a:spLocks noGrp="1"/>
          </p:cNvSpPr>
          <p:nvPr>
            <p:ph type="body" idx="1"/>
          </p:nvPr>
        </p:nvSpPr>
        <p:spPr>
          <a:xfrm>
            <a:off x="2976900" y="859809"/>
            <a:ext cx="5464200" cy="3505241"/>
          </a:xfrm>
        </p:spPr>
        <p:txBody>
          <a:bodyPr/>
          <a:lstStyle/>
          <a:p>
            <a:pPr marL="76200" indent="0">
              <a:buNone/>
            </a:pPr>
            <a:r>
              <a:rPr lang="en-US" dirty="0"/>
              <a:t>The program aims to strengthen the experience of choice for youth and recognizes that every person’s experience is unique and requires an individualized approach. </a:t>
            </a:r>
          </a:p>
          <a:p>
            <a:pPr marL="76200" indent="0">
              <a:buNone/>
            </a:pPr>
            <a:endParaRPr lang="en-US" dirty="0"/>
          </a:p>
        </p:txBody>
      </p:sp>
    </p:spTree>
    <p:extLst>
      <p:ext uri="{BB962C8B-B14F-4D97-AF65-F5344CB8AC3E}">
        <p14:creationId xmlns:p14="http://schemas.microsoft.com/office/powerpoint/2010/main" val="3929472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2B3EAC-8FD6-EE46-B164-EE6ACC968E08}"/>
              </a:ext>
            </a:extLst>
          </p:cNvPr>
          <p:cNvSpPr>
            <a:spLocks noGrp="1"/>
          </p:cNvSpPr>
          <p:nvPr>
            <p:ph type="title"/>
          </p:nvPr>
        </p:nvSpPr>
        <p:spPr>
          <a:xfrm>
            <a:off x="2976900" y="221850"/>
            <a:ext cx="5464200" cy="396300"/>
          </a:xfrm>
        </p:spPr>
        <p:txBody>
          <a:bodyPr/>
          <a:lstStyle/>
          <a:p>
            <a:pPr algn="ctr"/>
            <a:r>
              <a:rPr lang="en-US" dirty="0"/>
              <a:t>COLLABORATION</a:t>
            </a:r>
          </a:p>
        </p:txBody>
      </p:sp>
      <p:sp>
        <p:nvSpPr>
          <p:cNvPr id="5" name="Text Placeholder 4">
            <a:extLst>
              <a:ext uri="{FF2B5EF4-FFF2-40B4-BE49-F238E27FC236}">
                <a16:creationId xmlns:a16="http://schemas.microsoft.com/office/drawing/2014/main" id="{7499C9B6-394F-4840-86CC-7C871BA28DE9}"/>
              </a:ext>
            </a:extLst>
          </p:cNvPr>
          <p:cNvSpPr>
            <a:spLocks noGrp="1"/>
          </p:cNvSpPr>
          <p:nvPr>
            <p:ph type="body" idx="1"/>
          </p:nvPr>
        </p:nvSpPr>
        <p:spPr>
          <a:xfrm>
            <a:off x="2537460" y="728428"/>
            <a:ext cx="5903640" cy="3843572"/>
          </a:xfrm>
        </p:spPr>
        <p:txBody>
          <a:bodyPr/>
          <a:lstStyle/>
          <a:p>
            <a:r>
              <a:rPr lang="en-US" dirty="0"/>
              <a:t>There is true leveling of power differences between youth and staff </a:t>
            </a:r>
            <a:r>
              <a:rPr lang="en-US" dirty="0" err="1"/>
              <a:t>inc.</a:t>
            </a:r>
            <a:r>
              <a:rPr lang="en-US" dirty="0"/>
              <a:t> programmatic &amp; administrative staff.</a:t>
            </a:r>
          </a:p>
          <a:p>
            <a:pPr marL="76200" indent="0">
              <a:buNone/>
            </a:pPr>
            <a:endParaRPr lang="en-US" dirty="0"/>
          </a:p>
          <a:p>
            <a:r>
              <a:rPr lang="en-US" dirty="0"/>
              <a:t>Collaboration recognizes that growth &amp; healing happens in the meaningful sharing of power and decision making </a:t>
            </a:r>
          </a:p>
          <a:p>
            <a:pPr marL="76200" indent="0">
              <a:buNone/>
            </a:pPr>
            <a:endParaRPr lang="en-US" dirty="0"/>
          </a:p>
        </p:txBody>
      </p:sp>
    </p:spTree>
    <p:extLst>
      <p:ext uri="{BB962C8B-B14F-4D97-AF65-F5344CB8AC3E}">
        <p14:creationId xmlns:p14="http://schemas.microsoft.com/office/powerpoint/2010/main" val="2347422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992CCB-4645-A548-B175-DA89140C1E97}"/>
              </a:ext>
            </a:extLst>
          </p:cNvPr>
          <p:cNvSpPr>
            <a:spLocks noGrp="1"/>
          </p:cNvSpPr>
          <p:nvPr>
            <p:ph type="title"/>
          </p:nvPr>
        </p:nvSpPr>
        <p:spPr>
          <a:xfrm>
            <a:off x="2976900" y="290089"/>
            <a:ext cx="5464200" cy="396300"/>
          </a:xfrm>
        </p:spPr>
        <p:txBody>
          <a:bodyPr/>
          <a:lstStyle/>
          <a:p>
            <a:pPr algn="ctr"/>
            <a:r>
              <a:rPr lang="en-US" dirty="0"/>
              <a:t>EMPOWERMENT</a:t>
            </a:r>
          </a:p>
        </p:txBody>
      </p:sp>
      <p:sp>
        <p:nvSpPr>
          <p:cNvPr id="5" name="Text Placeholder 4">
            <a:extLst>
              <a:ext uri="{FF2B5EF4-FFF2-40B4-BE49-F238E27FC236}">
                <a16:creationId xmlns:a16="http://schemas.microsoft.com/office/drawing/2014/main" id="{7551A2D0-C939-AE4F-BD06-997B22DF8BE8}"/>
              </a:ext>
            </a:extLst>
          </p:cNvPr>
          <p:cNvSpPr>
            <a:spLocks noGrp="1"/>
          </p:cNvSpPr>
          <p:nvPr>
            <p:ph type="body" idx="1"/>
          </p:nvPr>
        </p:nvSpPr>
        <p:spPr>
          <a:xfrm>
            <a:off x="3084394" y="818866"/>
            <a:ext cx="5356706" cy="3546184"/>
          </a:xfrm>
        </p:spPr>
        <p:txBody>
          <a:bodyPr/>
          <a:lstStyle/>
          <a:p>
            <a:pPr marL="76200" indent="0">
              <a:buNone/>
            </a:pPr>
            <a:r>
              <a:rPr lang="en-US" dirty="0"/>
              <a:t>Throughout the program/organization, the strengths of youth are recognized, built on, and validated, and new skills are developed as needed. </a:t>
            </a:r>
          </a:p>
          <a:p>
            <a:endParaRPr lang="en-US" dirty="0"/>
          </a:p>
        </p:txBody>
      </p:sp>
    </p:spTree>
    <p:extLst>
      <p:ext uri="{BB962C8B-B14F-4D97-AF65-F5344CB8AC3E}">
        <p14:creationId xmlns:p14="http://schemas.microsoft.com/office/powerpoint/2010/main" val="172932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3" name="Google Shape;483;p29"/>
          <p:cNvSpPr txBox="1">
            <a:spLocks noGrp="1"/>
          </p:cNvSpPr>
          <p:nvPr>
            <p:ph type="subTitle" idx="1"/>
          </p:nvPr>
        </p:nvSpPr>
        <p:spPr>
          <a:xfrm flipH="1">
            <a:off x="1105909" y="902488"/>
            <a:ext cx="2645331" cy="122802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400" b="0" dirty="0"/>
              <a:t>Audio: </a:t>
            </a:r>
          </a:p>
          <a:p>
            <a:pPr marL="0" lvl="0" indent="0" algn="l" rtl="0">
              <a:spcBef>
                <a:spcPts val="0"/>
              </a:spcBef>
              <a:spcAft>
                <a:spcPts val="0"/>
              </a:spcAft>
              <a:buNone/>
            </a:pPr>
            <a:r>
              <a:rPr lang="en-US" sz="1400" b="0" dirty="0"/>
              <a:t>Mute when not speaking</a:t>
            </a:r>
            <a:endParaRPr sz="1400" b="0" dirty="0"/>
          </a:p>
        </p:txBody>
      </p:sp>
      <p:sp>
        <p:nvSpPr>
          <p:cNvPr id="555" name="Google Shape;555;p29"/>
          <p:cNvSpPr txBox="1">
            <a:spLocks noGrp="1"/>
          </p:cNvSpPr>
          <p:nvPr>
            <p:ph type="subTitle" idx="7"/>
          </p:nvPr>
        </p:nvSpPr>
        <p:spPr>
          <a:xfrm flipH="1">
            <a:off x="1133472" y="3543488"/>
            <a:ext cx="3092163" cy="914400"/>
          </a:xfrm>
          <a:prstGeom prst="rect">
            <a:avLst/>
          </a:prstGeom>
        </p:spPr>
        <p:txBody>
          <a:bodyPr spcFirstLastPara="1" wrap="square" lIns="0" tIns="0" rIns="0" bIns="0" anchor="t" anchorCtr="0">
            <a:noAutofit/>
          </a:bodyPr>
          <a:lstStyle/>
          <a:p>
            <a:pPr marL="0" lvl="0" indent="0">
              <a:lnSpc>
                <a:spcPct val="100000"/>
              </a:lnSpc>
            </a:pPr>
            <a:r>
              <a:rPr lang="en" sz="1400" b="0" dirty="0"/>
              <a:t>Participation:</a:t>
            </a:r>
          </a:p>
          <a:p>
            <a:pPr marL="285750" lvl="0" indent="-285750">
              <a:lnSpc>
                <a:spcPct val="100000"/>
              </a:lnSpc>
              <a:buFont typeface="Arial" panose="020B0604020202020204" pitchFamily="34" charset="0"/>
              <a:buChar char="•"/>
            </a:pPr>
            <a:r>
              <a:rPr lang="en" sz="1400" b="0" dirty="0"/>
              <a:t>Zoom reaction features ➡️</a:t>
            </a:r>
          </a:p>
          <a:p>
            <a:pPr marL="285750" lvl="0" indent="-285750">
              <a:lnSpc>
                <a:spcPct val="100000"/>
              </a:lnSpc>
              <a:buFont typeface="Arial" panose="020B0604020202020204" pitchFamily="34" charset="0"/>
              <a:buChar char="•"/>
            </a:pPr>
            <a:r>
              <a:rPr lang="en" sz="1400" b="0" dirty="0"/>
              <a:t>If using cell or someone else’s link, “rename yourself”</a:t>
            </a:r>
          </a:p>
          <a:p>
            <a:pPr marL="0" lvl="0" indent="0">
              <a:lnSpc>
                <a:spcPct val="100000"/>
              </a:lnSpc>
            </a:pPr>
            <a:endParaRPr lang="en" sz="1400" b="0" dirty="0"/>
          </a:p>
          <a:p>
            <a:pPr marL="0" lvl="0" indent="0">
              <a:lnSpc>
                <a:spcPct val="100000"/>
              </a:lnSpc>
            </a:pPr>
            <a:endParaRPr lang="en" sz="1400" b="0" dirty="0"/>
          </a:p>
        </p:txBody>
      </p:sp>
      <p:sp>
        <p:nvSpPr>
          <p:cNvPr id="5" name="Subtitle 4">
            <a:extLst>
              <a:ext uri="{FF2B5EF4-FFF2-40B4-BE49-F238E27FC236}">
                <a16:creationId xmlns:a16="http://schemas.microsoft.com/office/drawing/2014/main" id="{28EFB2E5-39E3-804B-A3D5-51A9B0AACDEA}"/>
              </a:ext>
            </a:extLst>
          </p:cNvPr>
          <p:cNvSpPr>
            <a:spLocks noGrp="1"/>
          </p:cNvSpPr>
          <p:nvPr>
            <p:ph type="subTitle" idx="16"/>
          </p:nvPr>
        </p:nvSpPr>
        <p:spPr>
          <a:xfrm flipH="1">
            <a:off x="1548677" y="283974"/>
            <a:ext cx="5525268" cy="599278"/>
          </a:xfrm>
        </p:spPr>
        <p:txBody>
          <a:bodyPr/>
          <a:lstStyle/>
          <a:p>
            <a:pPr algn="ctr"/>
            <a:r>
              <a:rPr lang="en-US" sz="2800" dirty="0">
                <a:solidFill>
                  <a:schemeClr val="accent6"/>
                </a:solidFill>
              </a:rPr>
              <a:t>Zoom Keeping/Netiquette</a:t>
            </a:r>
          </a:p>
        </p:txBody>
      </p:sp>
      <p:sp>
        <p:nvSpPr>
          <p:cNvPr id="9" name="Subtitle 8">
            <a:extLst>
              <a:ext uri="{FF2B5EF4-FFF2-40B4-BE49-F238E27FC236}">
                <a16:creationId xmlns:a16="http://schemas.microsoft.com/office/drawing/2014/main" id="{C094E66A-4524-384A-B3AB-584F4BE0FB31}"/>
              </a:ext>
            </a:extLst>
          </p:cNvPr>
          <p:cNvSpPr>
            <a:spLocks noGrp="1"/>
          </p:cNvSpPr>
          <p:nvPr>
            <p:ph type="subTitle" idx="13"/>
          </p:nvPr>
        </p:nvSpPr>
        <p:spPr>
          <a:xfrm flipH="1">
            <a:off x="5876492" y="1096132"/>
            <a:ext cx="2394907" cy="1136902"/>
          </a:xfrm>
        </p:spPr>
        <p:txBody>
          <a:bodyPr/>
          <a:lstStyle/>
          <a:p>
            <a:pPr marL="0"/>
            <a:r>
              <a:rPr lang="en-US" sz="1400" b="0" dirty="0"/>
              <a:t>Recording will be available on the ACT site</a:t>
            </a:r>
          </a:p>
        </p:txBody>
      </p:sp>
      <p:pic>
        <p:nvPicPr>
          <p:cNvPr id="15" name="Graphic 14" descr="Mute speaker with solid fill">
            <a:extLst>
              <a:ext uri="{FF2B5EF4-FFF2-40B4-BE49-F238E27FC236}">
                <a16:creationId xmlns:a16="http://schemas.microsoft.com/office/drawing/2014/main" id="{F2B31C1E-C596-CC40-B605-D68C6F4487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496" y="1014628"/>
            <a:ext cx="676343" cy="676343"/>
          </a:xfrm>
          <a:prstGeom prst="rect">
            <a:avLst/>
          </a:prstGeom>
        </p:spPr>
      </p:pic>
      <p:pic>
        <p:nvPicPr>
          <p:cNvPr id="20" name="Graphic 19" descr="Video camera with solid fill">
            <a:extLst>
              <a:ext uri="{FF2B5EF4-FFF2-40B4-BE49-F238E27FC236}">
                <a16:creationId xmlns:a16="http://schemas.microsoft.com/office/drawing/2014/main" id="{639C2856-B196-3041-B87C-C168080B75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70873" y="1059298"/>
            <a:ext cx="905619" cy="914400"/>
          </a:xfrm>
          <a:prstGeom prst="rect">
            <a:avLst/>
          </a:prstGeom>
        </p:spPr>
      </p:pic>
      <p:pic>
        <p:nvPicPr>
          <p:cNvPr id="22" name="Graphic 21" descr="Classroom with solid fill">
            <a:extLst>
              <a:ext uri="{FF2B5EF4-FFF2-40B4-BE49-F238E27FC236}">
                <a16:creationId xmlns:a16="http://schemas.microsoft.com/office/drawing/2014/main" id="{DE08A0FC-6706-8545-94DC-ECFACFD997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7679" y="3515241"/>
            <a:ext cx="647178" cy="647178"/>
          </a:xfrm>
          <a:prstGeom prst="rect">
            <a:avLst/>
          </a:prstGeom>
        </p:spPr>
      </p:pic>
      <p:pic>
        <p:nvPicPr>
          <p:cNvPr id="40" name="Graphic 39" descr="Hourglass Finished with solid fill">
            <a:extLst>
              <a:ext uri="{FF2B5EF4-FFF2-40B4-BE49-F238E27FC236}">
                <a16:creationId xmlns:a16="http://schemas.microsoft.com/office/drawing/2014/main" id="{00E21046-67CA-8547-87C7-A6E7274FB1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2632" y="2325071"/>
            <a:ext cx="622225" cy="516895"/>
          </a:xfrm>
          <a:prstGeom prst="rect">
            <a:avLst/>
          </a:prstGeom>
        </p:spPr>
      </p:pic>
      <p:sp>
        <p:nvSpPr>
          <p:cNvPr id="122" name="Google Shape;486;p29">
            <a:extLst>
              <a:ext uri="{FF2B5EF4-FFF2-40B4-BE49-F238E27FC236}">
                <a16:creationId xmlns:a16="http://schemas.microsoft.com/office/drawing/2014/main" id="{82CE475A-A2A0-6846-9641-5C001366FAA9}"/>
              </a:ext>
            </a:extLst>
          </p:cNvPr>
          <p:cNvSpPr txBox="1">
            <a:spLocks/>
          </p:cNvSpPr>
          <p:nvPr/>
        </p:nvSpPr>
        <p:spPr>
          <a:xfrm flipH="1">
            <a:off x="1076119" y="2168980"/>
            <a:ext cx="1899696" cy="82907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2000"/>
              <a:buFont typeface="Quicksand"/>
              <a:buNone/>
              <a:defRPr sz="2000" b="1" i="0" u="none" strike="noStrike" cap="none">
                <a:solidFill>
                  <a:schemeClr val="dk1"/>
                </a:solidFill>
                <a:latin typeface="Quicksand"/>
                <a:ea typeface="Quicksand"/>
                <a:cs typeface="Quicksand"/>
                <a:sym typeface="Quicksand"/>
              </a:defRPr>
            </a:lvl1pPr>
            <a:lvl2pPr marL="914400" marR="0" lvl="1" indent="-317500" algn="l" rtl="0">
              <a:lnSpc>
                <a:spcPct val="115000"/>
              </a:lnSpc>
              <a:spcBef>
                <a:spcPts val="0"/>
              </a:spcBef>
              <a:spcAft>
                <a:spcPts val="0"/>
              </a:spcAft>
              <a:buClr>
                <a:schemeClr val="dk2"/>
              </a:buClr>
              <a:buSzPts val="1400"/>
              <a:buFont typeface="Quicksand"/>
              <a:buNone/>
              <a:defRPr sz="1400" b="0" i="0" u="none" strike="noStrike" cap="none">
                <a:solidFill>
                  <a:schemeClr val="dk2"/>
                </a:solidFill>
                <a:latin typeface="Quicksand"/>
                <a:ea typeface="Quicksand"/>
                <a:cs typeface="Quicksand"/>
                <a:sym typeface="Quicksand"/>
              </a:defRPr>
            </a:lvl2pPr>
            <a:lvl3pPr marL="1371600" marR="0" lvl="2" indent="-317500" algn="l" rtl="0">
              <a:lnSpc>
                <a:spcPct val="115000"/>
              </a:lnSpc>
              <a:spcBef>
                <a:spcPts val="1600"/>
              </a:spcBef>
              <a:spcAft>
                <a:spcPts val="0"/>
              </a:spcAft>
              <a:buClr>
                <a:schemeClr val="dk2"/>
              </a:buClr>
              <a:buSzPts val="1400"/>
              <a:buFont typeface="Quicksand"/>
              <a:buNone/>
              <a:defRPr sz="1400" b="0" i="0" u="none" strike="noStrike" cap="none">
                <a:solidFill>
                  <a:schemeClr val="dk2"/>
                </a:solidFill>
                <a:latin typeface="Quicksand"/>
                <a:ea typeface="Quicksand"/>
                <a:cs typeface="Quicksand"/>
                <a:sym typeface="Quicksand"/>
              </a:defRPr>
            </a:lvl3pPr>
            <a:lvl4pPr marL="1828800" marR="0" lvl="3" indent="-317500" algn="l" rtl="0">
              <a:lnSpc>
                <a:spcPct val="115000"/>
              </a:lnSpc>
              <a:spcBef>
                <a:spcPts val="1600"/>
              </a:spcBef>
              <a:spcAft>
                <a:spcPts val="0"/>
              </a:spcAft>
              <a:buClr>
                <a:schemeClr val="dk2"/>
              </a:buClr>
              <a:buSzPts val="1400"/>
              <a:buFont typeface="Quicksand"/>
              <a:buNone/>
              <a:defRPr sz="1400" b="0" i="0" u="none" strike="noStrike" cap="none">
                <a:solidFill>
                  <a:schemeClr val="dk2"/>
                </a:solidFill>
                <a:latin typeface="Quicksand"/>
                <a:ea typeface="Quicksand"/>
                <a:cs typeface="Quicksand"/>
                <a:sym typeface="Quicksand"/>
              </a:defRPr>
            </a:lvl4pPr>
            <a:lvl5pPr marL="2286000" marR="0" lvl="4" indent="-317500" algn="l" rtl="0">
              <a:lnSpc>
                <a:spcPct val="115000"/>
              </a:lnSpc>
              <a:spcBef>
                <a:spcPts val="1600"/>
              </a:spcBef>
              <a:spcAft>
                <a:spcPts val="0"/>
              </a:spcAft>
              <a:buClr>
                <a:schemeClr val="dk2"/>
              </a:buClr>
              <a:buSzPts val="1400"/>
              <a:buFont typeface="Quicksand"/>
              <a:buNone/>
              <a:defRPr sz="1400" b="0" i="0" u="none" strike="noStrike" cap="none">
                <a:solidFill>
                  <a:schemeClr val="dk2"/>
                </a:solidFill>
                <a:latin typeface="Quicksand"/>
                <a:ea typeface="Quicksand"/>
                <a:cs typeface="Quicksand"/>
                <a:sym typeface="Quicksand"/>
              </a:defRPr>
            </a:lvl5pPr>
            <a:lvl6pPr marL="2743200" marR="0" lvl="5" indent="-317500" algn="l" rtl="0">
              <a:lnSpc>
                <a:spcPct val="115000"/>
              </a:lnSpc>
              <a:spcBef>
                <a:spcPts val="1600"/>
              </a:spcBef>
              <a:spcAft>
                <a:spcPts val="0"/>
              </a:spcAft>
              <a:buClr>
                <a:schemeClr val="dk2"/>
              </a:buClr>
              <a:buSzPts val="1400"/>
              <a:buFont typeface="Quicksand"/>
              <a:buNone/>
              <a:defRPr sz="1400" b="0" i="0" u="none" strike="noStrike" cap="none">
                <a:solidFill>
                  <a:schemeClr val="dk2"/>
                </a:solidFill>
                <a:latin typeface="Quicksand"/>
                <a:ea typeface="Quicksand"/>
                <a:cs typeface="Quicksand"/>
                <a:sym typeface="Quicksand"/>
              </a:defRPr>
            </a:lvl6pPr>
            <a:lvl7pPr marL="3200400" marR="0" lvl="6" indent="-317500" algn="l" rtl="0">
              <a:lnSpc>
                <a:spcPct val="115000"/>
              </a:lnSpc>
              <a:spcBef>
                <a:spcPts val="1600"/>
              </a:spcBef>
              <a:spcAft>
                <a:spcPts val="0"/>
              </a:spcAft>
              <a:buClr>
                <a:schemeClr val="dk2"/>
              </a:buClr>
              <a:buSzPts val="1400"/>
              <a:buFont typeface="Quicksand"/>
              <a:buNone/>
              <a:defRPr sz="1400" b="0" i="0" u="none" strike="noStrike" cap="none">
                <a:solidFill>
                  <a:schemeClr val="dk2"/>
                </a:solidFill>
                <a:latin typeface="Quicksand"/>
                <a:ea typeface="Quicksand"/>
                <a:cs typeface="Quicksand"/>
                <a:sym typeface="Quicksand"/>
              </a:defRPr>
            </a:lvl7pPr>
            <a:lvl8pPr marL="3657600" marR="0" lvl="7" indent="-317500" algn="l" rtl="0">
              <a:lnSpc>
                <a:spcPct val="115000"/>
              </a:lnSpc>
              <a:spcBef>
                <a:spcPts val="1600"/>
              </a:spcBef>
              <a:spcAft>
                <a:spcPts val="0"/>
              </a:spcAft>
              <a:buClr>
                <a:schemeClr val="dk2"/>
              </a:buClr>
              <a:buSzPts val="1400"/>
              <a:buFont typeface="Quicksand"/>
              <a:buNone/>
              <a:defRPr sz="1400" b="0" i="0" u="none" strike="noStrike" cap="none">
                <a:solidFill>
                  <a:schemeClr val="dk2"/>
                </a:solidFill>
                <a:latin typeface="Quicksand"/>
                <a:ea typeface="Quicksand"/>
                <a:cs typeface="Quicksand"/>
                <a:sym typeface="Quicksand"/>
              </a:defRPr>
            </a:lvl8pPr>
            <a:lvl9pPr marL="4114800" marR="0" lvl="8" indent="-317500" algn="l" rtl="0">
              <a:lnSpc>
                <a:spcPct val="115000"/>
              </a:lnSpc>
              <a:spcBef>
                <a:spcPts val="1600"/>
              </a:spcBef>
              <a:spcAft>
                <a:spcPts val="1600"/>
              </a:spcAft>
              <a:buClr>
                <a:schemeClr val="dk2"/>
              </a:buClr>
              <a:buSzPts val="1400"/>
              <a:buFont typeface="Quicksand"/>
              <a:buNone/>
              <a:defRPr sz="1400" b="0" i="0" u="none" strike="noStrike" cap="none">
                <a:solidFill>
                  <a:schemeClr val="dk2"/>
                </a:solidFill>
                <a:latin typeface="Quicksand"/>
                <a:ea typeface="Quicksand"/>
                <a:cs typeface="Quicksand"/>
                <a:sym typeface="Quicksand"/>
              </a:defRPr>
            </a:lvl9pPr>
          </a:lstStyle>
          <a:p>
            <a:pPr marL="0" indent="0"/>
            <a:r>
              <a:rPr lang="en-US" sz="1400" b="0" dirty="0">
                <a:latin typeface="Merriweather" panose="020B0604020202020204" charset="0"/>
              </a:rPr>
              <a:t>Delays? </a:t>
            </a:r>
          </a:p>
          <a:p>
            <a:pPr marL="0" indent="0"/>
            <a:r>
              <a:rPr lang="en-US" sz="1400" b="0" dirty="0">
                <a:latin typeface="Merriweather" panose="020B0604020202020204" charset="0"/>
              </a:rPr>
              <a:t>Close other browsers</a:t>
            </a:r>
          </a:p>
        </p:txBody>
      </p:sp>
      <p:pic>
        <p:nvPicPr>
          <p:cNvPr id="12" name="Picture 11">
            <a:extLst>
              <a:ext uri="{FF2B5EF4-FFF2-40B4-BE49-F238E27FC236}">
                <a16:creationId xmlns:a16="http://schemas.microsoft.com/office/drawing/2014/main" id="{CD9991E9-C5D9-5A40-BAD3-2D683A124B62}"/>
              </a:ext>
            </a:extLst>
          </p:cNvPr>
          <p:cNvPicPr>
            <a:picLocks noChangeAspect="1"/>
          </p:cNvPicPr>
          <p:nvPr/>
        </p:nvPicPr>
        <p:blipFill>
          <a:blip r:embed="rId11"/>
          <a:stretch>
            <a:fillRect/>
          </a:stretch>
        </p:blipFill>
        <p:spPr>
          <a:xfrm>
            <a:off x="5083699" y="2396085"/>
            <a:ext cx="3187700" cy="2552700"/>
          </a:xfrm>
          <a:prstGeom prst="rect">
            <a:avLst/>
          </a:prstGeom>
        </p:spPr>
      </p:pic>
    </p:spTree>
    <p:extLst>
      <p:ext uri="{BB962C8B-B14F-4D97-AF65-F5344CB8AC3E}">
        <p14:creationId xmlns:p14="http://schemas.microsoft.com/office/powerpoint/2010/main" val="68924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A96BE9-F775-D849-B453-123DB3F10DF9}"/>
              </a:ext>
            </a:extLst>
          </p:cNvPr>
          <p:cNvSpPr>
            <a:spLocks noGrp="1"/>
          </p:cNvSpPr>
          <p:nvPr>
            <p:ph type="title"/>
          </p:nvPr>
        </p:nvSpPr>
        <p:spPr>
          <a:xfrm>
            <a:off x="2347416" y="418258"/>
            <a:ext cx="6796584" cy="918401"/>
          </a:xfrm>
        </p:spPr>
        <p:txBody>
          <a:bodyPr/>
          <a:lstStyle/>
          <a:p>
            <a:pPr algn="ctr"/>
            <a:br>
              <a:rPr lang="en-US" dirty="0"/>
            </a:br>
            <a:br>
              <a:rPr lang="en-US" dirty="0"/>
            </a:br>
            <a:r>
              <a:rPr lang="en-US" dirty="0"/>
              <a:t>CULTURAL, HISTORICAL &amp; GENDER CONSIDERATIONS  </a:t>
            </a:r>
            <a:br>
              <a:rPr lang="en-US" dirty="0"/>
            </a:br>
            <a:endParaRPr lang="en-US" dirty="0"/>
          </a:p>
        </p:txBody>
      </p:sp>
      <p:sp>
        <p:nvSpPr>
          <p:cNvPr id="5" name="Text Placeholder 4">
            <a:extLst>
              <a:ext uri="{FF2B5EF4-FFF2-40B4-BE49-F238E27FC236}">
                <a16:creationId xmlns:a16="http://schemas.microsoft.com/office/drawing/2014/main" id="{EB2A0772-72F6-5C46-8584-DDA6E901BD9D}"/>
              </a:ext>
            </a:extLst>
          </p:cNvPr>
          <p:cNvSpPr>
            <a:spLocks noGrp="1"/>
          </p:cNvSpPr>
          <p:nvPr>
            <p:ph type="body" idx="1"/>
          </p:nvPr>
        </p:nvSpPr>
        <p:spPr>
          <a:xfrm>
            <a:off x="2698956" y="1336659"/>
            <a:ext cx="6325076" cy="3708189"/>
          </a:xfrm>
        </p:spPr>
        <p:txBody>
          <a:bodyPr/>
          <a:lstStyle/>
          <a:p>
            <a:pPr marL="76200" indent="0">
              <a:buNone/>
            </a:pPr>
            <a:r>
              <a:rPr lang="en-US" dirty="0"/>
              <a:t>The program/organization incorporates policies, protocols, and processes that are responsive to the racial, ethnic and cultural needs of individuals served; are gender-responsive; and incorporate a focus on historical trauma. </a:t>
            </a:r>
          </a:p>
          <a:p>
            <a:pPr marL="76200" indent="0">
              <a:buNone/>
            </a:pPr>
            <a:endParaRPr lang="en-US" dirty="0"/>
          </a:p>
        </p:txBody>
      </p:sp>
    </p:spTree>
    <p:extLst>
      <p:ext uri="{BB962C8B-B14F-4D97-AF65-F5344CB8AC3E}">
        <p14:creationId xmlns:p14="http://schemas.microsoft.com/office/powerpoint/2010/main" val="988721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410D-8CCE-C14C-B700-833058E677B4}"/>
              </a:ext>
            </a:extLst>
          </p:cNvPr>
          <p:cNvSpPr>
            <a:spLocks noGrp="1"/>
          </p:cNvSpPr>
          <p:nvPr>
            <p:ph type="title"/>
          </p:nvPr>
        </p:nvSpPr>
        <p:spPr>
          <a:xfrm>
            <a:off x="2014911" y="211371"/>
            <a:ext cx="5464200" cy="396300"/>
          </a:xfrm>
        </p:spPr>
        <p:txBody>
          <a:bodyPr/>
          <a:lstStyle/>
          <a:p>
            <a:r>
              <a:rPr lang="en-US" dirty="0"/>
              <a:t>TRAUMA &amp; CURRENT EVENTS</a:t>
            </a:r>
          </a:p>
        </p:txBody>
      </p:sp>
      <p:sp>
        <p:nvSpPr>
          <p:cNvPr id="6" name="Slide Number Placeholder 5">
            <a:extLst>
              <a:ext uri="{FF2B5EF4-FFF2-40B4-BE49-F238E27FC236}">
                <a16:creationId xmlns:a16="http://schemas.microsoft.com/office/drawing/2014/main" id="{F8E9417E-B520-FE45-ADE6-FA8E9DB627F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21</a:t>
            </a:fld>
            <a:endParaRPr lang="en"/>
          </a:p>
        </p:txBody>
      </p:sp>
      <p:pic>
        <p:nvPicPr>
          <p:cNvPr id="8" name="Picture 7">
            <a:extLst>
              <a:ext uri="{FF2B5EF4-FFF2-40B4-BE49-F238E27FC236}">
                <a16:creationId xmlns:a16="http://schemas.microsoft.com/office/drawing/2014/main" id="{DC62317E-7218-0041-89A3-276628FF7AB7}"/>
              </a:ext>
            </a:extLst>
          </p:cNvPr>
          <p:cNvPicPr>
            <a:picLocks noChangeAspect="1"/>
          </p:cNvPicPr>
          <p:nvPr/>
        </p:nvPicPr>
        <p:blipFill>
          <a:blip r:embed="rId3"/>
          <a:stretch>
            <a:fillRect/>
          </a:stretch>
        </p:blipFill>
        <p:spPr>
          <a:xfrm>
            <a:off x="3339812" y="842964"/>
            <a:ext cx="2398379" cy="1614488"/>
          </a:xfrm>
          <a:prstGeom prst="rect">
            <a:avLst/>
          </a:prstGeom>
        </p:spPr>
      </p:pic>
      <p:pic>
        <p:nvPicPr>
          <p:cNvPr id="11" name="Picture 10">
            <a:extLst>
              <a:ext uri="{FF2B5EF4-FFF2-40B4-BE49-F238E27FC236}">
                <a16:creationId xmlns:a16="http://schemas.microsoft.com/office/drawing/2014/main" id="{146FF65A-4938-B14C-B4BE-66CCB2CEF936}"/>
              </a:ext>
            </a:extLst>
          </p:cNvPr>
          <p:cNvPicPr>
            <a:picLocks noChangeAspect="1"/>
          </p:cNvPicPr>
          <p:nvPr/>
        </p:nvPicPr>
        <p:blipFill>
          <a:blip r:embed="rId4"/>
          <a:stretch>
            <a:fillRect/>
          </a:stretch>
        </p:blipFill>
        <p:spPr>
          <a:xfrm>
            <a:off x="715564" y="829804"/>
            <a:ext cx="2204112" cy="1614488"/>
          </a:xfrm>
          <a:prstGeom prst="rect">
            <a:avLst/>
          </a:prstGeom>
        </p:spPr>
      </p:pic>
      <p:pic>
        <p:nvPicPr>
          <p:cNvPr id="19" name="Picture 18">
            <a:extLst>
              <a:ext uri="{FF2B5EF4-FFF2-40B4-BE49-F238E27FC236}">
                <a16:creationId xmlns:a16="http://schemas.microsoft.com/office/drawing/2014/main" id="{87C9B0BF-F58E-A846-8958-ADEB71EFC765}"/>
              </a:ext>
            </a:extLst>
          </p:cNvPr>
          <p:cNvPicPr>
            <a:picLocks noChangeAspect="1"/>
          </p:cNvPicPr>
          <p:nvPr/>
        </p:nvPicPr>
        <p:blipFill>
          <a:blip r:embed="rId5"/>
          <a:stretch>
            <a:fillRect/>
          </a:stretch>
        </p:blipFill>
        <p:spPr>
          <a:xfrm>
            <a:off x="6158327" y="2601110"/>
            <a:ext cx="2282060" cy="2117494"/>
          </a:xfrm>
          <a:prstGeom prst="rect">
            <a:avLst/>
          </a:prstGeom>
        </p:spPr>
      </p:pic>
      <p:pic>
        <p:nvPicPr>
          <p:cNvPr id="23" name="Picture 22">
            <a:extLst>
              <a:ext uri="{FF2B5EF4-FFF2-40B4-BE49-F238E27FC236}">
                <a16:creationId xmlns:a16="http://schemas.microsoft.com/office/drawing/2014/main" id="{AC5B575B-8BBF-B549-8791-5E219E0D53F2}"/>
              </a:ext>
            </a:extLst>
          </p:cNvPr>
          <p:cNvPicPr>
            <a:picLocks noChangeAspect="1"/>
          </p:cNvPicPr>
          <p:nvPr/>
        </p:nvPicPr>
        <p:blipFill>
          <a:blip r:embed="rId6"/>
          <a:stretch>
            <a:fillRect/>
          </a:stretch>
        </p:blipFill>
        <p:spPr>
          <a:xfrm>
            <a:off x="3339812" y="2562778"/>
            <a:ext cx="2398379" cy="2155826"/>
          </a:xfrm>
          <a:prstGeom prst="rect">
            <a:avLst/>
          </a:prstGeom>
        </p:spPr>
      </p:pic>
      <p:pic>
        <p:nvPicPr>
          <p:cNvPr id="27" name="Picture 26">
            <a:extLst>
              <a:ext uri="{FF2B5EF4-FFF2-40B4-BE49-F238E27FC236}">
                <a16:creationId xmlns:a16="http://schemas.microsoft.com/office/drawing/2014/main" id="{FA5D9C83-FF84-9040-A628-D7C27435F6A2}"/>
              </a:ext>
            </a:extLst>
          </p:cNvPr>
          <p:cNvPicPr>
            <a:picLocks noChangeAspect="1"/>
          </p:cNvPicPr>
          <p:nvPr/>
        </p:nvPicPr>
        <p:blipFill>
          <a:blip r:embed="rId7"/>
          <a:stretch>
            <a:fillRect/>
          </a:stretch>
        </p:blipFill>
        <p:spPr>
          <a:xfrm>
            <a:off x="715564" y="2562778"/>
            <a:ext cx="2153839" cy="2117494"/>
          </a:xfrm>
          <a:prstGeom prst="rect">
            <a:avLst/>
          </a:prstGeom>
        </p:spPr>
      </p:pic>
      <p:pic>
        <p:nvPicPr>
          <p:cNvPr id="29" name="Picture 28">
            <a:extLst>
              <a:ext uri="{FF2B5EF4-FFF2-40B4-BE49-F238E27FC236}">
                <a16:creationId xmlns:a16="http://schemas.microsoft.com/office/drawing/2014/main" id="{C0E2D00D-FC16-0C49-8BBF-763F9433D69B}"/>
              </a:ext>
            </a:extLst>
          </p:cNvPr>
          <p:cNvPicPr>
            <a:picLocks noChangeAspect="1"/>
          </p:cNvPicPr>
          <p:nvPr/>
        </p:nvPicPr>
        <p:blipFill>
          <a:blip r:embed="rId8"/>
          <a:stretch>
            <a:fillRect/>
          </a:stretch>
        </p:blipFill>
        <p:spPr>
          <a:xfrm>
            <a:off x="6158328" y="829804"/>
            <a:ext cx="2282060" cy="1627648"/>
          </a:xfrm>
          <a:prstGeom prst="rect">
            <a:avLst/>
          </a:prstGeom>
        </p:spPr>
      </p:pic>
    </p:spTree>
    <p:extLst>
      <p:ext uri="{BB962C8B-B14F-4D97-AF65-F5344CB8AC3E}">
        <p14:creationId xmlns:p14="http://schemas.microsoft.com/office/powerpoint/2010/main" val="2686530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61DFE2F-EAC1-CA4C-A2EB-E0643744573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22</a:t>
            </a:fld>
            <a:endParaRPr lang="en"/>
          </a:p>
        </p:txBody>
      </p:sp>
      <p:sp>
        <p:nvSpPr>
          <p:cNvPr id="6" name="Title 5">
            <a:extLst>
              <a:ext uri="{FF2B5EF4-FFF2-40B4-BE49-F238E27FC236}">
                <a16:creationId xmlns:a16="http://schemas.microsoft.com/office/drawing/2014/main" id="{3747F78D-499D-A347-9B7D-840BEFDA48DD}"/>
              </a:ext>
            </a:extLst>
          </p:cNvPr>
          <p:cNvSpPr>
            <a:spLocks noGrp="1"/>
          </p:cNvSpPr>
          <p:nvPr>
            <p:ph type="title" idx="4294967295"/>
          </p:nvPr>
        </p:nvSpPr>
        <p:spPr>
          <a:xfrm>
            <a:off x="1608552" y="448297"/>
            <a:ext cx="5464175" cy="395287"/>
          </a:xfrm>
        </p:spPr>
        <p:txBody>
          <a:bodyPr/>
          <a:lstStyle/>
          <a:p>
            <a:pPr algn="ctr"/>
            <a:r>
              <a:rPr lang="en-US" dirty="0"/>
              <a:t>CORONAVIRUS/COVID-19</a:t>
            </a:r>
          </a:p>
        </p:txBody>
      </p:sp>
      <p:sp>
        <p:nvSpPr>
          <p:cNvPr id="7" name="Text Placeholder 6">
            <a:extLst>
              <a:ext uri="{FF2B5EF4-FFF2-40B4-BE49-F238E27FC236}">
                <a16:creationId xmlns:a16="http://schemas.microsoft.com/office/drawing/2014/main" id="{9932BA0C-8941-AD48-81F6-A7637E882526}"/>
              </a:ext>
            </a:extLst>
          </p:cNvPr>
          <p:cNvSpPr>
            <a:spLocks noGrp="1"/>
          </p:cNvSpPr>
          <p:nvPr>
            <p:ph type="body" idx="4294967295"/>
          </p:nvPr>
        </p:nvSpPr>
        <p:spPr>
          <a:xfrm>
            <a:off x="598500" y="1157461"/>
            <a:ext cx="7962403" cy="3812243"/>
          </a:xfrm>
        </p:spPr>
        <p:txBody>
          <a:bodyPr/>
          <a:lstStyle/>
          <a:p>
            <a:pPr marL="76200" indent="0">
              <a:buNone/>
            </a:pPr>
            <a:r>
              <a:rPr lang="en-US" dirty="0"/>
              <a:t>Illness/hospitalization inc. lingering symptoms</a:t>
            </a:r>
          </a:p>
          <a:p>
            <a:pPr marL="76200" indent="0">
              <a:buNone/>
            </a:pPr>
            <a:r>
              <a:rPr lang="en-US" dirty="0"/>
              <a:t>Loss of life</a:t>
            </a:r>
          </a:p>
          <a:p>
            <a:pPr marL="76200" indent="0">
              <a:buNone/>
            </a:pPr>
            <a:r>
              <a:rPr lang="en-US" dirty="0"/>
              <a:t>Isolation / limited or no contact with loved ones</a:t>
            </a:r>
          </a:p>
          <a:p>
            <a:pPr marL="76200" indent="0">
              <a:buNone/>
            </a:pPr>
            <a:r>
              <a:rPr lang="en-US" dirty="0"/>
              <a:t>Loss of  jobs</a:t>
            </a:r>
          </a:p>
          <a:p>
            <a:pPr marL="76200" indent="0">
              <a:buNone/>
            </a:pPr>
            <a:r>
              <a:rPr lang="en-US" dirty="0"/>
              <a:t>Working &amp; learning remotely </a:t>
            </a:r>
          </a:p>
          <a:p>
            <a:pPr marL="76200" indent="0">
              <a:buNone/>
            </a:pPr>
            <a:r>
              <a:rPr lang="en-US" dirty="0"/>
              <a:t>Closing of businesses</a:t>
            </a:r>
          </a:p>
          <a:p>
            <a:pPr marL="76200" indent="0">
              <a:buNone/>
            </a:pPr>
            <a:r>
              <a:rPr lang="en-US" dirty="0"/>
              <a:t>Financial uncertainty &amp; distress</a:t>
            </a:r>
          </a:p>
          <a:p>
            <a:pPr marL="76200" indent="0">
              <a:buNone/>
            </a:pPr>
            <a:r>
              <a:rPr lang="en-US" dirty="0"/>
              <a:t>Social distancing</a:t>
            </a:r>
          </a:p>
          <a:p>
            <a:pPr marL="76200" indent="0">
              <a:buNone/>
            </a:pPr>
            <a:r>
              <a:rPr lang="en-US" dirty="0"/>
              <a:t>Postponement &amp;/or cancellation of major events (concerts, weddings, conferences, graduations, funerals)</a:t>
            </a:r>
          </a:p>
          <a:p>
            <a:pPr marL="76200" indent="0">
              <a:buNone/>
            </a:pPr>
            <a:endParaRPr lang="en-US" dirty="0"/>
          </a:p>
          <a:p>
            <a:endParaRPr lang="en-US" dirty="0"/>
          </a:p>
        </p:txBody>
      </p:sp>
    </p:spTree>
    <p:extLst>
      <p:ext uri="{BB962C8B-B14F-4D97-AF65-F5344CB8AC3E}">
        <p14:creationId xmlns:p14="http://schemas.microsoft.com/office/powerpoint/2010/main" val="275464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ircle(in)">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circle(in)">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circle(in)">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circle(in)">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circle(in)">
                                      <p:cBhvr>
                                        <p:cTn id="42" dur="2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circle(in)">
                                      <p:cBhvr>
                                        <p:cTn id="47"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5B1EF-657A-DD4C-B839-11E1808B4DE7}"/>
              </a:ext>
            </a:extLst>
          </p:cNvPr>
          <p:cNvSpPr>
            <a:spLocks noGrp="1"/>
          </p:cNvSpPr>
          <p:nvPr>
            <p:ph type="title"/>
          </p:nvPr>
        </p:nvSpPr>
        <p:spPr>
          <a:xfrm>
            <a:off x="2634001" y="221637"/>
            <a:ext cx="5464200" cy="396300"/>
          </a:xfrm>
        </p:spPr>
        <p:txBody>
          <a:bodyPr/>
          <a:lstStyle/>
          <a:p>
            <a:pPr algn="ctr"/>
            <a:r>
              <a:rPr lang="en-US" dirty="0"/>
              <a:t>COVID-19 in 2021</a:t>
            </a:r>
          </a:p>
        </p:txBody>
      </p:sp>
      <p:sp>
        <p:nvSpPr>
          <p:cNvPr id="6" name="Text Placeholder 5">
            <a:extLst>
              <a:ext uri="{FF2B5EF4-FFF2-40B4-BE49-F238E27FC236}">
                <a16:creationId xmlns:a16="http://schemas.microsoft.com/office/drawing/2014/main" id="{A3D7C6D3-A344-4643-BBED-606DEAA40168}"/>
              </a:ext>
            </a:extLst>
          </p:cNvPr>
          <p:cNvSpPr>
            <a:spLocks noGrp="1"/>
          </p:cNvSpPr>
          <p:nvPr>
            <p:ph type="body" idx="1"/>
          </p:nvPr>
        </p:nvSpPr>
        <p:spPr>
          <a:xfrm>
            <a:off x="228600" y="971550"/>
            <a:ext cx="2553000" cy="3471962"/>
          </a:xfrm>
          <a:blipFill>
            <a:blip r:embed="rId2"/>
            <a:stretch>
              <a:fillRect/>
            </a:stretch>
          </a:blipFill>
        </p:spPr>
        <p:txBody>
          <a:bodyPr/>
          <a:lstStyle/>
          <a:p>
            <a:pPr marL="101600" indent="0">
              <a:buNone/>
            </a:pPr>
            <a:endParaRPr lang="en-US" dirty="0"/>
          </a:p>
        </p:txBody>
      </p:sp>
      <p:sp>
        <p:nvSpPr>
          <p:cNvPr id="7" name="Text Placeholder 6">
            <a:extLst>
              <a:ext uri="{FF2B5EF4-FFF2-40B4-BE49-F238E27FC236}">
                <a16:creationId xmlns:a16="http://schemas.microsoft.com/office/drawing/2014/main" id="{9E9406A1-92AC-8345-9F30-2FAD4A617402}"/>
              </a:ext>
            </a:extLst>
          </p:cNvPr>
          <p:cNvSpPr>
            <a:spLocks noGrp="1"/>
          </p:cNvSpPr>
          <p:nvPr>
            <p:ph type="body" idx="2"/>
          </p:nvPr>
        </p:nvSpPr>
        <p:spPr>
          <a:xfrm>
            <a:off x="2986088" y="971550"/>
            <a:ext cx="5729288" cy="4134867"/>
          </a:xfrm>
        </p:spPr>
        <p:txBody>
          <a:bodyPr/>
          <a:lstStyle/>
          <a:p>
            <a:r>
              <a:rPr lang="en-US" dirty="0"/>
              <a:t>Highs &amp; lows</a:t>
            </a:r>
          </a:p>
          <a:p>
            <a:r>
              <a:rPr lang="en-US" dirty="0"/>
              <a:t>Decrease in hospitalizations &amp; deaths vs. 2020</a:t>
            </a:r>
          </a:p>
          <a:p>
            <a:r>
              <a:rPr lang="en-US" dirty="0"/>
              <a:t>Spikes after major events (e.g. Spring Break)</a:t>
            </a:r>
          </a:p>
          <a:p>
            <a:r>
              <a:rPr lang="en-US" dirty="0"/>
              <a:t>Signs of returning back to “normal” (businesses opening back up, some people returning back to work/office and school)</a:t>
            </a:r>
          </a:p>
          <a:p>
            <a:r>
              <a:rPr lang="en-US" dirty="0"/>
              <a:t>New variant strains of the virus </a:t>
            </a:r>
          </a:p>
          <a:p>
            <a:r>
              <a:rPr lang="en-US" dirty="0"/>
              <a:t>Multiple vaccines have been created </a:t>
            </a:r>
          </a:p>
          <a:p>
            <a:r>
              <a:rPr lang="en-US" dirty="0"/>
              <a:t>Vaccine hesitancy for various reasons inc. historical trauma</a:t>
            </a:r>
          </a:p>
        </p:txBody>
      </p:sp>
      <p:sp>
        <p:nvSpPr>
          <p:cNvPr id="2" name="Slide Number Placeholder 1">
            <a:extLst>
              <a:ext uri="{FF2B5EF4-FFF2-40B4-BE49-F238E27FC236}">
                <a16:creationId xmlns:a16="http://schemas.microsoft.com/office/drawing/2014/main" id="{975B784B-5E25-0242-898A-FC70DC27CF2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3584972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1CD7-2250-E14E-AA21-26539BBF718E}"/>
              </a:ext>
            </a:extLst>
          </p:cNvPr>
          <p:cNvSpPr>
            <a:spLocks noGrp="1"/>
          </p:cNvSpPr>
          <p:nvPr>
            <p:ph type="title"/>
          </p:nvPr>
        </p:nvSpPr>
        <p:spPr>
          <a:xfrm>
            <a:off x="2913074" y="308190"/>
            <a:ext cx="5464200" cy="396300"/>
          </a:xfrm>
        </p:spPr>
        <p:txBody>
          <a:bodyPr/>
          <a:lstStyle/>
          <a:p>
            <a:pPr algn="ctr"/>
            <a:r>
              <a:rPr lang="en-US" dirty="0"/>
              <a:t>HISTORICAL TRAUMA</a:t>
            </a:r>
          </a:p>
        </p:txBody>
      </p:sp>
      <p:sp>
        <p:nvSpPr>
          <p:cNvPr id="4" name="Text Placeholder 3">
            <a:extLst>
              <a:ext uri="{FF2B5EF4-FFF2-40B4-BE49-F238E27FC236}">
                <a16:creationId xmlns:a16="http://schemas.microsoft.com/office/drawing/2014/main" id="{D24E59A6-1428-F548-85C6-7FBCC4109D5B}"/>
              </a:ext>
            </a:extLst>
          </p:cNvPr>
          <p:cNvSpPr>
            <a:spLocks noGrp="1"/>
          </p:cNvSpPr>
          <p:nvPr>
            <p:ph type="body" idx="2"/>
          </p:nvPr>
        </p:nvSpPr>
        <p:spPr>
          <a:xfrm>
            <a:off x="2698762" y="1005282"/>
            <a:ext cx="6101223" cy="3964422"/>
          </a:xfrm>
        </p:spPr>
        <p:txBody>
          <a:bodyPr/>
          <a:lstStyle/>
          <a:p>
            <a:pPr>
              <a:buClr>
                <a:schemeClr val="tx1"/>
              </a:buClr>
            </a:pPr>
            <a:r>
              <a:rPr lang="en-US" dirty="0"/>
              <a:t>The cumulative emotional and psychological wound-</a:t>
            </a:r>
            <a:r>
              <a:rPr lang="en-US" dirty="0" err="1"/>
              <a:t>ing</a:t>
            </a:r>
            <a:r>
              <a:rPr lang="en-US" dirty="0"/>
              <a:t>, as a result of group traumatic experiences, transmitted across generations within a community.</a:t>
            </a:r>
          </a:p>
          <a:p>
            <a:pPr marL="101600" indent="0">
              <a:buClr>
                <a:schemeClr val="tx1"/>
              </a:buClr>
              <a:buNone/>
            </a:pPr>
            <a:r>
              <a:rPr lang="en-US" dirty="0"/>
              <a:t> </a:t>
            </a:r>
          </a:p>
          <a:p>
            <a:pPr>
              <a:buClr>
                <a:schemeClr val="tx1"/>
              </a:buClr>
            </a:pPr>
            <a:r>
              <a:rPr lang="en-US" dirty="0"/>
              <a:t>Often associated with racial &amp; ethnic population groups in the US who have suffered major intergenerational losses/trauma and assaults on their culture and well-being.</a:t>
            </a:r>
          </a:p>
          <a:p>
            <a:pPr>
              <a:buClr>
                <a:schemeClr val="tx1"/>
              </a:buClr>
            </a:pPr>
            <a:endParaRPr lang="en-US" dirty="0"/>
          </a:p>
          <a:p>
            <a:pPr>
              <a:buClr>
                <a:schemeClr val="tx1"/>
              </a:buClr>
            </a:pPr>
            <a:r>
              <a:rPr lang="en-US" dirty="0"/>
              <a:t>E.g. Tuskegee Syphilis Experiment (often linked to vaccine hesitancy)</a:t>
            </a:r>
          </a:p>
          <a:p>
            <a:pPr marL="101600" indent="0" algn="r">
              <a:buNone/>
            </a:pPr>
            <a:r>
              <a:rPr lang="en-US" sz="1200" dirty="0"/>
              <a:t>-SAMHSA, 2016; Yehuda et al., 2016 </a:t>
            </a:r>
          </a:p>
        </p:txBody>
      </p:sp>
      <p:sp>
        <p:nvSpPr>
          <p:cNvPr id="5" name="Slide Number Placeholder 4">
            <a:extLst>
              <a:ext uri="{FF2B5EF4-FFF2-40B4-BE49-F238E27FC236}">
                <a16:creationId xmlns:a16="http://schemas.microsoft.com/office/drawing/2014/main" id="{42ED7201-2CD0-9548-95FC-7A427BB50DD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2177840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15AA-2FF5-F04A-8117-AA7230F440D2}"/>
              </a:ext>
            </a:extLst>
          </p:cNvPr>
          <p:cNvSpPr>
            <a:spLocks noGrp="1"/>
          </p:cNvSpPr>
          <p:nvPr>
            <p:ph type="title"/>
          </p:nvPr>
        </p:nvSpPr>
        <p:spPr>
          <a:xfrm>
            <a:off x="3027606" y="229157"/>
            <a:ext cx="5464200" cy="396300"/>
          </a:xfrm>
        </p:spPr>
        <p:txBody>
          <a:bodyPr/>
          <a:lstStyle/>
          <a:p>
            <a:pPr algn="ctr"/>
            <a:r>
              <a:rPr lang="en-US" dirty="0"/>
              <a:t>RACIAL TRAUMA </a:t>
            </a:r>
          </a:p>
        </p:txBody>
      </p:sp>
      <p:sp>
        <p:nvSpPr>
          <p:cNvPr id="6" name="Text Placeholder 5">
            <a:extLst>
              <a:ext uri="{FF2B5EF4-FFF2-40B4-BE49-F238E27FC236}">
                <a16:creationId xmlns:a16="http://schemas.microsoft.com/office/drawing/2014/main" id="{BA96C5EA-7B17-9549-A576-4F049E4F65C7}"/>
              </a:ext>
            </a:extLst>
          </p:cNvPr>
          <p:cNvSpPr>
            <a:spLocks noGrp="1"/>
          </p:cNvSpPr>
          <p:nvPr>
            <p:ph type="body" idx="2"/>
          </p:nvPr>
        </p:nvSpPr>
        <p:spPr>
          <a:xfrm>
            <a:off x="2714625" y="836000"/>
            <a:ext cx="6090162" cy="3718660"/>
          </a:xfrm>
        </p:spPr>
        <p:txBody>
          <a:bodyPr/>
          <a:lstStyle/>
          <a:p>
            <a:pPr>
              <a:buClr>
                <a:schemeClr val="tx1"/>
              </a:buClr>
            </a:pPr>
            <a:r>
              <a:rPr lang="en-US" dirty="0"/>
              <a:t>Traumatic events that occur as a result of witnessing or experiencing racism, discrimination, or structural prejudice (also known as institutional racism) can have a profound impact on the mental health of individuals exposed to these events. </a:t>
            </a:r>
          </a:p>
          <a:p>
            <a:pPr>
              <a:buClr>
                <a:schemeClr val="tx1"/>
              </a:buClr>
            </a:pPr>
            <a:endParaRPr lang="en-US" dirty="0"/>
          </a:p>
          <a:p>
            <a:pPr>
              <a:buClr>
                <a:schemeClr val="tx1"/>
              </a:buClr>
            </a:pPr>
            <a:r>
              <a:rPr lang="en-US" dirty="0"/>
              <a:t>Racial trauma (also known as race-based traumatic stress) refers to the stressful impact or emotional pain of one’s experience with racism and discrimination (Carter, 2007). </a:t>
            </a:r>
          </a:p>
          <a:p>
            <a:pPr marL="101600" indent="0">
              <a:buClr>
                <a:schemeClr val="tx1"/>
              </a:buClr>
              <a:buNone/>
            </a:pPr>
            <a:endParaRPr lang="en-US" dirty="0"/>
          </a:p>
          <a:p>
            <a:pPr>
              <a:buClr>
                <a:schemeClr val="tx1"/>
              </a:buClr>
            </a:pPr>
            <a:r>
              <a:rPr lang="en-US" dirty="0"/>
              <a:t>E.g. Recent spate of attacks against Asians</a:t>
            </a:r>
          </a:p>
        </p:txBody>
      </p:sp>
      <p:sp>
        <p:nvSpPr>
          <p:cNvPr id="4" name="Slide Number Placeholder 3">
            <a:extLst>
              <a:ext uri="{FF2B5EF4-FFF2-40B4-BE49-F238E27FC236}">
                <a16:creationId xmlns:a16="http://schemas.microsoft.com/office/drawing/2014/main" id="{19479187-2E63-E74C-B177-82C28490FB9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12290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E7A55-2674-F948-8BD4-8183F3D1B4E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1481670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AAD95-22C5-2641-8FC3-DFEDA910594C}"/>
              </a:ext>
            </a:extLst>
          </p:cNvPr>
          <p:cNvSpPr>
            <a:spLocks noGrp="1"/>
          </p:cNvSpPr>
          <p:nvPr>
            <p:ph type="title"/>
          </p:nvPr>
        </p:nvSpPr>
        <p:spPr>
          <a:xfrm>
            <a:off x="5531726" y="3265301"/>
            <a:ext cx="3185100" cy="396300"/>
          </a:xfrm>
        </p:spPr>
        <p:txBody>
          <a:bodyPr/>
          <a:lstStyle/>
          <a:p>
            <a:pPr algn="ctr"/>
            <a:r>
              <a:rPr lang="en-US" dirty="0">
                <a:solidFill>
                  <a:schemeClr val="tx1"/>
                </a:solidFill>
              </a:rPr>
              <a:t>INCORPORATING A TRAUMA-INFORMED APPROACH (TIA) INTO YOUR WORK WITH YOUTH</a:t>
            </a:r>
            <a:r>
              <a:rPr lang="en-US" dirty="0"/>
              <a:t> </a:t>
            </a:r>
          </a:p>
        </p:txBody>
      </p:sp>
      <p:sp>
        <p:nvSpPr>
          <p:cNvPr id="5" name="Text Placeholder 4">
            <a:extLst>
              <a:ext uri="{FF2B5EF4-FFF2-40B4-BE49-F238E27FC236}">
                <a16:creationId xmlns:a16="http://schemas.microsoft.com/office/drawing/2014/main" id="{BD0BF187-42EA-6F41-BEB2-996DBC85DAC9}"/>
              </a:ext>
            </a:extLst>
          </p:cNvPr>
          <p:cNvSpPr>
            <a:spLocks noGrp="1"/>
          </p:cNvSpPr>
          <p:nvPr>
            <p:ph type="body" idx="1"/>
          </p:nvPr>
        </p:nvSpPr>
        <p:spPr>
          <a:xfrm>
            <a:off x="304632" y="802901"/>
            <a:ext cx="3571331" cy="2858700"/>
          </a:xfrm>
          <a:blipFill>
            <a:blip r:embed="rId2"/>
            <a:stretch>
              <a:fillRect/>
            </a:stretch>
          </a:blipFill>
        </p:spPr>
        <p:txBody>
          <a:bodyPr/>
          <a:lstStyle/>
          <a:p>
            <a:endParaRPr lang="en-US" dirty="0"/>
          </a:p>
        </p:txBody>
      </p:sp>
    </p:spTree>
    <p:extLst>
      <p:ext uri="{BB962C8B-B14F-4D97-AF65-F5344CB8AC3E}">
        <p14:creationId xmlns:p14="http://schemas.microsoft.com/office/powerpoint/2010/main" val="1357365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86F371-0600-1F4D-A18F-E1182E972E6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28</a:t>
            </a:fld>
            <a:endParaRPr lang="en"/>
          </a:p>
        </p:txBody>
      </p:sp>
      <p:sp>
        <p:nvSpPr>
          <p:cNvPr id="6" name="Text Placeholder 5">
            <a:extLst>
              <a:ext uri="{FF2B5EF4-FFF2-40B4-BE49-F238E27FC236}">
                <a16:creationId xmlns:a16="http://schemas.microsoft.com/office/drawing/2014/main" id="{8BB40EF8-6402-1F41-B121-38CE4D3AAC87}"/>
              </a:ext>
            </a:extLst>
          </p:cNvPr>
          <p:cNvSpPr>
            <a:spLocks noGrp="1"/>
          </p:cNvSpPr>
          <p:nvPr>
            <p:ph type="body" idx="4294967295"/>
          </p:nvPr>
        </p:nvSpPr>
        <p:spPr>
          <a:xfrm>
            <a:off x="3679825" y="987425"/>
            <a:ext cx="5464175" cy="2859088"/>
          </a:xfrm>
        </p:spPr>
        <p:txBody>
          <a:bodyPr/>
          <a:lstStyle/>
          <a:p>
            <a:pPr marL="76200" indent="0">
              <a:buNone/>
            </a:pPr>
            <a:r>
              <a:rPr lang="en-US" dirty="0">
                <a:solidFill>
                  <a:schemeClr val="bg1"/>
                </a:solidFill>
              </a:rPr>
              <a:t>As we know now, many young people have experienced or live with trauma. In particular, LGBTQ youth, youth in the foster care or juvenile justice system, young people of color and young people living in poverty are more likely to experience trauma. </a:t>
            </a:r>
          </a:p>
        </p:txBody>
      </p:sp>
    </p:spTree>
    <p:extLst>
      <p:ext uri="{BB962C8B-B14F-4D97-AF65-F5344CB8AC3E}">
        <p14:creationId xmlns:p14="http://schemas.microsoft.com/office/powerpoint/2010/main" val="4168934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2D49A8-A9B4-B54E-8FA8-ADBF932DEA5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29</a:t>
            </a:fld>
            <a:endParaRPr lang="en"/>
          </a:p>
        </p:txBody>
      </p:sp>
      <p:sp>
        <p:nvSpPr>
          <p:cNvPr id="3" name="Text Placeholder 2">
            <a:extLst>
              <a:ext uri="{FF2B5EF4-FFF2-40B4-BE49-F238E27FC236}">
                <a16:creationId xmlns:a16="http://schemas.microsoft.com/office/drawing/2014/main" id="{A3A766CB-09D8-B241-B037-18E704411A0E}"/>
              </a:ext>
            </a:extLst>
          </p:cNvPr>
          <p:cNvSpPr>
            <a:spLocks noGrp="1"/>
          </p:cNvSpPr>
          <p:nvPr>
            <p:ph type="body" idx="4294967295"/>
          </p:nvPr>
        </p:nvSpPr>
        <p:spPr>
          <a:xfrm>
            <a:off x="3679825" y="1016000"/>
            <a:ext cx="5464175" cy="2859088"/>
          </a:xfrm>
        </p:spPr>
        <p:txBody>
          <a:bodyPr/>
          <a:lstStyle/>
          <a:p>
            <a:pPr marL="76200" indent="0">
              <a:buNone/>
            </a:pPr>
            <a:r>
              <a:rPr lang="en-US" dirty="0"/>
              <a:t>A trauma-informed approach can help create a greater sense of safety and empowerment among participants, allowing them to be more open to learning the information you are there to share, and avoid possible re-traumatization. </a:t>
            </a:r>
          </a:p>
          <a:p>
            <a:pPr marL="76200" indent="0">
              <a:buNone/>
            </a:pPr>
            <a:endParaRPr lang="en-US" dirty="0"/>
          </a:p>
        </p:txBody>
      </p:sp>
    </p:spTree>
    <p:extLst>
      <p:ext uri="{BB962C8B-B14F-4D97-AF65-F5344CB8AC3E}">
        <p14:creationId xmlns:p14="http://schemas.microsoft.com/office/powerpoint/2010/main" val="1661222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36" name="Google Shape;236;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221" name="Google Shape;221;p18"/>
          <p:cNvSpPr txBox="1">
            <a:spLocks noGrp="1"/>
          </p:cNvSpPr>
          <p:nvPr>
            <p:ph type="ctrTitle" idx="4294967295"/>
          </p:nvPr>
        </p:nvSpPr>
        <p:spPr>
          <a:xfrm>
            <a:off x="5154613" y="-307975"/>
            <a:ext cx="3989387" cy="1433513"/>
          </a:xfrm>
          <a:prstGeom prst="rect">
            <a:avLst/>
          </a:prstGeom>
        </p:spPr>
        <p:txBody>
          <a:bodyPr spcFirstLastPara="1" wrap="square" lIns="0" tIns="0" rIns="0" bIns="0" anchor="b" anchorCtr="0">
            <a:noAutofit/>
          </a:bodyPr>
          <a:lstStyle/>
          <a:p>
            <a:pPr marL="0" lvl="0" indent="0" algn="l" rtl="0">
              <a:lnSpc>
                <a:spcPct val="70000"/>
              </a:lnSpc>
              <a:spcBef>
                <a:spcPts val="0"/>
              </a:spcBef>
              <a:spcAft>
                <a:spcPts val="0"/>
              </a:spcAft>
              <a:buNone/>
            </a:pPr>
            <a:r>
              <a:rPr lang="en" sz="4000" dirty="0"/>
              <a:t>AGENDA</a:t>
            </a:r>
            <a:endParaRPr sz="4000" dirty="0"/>
          </a:p>
        </p:txBody>
      </p:sp>
      <p:sp>
        <p:nvSpPr>
          <p:cNvPr id="222" name="Google Shape;222;p18"/>
          <p:cNvSpPr txBox="1">
            <a:spLocks noGrp="1"/>
          </p:cNvSpPr>
          <p:nvPr>
            <p:ph type="subTitle" idx="4294967295"/>
          </p:nvPr>
        </p:nvSpPr>
        <p:spPr>
          <a:xfrm>
            <a:off x="4730750" y="1309405"/>
            <a:ext cx="4413250" cy="2824162"/>
          </a:xfrm>
          <a:prstGeom prst="rect">
            <a:avLst/>
          </a:prstGeom>
        </p:spPr>
        <p:txBody>
          <a:bodyPr spcFirstLastPara="1" wrap="square" lIns="0" tIns="0" rIns="0" bIns="0" anchor="t" anchorCtr="0">
            <a:noAutofit/>
          </a:bodyPr>
          <a:lstStyle/>
          <a:p>
            <a:pPr marL="342900" indent="-342900">
              <a:spcAft>
                <a:spcPts val="600"/>
              </a:spcAft>
            </a:pPr>
            <a:r>
              <a:rPr lang="en" sz="2000" dirty="0"/>
              <a:t>Welcome/Check-in</a:t>
            </a:r>
          </a:p>
          <a:p>
            <a:pPr marL="342900" indent="-342900">
              <a:spcAft>
                <a:spcPts val="600"/>
              </a:spcAft>
            </a:pPr>
            <a:r>
              <a:rPr lang="en-US" sz="2000" dirty="0"/>
              <a:t>Overview of guiding principles of a trauma-informed approach </a:t>
            </a:r>
          </a:p>
          <a:p>
            <a:pPr marL="342900" indent="-342900">
              <a:spcAft>
                <a:spcPts val="600"/>
              </a:spcAft>
            </a:pPr>
            <a:r>
              <a:rPr lang="en-US" sz="2000" dirty="0"/>
              <a:t>Trauma related to current events</a:t>
            </a:r>
          </a:p>
          <a:p>
            <a:pPr marL="342900" indent="-342900">
              <a:spcAft>
                <a:spcPts val="600"/>
              </a:spcAft>
            </a:pPr>
            <a:r>
              <a:rPr lang="en-US" sz="2000" dirty="0"/>
              <a:t>Incorporating TIA in work with youth</a:t>
            </a:r>
            <a:endParaRPr lang="en" sz="2000" dirty="0"/>
          </a:p>
          <a:p>
            <a:pPr marL="0" lvl="0" indent="0" algn="l" rtl="0">
              <a:spcBef>
                <a:spcPts val="0"/>
              </a:spcBef>
              <a:spcAft>
                <a:spcPts val="600"/>
              </a:spcAft>
              <a:buNone/>
            </a:pPr>
            <a:endParaRPr sz="1800" dirty="0"/>
          </a:p>
        </p:txBody>
      </p:sp>
      <p:grpSp>
        <p:nvGrpSpPr>
          <p:cNvPr id="18" name="Google Shape;724;p39">
            <a:extLst>
              <a:ext uri="{FF2B5EF4-FFF2-40B4-BE49-F238E27FC236}">
                <a16:creationId xmlns:a16="http://schemas.microsoft.com/office/drawing/2014/main" id="{00CB6587-7E28-5B41-BD3E-9430305A1EA3}"/>
              </a:ext>
            </a:extLst>
          </p:cNvPr>
          <p:cNvGrpSpPr/>
          <p:nvPr/>
        </p:nvGrpSpPr>
        <p:grpSpPr>
          <a:xfrm>
            <a:off x="7258002" y="4339378"/>
            <a:ext cx="451252" cy="432860"/>
            <a:chOff x="5241175" y="4959100"/>
            <a:chExt cx="539775" cy="517775"/>
          </a:xfrm>
        </p:grpSpPr>
        <p:sp>
          <p:nvSpPr>
            <p:cNvPr id="19" name="Google Shape;725;p39">
              <a:extLst>
                <a:ext uri="{FF2B5EF4-FFF2-40B4-BE49-F238E27FC236}">
                  <a16:creationId xmlns:a16="http://schemas.microsoft.com/office/drawing/2014/main" id="{FF8D1947-3B84-4A4D-A6A0-F8E2D3E99821}"/>
                </a:ext>
              </a:extLst>
            </p:cNvPr>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726;p39">
              <a:extLst>
                <a:ext uri="{FF2B5EF4-FFF2-40B4-BE49-F238E27FC236}">
                  <a16:creationId xmlns:a16="http://schemas.microsoft.com/office/drawing/2014/main" id="{0331CEF1-4829-524D-ACD3-AD834995EF3B}"/>
                </a:ext>
              </a:extLst>
            </p:cNvPr>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727;p39">
              <a:extLst>
                <a:ext uri="{FF2B5EF4-FFF2-40B4-BE49-F238E27FC236}">
                  <a16:creationId xmlns:a16="http://schemas.microsoft.com/office/drawing/2014/main" id="{F335AD80-E6F9-854A-887C-7340A5A4137D}"/>
                </a:ext>
              </a:extLst>
            </p:cNvPr>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2" name="Google Shape;728;p39">
              <a:extLst>
                <a:ext uri="{FF2B5EF4-FFF2-40B4-BE49-F238E27FC236}">
                  <a16:creationId xmlns:a16="http://schemas.microsoft.com/office/drawing/2014/main" id="{B5227F91-D714-DE4C-BBF7-81DD5560B196}"/>
                </a:ext>
              </a:extLst>
            </p:cNvPr>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 name="Google Shape;729;p39">
              <a:extLst>
                <a:ext uri="{FF2B5EF4-FFF2-40B4-BE49-F238E27FC236}">
                  <a16:creationId xmlns:a16="http://schemas.microsoft.com/office/drawing/2014/main" id="{70540273-19AC-5A4D-9C7C-DC79C3CCB5C7}"/>
                </a:ext>
              </a:extLst>
            </p:cNvPr>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 name="Google Shape;730;p39">
              <a:extLst>
                <a:ext uri="{FF2B5EF4-FFF2-40B4-BE49-F238E27FC236}">
                  <a16:creationId xmlns:a16="http://schemas.microsoft.com/office/drawing/2014/main" id="{872A4496-2FD6-EC4D-8DD0-DBD27C3C0B40}"/>
                </a:ext>
              </a:extLst>
            </p:cNvPr>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4" name="Google Shape;1135;p40">
            <a:extLst>
              <a:ext uri="{FF2B5EF4-FFF2-40B4-BE49-F238E27FC236}">
                <a16:creationId xmlns:a16="http://schemas.microsoft.com/office/drawing/2014/main" id="{BBB95ADD-EC27-B14C-952C-840E8765D0E5}"/>
              </a:ext>
            </a:extLst>
          </p:cNvPr>
          <p:cNvGrpSpPr/>
          <p:nvPr/>
        </p:nvGrpSpPr>
        <p:grpSpPr>
          <a:xfrm>
            <a:off x="598500" y="1323217"/>
            <a:ext cx="2759748" cy="1814258"/>
            <a:chOff x="1442627" y="5710929"/>
            <a:chExt cx="594318" cy="590600"/>
          </a:xfrm>
        </p:grpSpPr>
        <p:sp>
          <p:nvSpPr>
            <p:cNvPr id="35" name="Google Shape;1136;p40">
              <a:extLst>
                <a:ext uri="{FF2B5EF4-FFF2-40B4-BE49-F238E27FC236}">
                  <a16:creationId xmlns:a16="http://schemas.microsoft.com/office/drawing/2014/main" id="{74C98D14-770B-F046-9014-BCB058EBDEC6}"/>
                </a:ext>
              </a:extLst>
            </p:cNvPr>
            <p:cNvSpPr/>
            <p:nvPr/>
          </p:nvSpPr>
          <p:spPr>
            <a:xfrm>
              <a:off x="1442627" y="5710929"/>
              <a:ext cx="594318" cy="405222"/>
            </a:xfrm>
            <a:custGeom>
              <a:avLst/>
              <a:gdLst/>
              <a:ahLst/>
              <a:cxnLst/>
              <a:rect l="l" t="t" r="r" b="b"/>
              <a:pathLst>
                <a:path w="734" h="500" extrusionOk="0">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6" name="Google Shape;1137;p40">
              <a:extLst>
                <a:ext uri="{FF2B5EF4-FFF2-40B4-BE49-F238E27FC236}">
                  <a16:creationId xmlns:a16="http://schemas.microsoft.com/office/drawing/2014/main" id="{8192AB9D-82AC-2A44-8E45-551059C319C6}"/>
                </a:ext>
              </a:extLst>
            </p:cNvPr>
            <p:cNvSpPr/>
            <p:nvPr/>
          </p:nvSpPr>
          <p:spPr>
            <a:xfrm>
              <a:off x="1442627" y="6116151"/>
              <a:ext cx="349820" cy="97191"/>
            </a:xfrm>
            <a:custGeom>
              <a:avLst/>
              <a:gdLst/>
              <a:ahLst/>
              <a:cxnLst/>
              <a:rect l="l" t="t" r="r" b="b"/>
              <a:pathLst>
                <a:path w="1126" h="313" extrusionOk="0">
                  <a:moveTo>
                    <a:pt x="1126" y="313"/>
                  </a:moveTo>
                  <a:lnTo>
                    <a:pt x="0" y="0"/>
                  </a:lnTo>
                  <a:lnTo>
                    <a:pt x="1126" y="0"/>
                  </a:lnTo>
                  <a:lnTo>
                    <a:pt x="1126" y="313"/>
                  </a:lnTo>
                  <a:close/>
                </a:path>
              </a:pathLst>
            </a:custGeom>
            <a:solidFill>
              <a:srgbClr val="99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7" name="Google Shape;1138;p40">
              <a:extLst>
                <a:ext uri="{FF2B5EF4-FFF2-40B4-BE49-F238E27FC236}">
                  <a16:creationId xmlns:a16="http://schemas.microsoft.com/office/drawing/2014/main" id="{225A8CDF-3438-FF4D-9464-F01FDECE80BA}"/>
                </a:ext>
              </a:extLst>
            </p:cNvPr>
            <p:cNvSpPr/>
            <p:nvPr/>
          </p:nvSpPr>
          <p:spPr>
            <a:xfrm>
              <a:off x="1573731" y="6152482"/>
              <a:ext cx="218715" cy="60861"/>
            </a:xfrm>
            <a:custGeom>
              <a:avLst/>
              <a:gdLst/>
              <a:ahLst/>
              <a:cxnLst/>
              <a:rect l="l" t="t" r="r" b="b"/>
              <a:pathLst>
                <a:path w="704" h="196" extrusionOk="0">
                  <a:moveTo>
                    <a:pt x="0" y="196"/>
                  </a:moveTo>
                  <a:lnTo>
                    <a:pt x="704" y="196"/>
                  </a:lnTo>
                  <a:lnTo>
                    <a:pt x="0" y="0"/>
                  </a:lnTo>
                  <a:lnTo>
                    <a:pt x="0" y="196"/>
                  </a:lnTo>
                  <a:close/>
                </a:path>
              </a:pathLst>
            </a:custGeom>
            <a:solidFill>
              <a:srgbClr val="CCCC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8" name="Google Shape;1139;p40">
              <a:extLst>
                <a:ext uri="{FF2B5EF4-FFF2-40B4-BE49-F238E27FC236}">
                  <a16:creationId xmlns:a16="http://schemas.microsoft.com/office/drawing/2014/main" id="{949E7E10-E2BB-824F-A599-2EB75CF84D39}"/>
                </a:ext>
              </a:extLst>
            </p:cNvPr>
            <p:cNvSpPr/>
            <p:nvPr/>
          </p:nvSpPr>
          <p:spPr>
            <a:xfrm>
              <a:off x="1573731" y="6213343"/>
              <a:ext cx="109358" cy="88186"/>
            </a:xfrm>
            <a:custGeom>
              <a:avLst/>
              <a:gdLst/>
              <a:ahLst/>
              <a:cxnLst/>
              <a:rect l="l" t="t" r="r" b="b"/>
              <a:pathLst>
                <a:path w="352" h="284" extrusionOk="0">
                  <a:moveTo>
                    <a:pt x="352" y="284"/>
                  </a:moveTo>
                  <a:lnTo>
                    <a:pt x="0" y="0"/>
                  </a:lnTo>
                  <a:lnTo>
                    <a:pt x="352" y="0"/>
                  </a:lnTo>
                  <a:lnTo>
                    <a:pt x="352" y="284"/>
                  </a:lnTo>
                  <a:close/>
                </a:path>
              </a:pathLst>
            </a:custGeom>
            <a:solidFill>
              <a:srgbClr val="BD2A3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9" name="Google Shape;1140;p40">
              <a:extLst>
                <a:ext uri="{FF2B5EF4-FFF2-40B4-BE49-F238E27FC236}">
                  <a16:creationId xmlns:a16="http://schemas.microsoft.com/office/drawing/2014/main" id="{56B9C26E-AB0C-3147-8168-94D7D03C2B07}"/>
                </a:ext>
              </a:extLst>
            </p:cNvPr>
            <p:cNvSpPr/>
            <p:nvPr/>
          </p:nvSpPr>
          <p:spPr>
            <a:xfrm>
              <a:off x="1573731" y="6213343"/>
              <a:ext cx="109358" cy="88186"/>
            </a:xfrm>
            <a:custGeom>
              <a:avLst/>
              <a:gdLst/>
              <a:ahLst/>
              <a:cxnLst/>
              <a:rect l="l" t="t" r="r" b="b"/>
              <a:pathLst>
                <a:path w="352" h="284" extrusionOk="0">
                  <a:moveTo>
                    <a:pt x="352" y="284"/>
                  </a:moveTo>
                  <a:lnTo>
                    <a:pt x="0" y="0"/>
                  </a:lnTo>
                  <a:lnTo>
                    <a:pt x="352" y="0"/>
                  </a:lnTo>
                  <a:lnTo>
                    <a:pt x="352" y="284"/>
                  </a:lnTo>
                </a:path>
              </a:pathLst>
            </a:custGeom>
            <a:solidFill>
              <a:srgbClr val="99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EEE3DB-F2EB-2E4C-A454-9E015681F933}"/>
              </a:ext>
            </a:extLst>
          </p:cNvPr>
          <p:cNvSpPr>
            <a:spLocks noGrp="1"/>
          </p:cNvSpPr>
          <p:nvPr>
            <p:ph type="title"/>
          </p:nvPr>
        </p:nvSpPr>
        <p:spPr>
          <a:xfrm>
            <a:off x="531591" y="193108"/>
            <a:ext cx="7983833" cy="396300"/>
          </a:xfrm>
        </p:spPr>
        <p:txBody>
          <a:bodyPr/>
          <a:lstStyle/>
          <a:p>
            <a:pPr algn="ctr"/>
            <a:r>
              <a:rPr lang="en-US" dirty="0"/>
              <a:t>Incorporating a TIA in In-Person EBPs</a:t>
            </a:r>
          </a:p>
        </p:txBody>
      </p:sp>
      <p:sp>
        <p:nvSpPr>
          <p:cNvPr id="7" name="Text Placeholder 6">
            <a:extLst>
              <a:ext uri="{FF2B5EF4-FFF2-40B4-BE49-F238E27FC236}">
                <a16:creationId xmlns:a16="http://schemas.microsoft.com/office/drawing/2014/main" id="{E006E859-4AD6-FF41-A58F-D5F3CEEB94F2}"/>
              </a:ext>
            </a:extLst>
          </p:cNvPr>
          <p:cNvSpPr>
            <a:spLocks noGrp="1"/>
          </p:cNvSpPr>
          <p:nvPr>
            <p:ph type="body" idx="1"/>
          </p:nvPr>
        </p:nvSpPr>
        <p:spPr>
          <a:xfrm>
            <a:off x="775854" y="864491"/>
            <a:ext cx="7495309" cy="3993699"/>
          </a:xfrm>
        </p:spPr>
        <p:txBody>
          <a:bodyPr/>
          <a:lstStyle/>
          <a:p>
            <a:pPr>
              <a:buClr>
                <a:schemeClr val="tx1"/>
              </a:buClr>
            </a:pPr>
            <a:r>
              <a:rPr lang="en-US" dirty="0"/>
              <a:t>Make sure you discuss with the teacher or site coordinator what the process is for students who need to excuse themselves. </a:t>
            </a:r>
          </a:p>
          <a:p>
            <a:pPr marL="76200" indent="0">
              <a:buClr>
                <a:schemeClr val="tx1"/>
              </a:buClr>
              <a:buNone/>
            </a:pPr>
            <a:endParaRPr lang="en-US" dirty="0"/>
          </a:p>
          <a:p>
            <a:pPr>
              <a:buClr>
                <a:schemeClr val="tx1"/>
              </a:buClr>
            </a:pPr>
            <a:r>
              <a:rPr lang="en-US" dirty="0"/>
              <a:t>Prior to starting the program, know what support services are available to students. </a:t>
            </a:r>
          </a:p>
          <a:p>
            <a:pPr marL="76200" indent="0">
              <a:buClr>
                <a:schemeClr val="tx1"/>
              </a:buClr>
              <a:buNone/>
            </a:pPr>
            <a:endParaRPr lang="en-US" dirty="0"/>
          </a:p>
          <a:p>
            <a:pPr>
              <a:buClr>
                <a:schemeClr val="tx1"/>
              </a:buClr>
            </a:pPr>
            <a:r>
              <a:rPr lang="en-US" dirty="0"/>
              <a:t>If going into a school, let the guidance/counseling office know you’re starting programming soon, in case they see an increase in visits to their offices. </a:t>
            </a:r>
          </a:p>
          <a:p>
            <a:endParaRPr lang="en-US" dirty="0"/>
          </a:p>
        </p:txBody>
      </p:sp>
    </p:spTree>
    <p:extLst>
      <p:ext uri="{BB962C8B-B14F-4D97-AF65-F5344CB8AC3E}">
        <p14:creationId xmlns:p14="http://schemas.microsoft.com/office/powerpoint/2010/main" val="1597342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ECA1-F32F-3141-A845-60E8606BBC45}"/>
              </a:ext>
            </a:extLst>
          </p:cNvPr>
          <p:cNvSpPr>
            <a:spLocks noGrp="1"/>
          </p:cNvSpPr>
          <p:nvPr>
            <p:ph type="title"/>
          </p:nvPr>
        </p:nvSpPr>
        <p:spPr>
          <a:xfrm>
            <a:off x="761620" y="221645"/>
            <a:ext cx="7481232" cy="396300"/>
          </a:xfrm>
        </p:spPr>
        <p:txBody>
          <a:bodyPr/>
          <a:lstStyle/>
          <a:p>
            <a:pPr algn="ctr"/>
            <a:r>
              <a:rPr lang="en-US" dirty="0"/>
              <a:t>Incorporating a TIA in In-Person EBPs</a:t>
            </a:r>
          </a:p>
        </p:txBody>
      </p:sp>
      <p:sp>
        <p:nvSpPr>
          <p:cNvPr id="3" name="Text Placeholder 2">
            <a:extLst>
              <a:ext uri="{FF2B5EF4-FFF2-40B4-BE49-F238E27FC236}">
                <a16:creationId xmlns:a16="http://schemas.microsoft.com/office/drawing/2014/main" id="{BB89965C-0515-674B-B6D9-E706B0AE4E9E}"/>
              </a:ext>
            </a:extLst>
          </p:cNvPr>
          <p:cNvSpPr>
            <a:spLocks noGrp="1"/>
          </p:cNvSpPr>
          <p:nvPr>
            <p:ph type="body" idx="1"/>
          </p:nvPr>
        </p:nvSpPr>
        <p:spPr>
          <a:xfrm>
            <a:off x="484910" y="828259"/>
            <a:ext cx="8024430" cy="4048288"/>
          </a:xfrm>
        </p:spPr>
        <p:txBody>
          <a:bodyPr/>
          <a:lstStyle/>
          <a:p>
            <a:pPr>
              <a:buClr>
                <a:schemeClr val="tx1"/>
              </a:buClr>
            </a:pPr>
            <a:r>
              <a:rPr lang="en-US" dirty="0"/>
              <a:t>Is the space itself welcoming? What is the “emotional temperature” in the room? Does it feel open or confined?</a:t>
            </a:r>
          </a:p>
          <a:p>
            <a:pPr marL="76200" indent="0">
              <a:buClr>
                <a:schemeClr val="tx1"/>
              </a:buClr>
              <a:buNone/>
            </a:pPr>
            <a:endParaRPr lang="en-US" dirty="0"/>
          </a:p>
          <a:p>
            <a:pPr>
              <a:buClr>
                <a:schemeClr val="tx1"/>
              </a:buClr>
            </a:pPr>
            <a:r>
              <a:rPr lang="en-US" dirty="0"/>
              <a:t>If school policy allows, explain that if someone gets uncomfortable, they can leave the room to take care of their needs. </a:t>
            </a:r>
          </a:p>
          <a:p>
            <a:pPr>
              <a:buClr>
                <a:schemeClr val="tx1"/>
              </a:buClr>
            </a:pPr>
            <a:endParaRPr lang="en-US" dirty="0"/>
          </a:p>
          <a:p>
            <a:pPr marL="76200" indent="0">
              <a:buClr>
                <a:schemeClr val="tx1"/>
              </a:buClr>
              <a:buNone/>
            </a:pPr>
            <a:endParaRPr lang="en-US" dirty="0"/>
          </a:p>
          <a:p>
            <a:pPr>
              <a:buClr>
                <a:schemeClr val="tx1"/>
              </a:buClr>
            </a:pPr>
            <a:endParaRPr lang="en-US" dirty="0"/>
          </a:p>
          <a:p>
            <a:pPr>
              <a:buClr>
                <a:schemeClr val="tx1"/>
              </a:buClr>
            </a:pPr>
            <a:endParaRPr lang="en-US" dirty="0">
              <a:solidFill>
                <a:schemeClr val="tx1">
                  <a:lumMod val="50000"/>
                </a:schemeClr>
              </a:solidFill>
            </a:endParaRPr>
          </a:p>
        </p:txBody>
      </p:sp>
      <p:sp>
        <p:nvSpPr>
          <p:cNvPr id="4" name="Slide Number Placeholder 3">
            <a:extLst>
              <a:ext uri="{FF2B5EF4-FFF2-40B4-BE49-F238E27FC236}">
                <a16:creationId xmlns:a16="http://schemas.microsoft.com/office/drawing/2014/main" id="{5BAB92D5-674D-3D4F-97C2-75B7CA97038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1585381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BB96-4C13-7B48-90FB-3568D2B57519}"/>
              </a:ext>
            </a:extLst>
          </p:cNvPr>
          <p:cNvSpPr>
            <a:spLocks noGrp="1"/>
          </p:cNvSpPr>
          <p:nvPr>
            <p:ph type="title"/>
          </p:nvPr>
        </p:nvSpPr>
        <p:spPr>
          <a:xfrm>
            <a:off x="122583" y="308925"/>
            <a:ext cx="8915399" cy="396300"/>
          </a:xfrm>
        </p:spPr>
        <p:txBody>
          <a:bodyPr/>
          <a:lstStyle/>
          <a:p>
            <a:pPr algn="ctr"/>
            <a:r>
              <a:rPr lang="en-US" dirty="0"/>
              <a:t>Incorporating TIA in In-Person &amp; Virtual Programs</a:t>
            </a:r>
          </a:p>
        </p:txBody>
      </p:sp>
      <p:sp>
        <p:nvSpPr>
          <p:cNvPr id="3" name="Text Placeholder 2">
            <a:extLst>
              <a:ext uri="{FF2B5EF4-FFF2-40B4-BE49-F238E27FC236}">
                <a16:creationId xmlns:a16="http://schemas.microsoft.com/office/drawing/2014/main" id="{979E0728-FBCB-1144-864E-F3089B4C9B80}"/>
              </a:ext>
            </a:extLst>
          </p:cNvPr>
          <p:cNvSpPr>
            <a:spLocks noGrp="1"/>
          </p:cNvSpPr>
          <p:nvPr>
            <p:ph type="body" idx="1"/>
          </p:nvPr>
        </p:nvSpPr>
        <p:spPr>
          <a:xfrm>
            <a:off x="598500" y="869040"/>
            <a:ext cx="7746517" cy="4100663"/>
          </a:xfrm>
        </p:spPr>
        <p:txBody>
          <a:bodyPr/>
          <a:lstStyle/>
          <a:p>
            <a:pPr>
              <a:buClr>
                <a:schemeClr val="tx1"/>
              </a:buClr>
            </a:pPr>
            <a:r>
              <a:rPr lang="en-US" dirty="0"/>
              <a:t>Mention at the start of the program that this can be sensitive information, or even stressful for some people. </a:t>
            </a:r>
          </a:p>
          <a:p>
            <a:pPr marL="76200" indent="0">
              <a:buClr>
                <a:schemeClr val="tx1"/>
              </a:buClr>
              <a:buNone/>
            </a:pPr>
            <a:endParaRPr lang="en-US" dirty="0"/>
          </a:p>
          <a:p>
            <a:pPr>
              <a:buClr>
                <a:schemeClr val="tx1"/>
              </a:buClr>
            </a:pPr>
            <a:r>
              <a:rPr lang="en-US" dirty="0"/>
              <a:t>Give participants to option to participate or opt-out, </a:t>
            </a:r>
            <a:r>
              <a:rPr lang="en-US" b="1" dirty="0"/>
              <a:t>that includes whether to show their video or not</a:t>
            </a:r>
            <a:r>
              <a:rPr lang="en-US" dirty="0"/>
              <a:t>.</a:t>
            </a:r>
          </a:p>
          <a:p>
            <a:pPr marL="76200" indent="0">
              <a:buClr>
                <a:schemeClr val="tx1"/>
              </a:buClr>
              <a:buNone/>
            </a:pPr>
            <a:endParaRPr lang="en-US" dirty="0"/>
          </a:p>
          <a:p>
            <a:pPr>
              <a:buClr>
                <a:schemeClr val="tx1"/>
              </a:buClr>
            </a:pPr>
            <a:r>
              <a:rPr lang="en-US" dirty="0"/>
              <a:t>Does the language being used feel </a:t>
            </a:r>
            <a:r>
              <a:rPr lang="en-US" b="1" dirty="0"/>
              <a:t>safe &amp; empowering </a:t>
            </a:r>
            <a:r>
              <a:rPr lang="en-US" dirty="0"/>
              <a:t>for </a:t>
            </a:r>
            <a:r>
              <a:rPr lang="en-US" i="1" dirty="0"/>
              <a:t>all </a:t>
            </a:r>
            <a:r>
              <a:rPr lang="en-US" dirty="0"/>
              <a:t>participants? Is it inclusive? </a:t>
            </a:r>
          </a:p>
          <a:p>
            <a:pPr>
              <a:buClr>
                <a:schemeClr val="tx1"/>
              </a:buClr>
            </a:pPr>
            <a:endParaRPr lang="en-US" dirty="0"/>
          </a:p>
          <a:p>
            <a:pPr marL="76200" indent="0">
              <a:buClr>
                <a:schemeClr val="tx1"/>
              </a:buClr>
              <a:buNone/>
            </a:pPr>
            <a:endParaRPr lang="en-US" dirty="0"/>
          </a:p>
          <a:p>
            <a:endParaRPr lang="en-US" dirty="0"/>
          </a:p>
        </p:txBody>
      </p:sp>
      <p:sp>
        <p:nvSpPr>
          <p:cNvPr id="4" name="Slide Number Placeholder 3">
            <a:extLst>
              <a:ext uri="{FF2B5EF4-FFF2-40B4-BE49-F238E27FC236}">
                <a16:creationId xmlns:a16="http://schemas.microsoft.com/office/drawing/2014/main" id="{D60D54CB-720B-4F4B-B373-9B70607DF61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3039589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A1345-D454-C041-A86F-4F23BB6992D5}"/>
              </a:ext>
            </a:extLst>
          </p:cNvPr>
          <p:cNvSpPr>
            <a:spLocks noGrp="1"/>
          </p:cNvSpPr>
          <p:nvPr>
            <p:ph type="title"/>
          </p:nvPr>
        </p:nvSpPr>
        <p:spPr>
          <a:xfrm>
            <a:off x="1127760" y="241640"/>
            <a:ext cx="7191420" cy="396300"/>
          </a:xfrm>
        </p:spPr>
        <p:txBody>
          <a:bodyPr/>
          <a:lstStyle/>
          <a:p>
            <a:r>
              <a:rPr lang="en-US" dirty="0"/>
              <a:t>Incorporating TIA in Virtual Programs</a:t>
            </a:r>
          </a:p>
        </p:txBody>
      </p:sp>
      <p:sp>
        <p:nvSpPr>
          <p:cNvPr id="3" name="Text Placeholder 2">
            <a:extLst>
              <a:ext uri="{FF2B5EF4-FFF2-40B4-BE49-F238E27FC236}">
                <a16:creationId xmlns:a16="http://schemas.microsoft.com/office/drawing/2014/main" id="{A5310406-415A-2646-BABF-963225531C35}"/>
              </a:ext>
            </a:extLst>
          </p:cNvPr>
          <p:cNvSpPr>
            <a:spLocks noGrp="1"/>
          </p:cNvSpPr>
          <p:nvPr>
            <p:ph type="body" idx="1"/>
          </p:nvPr>
        </p:nvSpPr>
        <p:spPr>
          <a:xfrm>
            <a:off x="228600" y="807720"/>
            <a:ext cx="8732520" cy="4036434"/>
          </a:xfrm>
        </p:spPr>
        <p:txBody>
          <a:bodyPr/>
          <a:lstStyle/>
          <a:p>
            <a:r>
              <a:rPr lang="en-US" sz="2000" dirty="0"/>
              <a:t>Re-establishing/re-creating group agreements developed by the youth (</a:t>
            </a:r>
            <a:r>
              <a:rPr lang="en-US" sz="2000" b="1" dirty="0">
                <a:solidFill>
                  <a:schemeClr val="accent2"/>
                </a:solidFill>
              </a:rPr>
              <a:t>safety, empowerment</a:t>
            </a:r>
            <a:r>
              <a:rPr lang="en-US" sz="2000" dirty="0"/>
              <a:t>)</a:t>
            </a:r>
          </a:p>
          <a:p>
            <a:pPr marL="76200" indent="0">
              <a:buNone/>
            </a:pPr>
            <a:endParaRPr lang="en-US" sz="2000" dirty="0"/>
          </a:p>
          <a:p>
            <a:r>
              <a:rPr lang="en-US" sz="2000" dirty="0"/>
              <a:t>Start sessions with a light check-in e.g. 1-10 check-in (</a:t>
            </a:r>
            <a:r>
              <a:rPr lang="en-US" sz="2000" b="1" dirty="0">
                <a:solidFill>
                  <a:schemeClr val="accent2"/>
                </a:solidFill>
              </a:rPr>
              <a:t>safety, empowerment</a:t>
            </a:r>
            <a:r>
              <a:rPr lang="en-US" sz="2000" dirty="0"/>
              <a:t>)</a:t>
            </a:r>
          </a:p>
          <a:p>
            <a:pPr marL="76200" indent="0">
              <a:buNone/>
            </a:pPr>
            <a:endParaRPr lang="en-US" sz="2000" dirty="0"/>
          </a:p>
          <a:p>
            <a:r>
              <a:rPr lang="en-US" sz="2000" dirty="0"/>
              <a:t>Routines – Provide consistent programs that youth can participate in to create a sense of normalcy. (</a:t>
            </a:r>
            <a:r>
              <a:rPr lang="en-US" sz="2000" b="1" dirty="0">
                <a:solidFill>
                  <a:schemeClr val="accent2"/>
                </a:solidFill>
              </a:rPr>
              <a:t>Trustworthiness</a:t>
            </a:r>
            <a:r>
              <a:rPr lang="en-US" sz="2000" dirty="0"/>
              <a:t>)</a:t>
            </a:r>
          </a:p>
          <a:p>
            <a:endParaRPr lang="en-US" sz="2000" dirty="0"/>
          </a:p>
          <a:p>
            <a:r>
              <a:rPr lang="en-US" sz="2000" dirty="0"/>
              <a:t>Give youth the option to participate or opt-out of an activity or a full session (</a:t>
            </a:r>
            <a:r>
              <a:rPr lang="en-US" sz="2000" b="1" dirty="0">
                <a:solidFill>
                  <a:schemeClr val="accent2"/>
                </a:solidFill>
              </a:rPr>
              <a:t>choice</a:t>
            </a:r>
            <a:r>
              <a:rPr lang="en-US" sz="2000" dirty="0"/>
              <a:t>)</a:t>
            </a:r>
          </a:p>
        </p:txBody>
      </p:sp>
      <p:sp>
        <p:nvSpPr>
          <p:cNvPr id="4" name="Slide Number Placeholder 3">
            <a:extLst>
              <a:ext uri="{FF2B5EF4-FFF2-40B4-BE49-F238E27FC236}">
                <a16:creationId xmlns:a16="http://schemas.microsoft.com/office/drawing/2014/main" id="{39A9EBE3-45B8-D543-9F7A-C23E93661E6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3383773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50221-EF7E-EB49-B20A-D1BF44854A3B}"/>
              </a:ext>
            </a:extLst>
          </p:cNvPr>
          <p:cNvSpPr>
            <a:spLocks noGrp="1"/>
          </p:cNvSpPr>
          <p:nvPr>
            <p:ph type="title"/>
          </p:nvPr>
        </p:nvSpPr>
        <p:spPr>
          <a:xfrm>
            <a:off x="762000" y="256880"/>
            <a:ext cx="7389540" cy="396300"/>
          </a:xfrm>
        </p:spPr>
        <p:txBody>
          <a:bodyPr/>
          <a:lstStyle/>
          <a:p>
            <a:r>
              <a:rPr lang="en-US" dirty="0"/>
              <a:t>Incorporating TIA in Virtual Programs</a:t>
            </a:r>
          </a:p>
        </p:txBody>
      </p:sp>
      <p:sp>
        <p:nvSpPr>
          <p:cNvPr id="3" name="Text Placeholder 2">
            <a:extLst>
              <a:ext uri="{FF2B5EF4-FFF2-40B4-BE49-F238E27FC236}">
                <a16:creationId xmlns:a16="http://schemas.microsoft.com/office/drawing/2014/main" id="{B223BE18-9298-1E4E-8C6F-2A93F63DE289}"/>
              </a:ext>
            </a:extLst>
          </p:cNvPr>
          <p:cNvSpPr>
            <a:spLocks noGrp="1"/>
          </p:cNvSpPr>
          <p:nvPr>
            <p:ph type="body" idx="1"/>
          </p:nvPr>
        </p:nvSpPr>
        <p:spPr>
          <a:xfrm>
            <a:off x="228599" y="777240"/>
            <a:ext cx="8557591" cy="3941364"/>
          </a:xfrm>
        </p:spPr>
        <p:txBody>
          <a:bodyPr/>
          <a:lstStyle/>
          <a:p>
            <a:r>
              <a:rPr lang="en-US" sz="2000" dirty="0"/>
              <a:t>Ask youth what topics they would like to discuss &amp; how they’d like to cover it (</a:t>
            </a:r>
            <a:r>
              <a:rPr lang="en-US" sz="2000" b="1" dirty="0">
                <a:solidFill>
                  <a:schemeClr val="accent2"/>
                </a:solidFill>
              </a:rPr>
              <a:t>choice, empowerment</a:t>
            </a:r>
            <a:r>
              <a:rPr lang="en-US" sz="2000" dirty="0"/>
              <a:t>)</a:t>
            </a:r>
          </a:p>
          <a:p>
            <a:endParaRPr lang="en-US" sz="2000" dirty="0"/>
          </a:p>
          <a:p>
            <a:r>
              <a:rPr lang="en-US" sz="2000" dirty="0"/>
              <a:t>Provide opportunities for youth to work together e.g. sharing their feelings about a topic or developing online content. Breakout rooms, if allowed, can be helpful to do this (</a:t>
            </a:r>
            <a:r>
              <a:rPr lang="en-US" sz="2000" b="1" dirty="0">
                <a:solidFill>
                  <a:schemeClr val="accent2"/>
                </a:solidFill>
              </a:rPr>
              <a:t>collaboration, empowerment</a:t>
            </a:r>
            <a:r>
              <a:rPr lang="en-US" sz="2000" dirty="0"/>
              <a:t>)</a:t>
            </a:r>
          </a:p>
          <a:p>
            <a:endParaRPr lang="en-US" sz="2000" dirty="0"/>
          </a:p>
          <a:p>
            <a:r>
              <a:rPr lang="en-US" sz="2000" dirty="0"/>
              <a:t>Discuss current events and how it’s impacting them, their peers and their families e.g. racial injustice, COVID-19, etc. (</a:t>
            </a:r>
            <a:r>
              <a:rPr lang="en-US" sz="2000" b="1" dirty="0">
                <a:solidFill>
                  <a:schemeClr val="accent2"/>
                </a:solidFill>
              </a:rPr>
              <a:t>cultural, historical, gender considerations, empowerment</a:t>
            </a:r>
            <a:r>
              <a:rPr lang="en-US" sz="2000" dirty="0"/>
              <a:t>)</a:t>
            </a:r>
          </a:p>
          <a:p>
            <a:endParaRPr lang="en-US" sz="2000" dirty="0"/>
          </a:p>
          <a:p>
            <a:r>
              <a:rPr lang="en-US" sz="2000" dirty="0"/>
              <a:t>Allow participants to self-identify e.g. pronouns &amp;  name used during the session (</a:t>
            </a:r>
            <a:r>
              <a:rPr lang="en-US" sz="2000" b="1" dirty="0">
                <a:solidFill>
                  <a:schemeClr val="accent2"/>
                </a:solidFill>
              </a:rPr>
              <a:t>choice, cultural/gender considerations, empowerment</a:t>
            </a:r>
            <a:r>
              <a:rPr lang="en-US" dirty="0"/>
              <a:t>)</a:t>
            </a:r>
          </a:p>
        </p:txBody>
      </p:sp>
      <p:sp>
        <p:nvSpPr>
          <p:cNvPr id="4" name="Slide Number Placeholder 3">
            <a:extLst>
              <a:ext uri="{FF2B5EF4-FFF2-40B4-BE49-F238E27FC236}">
                <a16:creationId xmlns:a16="http://schemas.microsoft.com/office/drawing/2014/main" id="{0C236EE6-1EFB-F242-9B51-719319375E6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34</a:t>
            </a:fld>
            <a:endParaRPr lang="en" dirty="0"/>
          </a:p>
        </p:txBody>
      </p:sp>
    </p:spTree>
    <p:extLst>
      <p:ext uri="{BB962C8B-B14F-4D97-AF65-F5344CB8AC3E}">
        <p14:creationId xmlns:p14="http://schemas.microsoft.com/office/powerpoint/2010/main" val="3470086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7F33-86A7-AD4F-8CB1-79C6E2C82C7D}"/>
              </a:ext>
            </a:extLst>
          </p:cNvPr>
          <p:cNvSpPr>
            <a:spLocks noGrp="1"/>
          </p:cNvSpPr>
          <p:nvPr>
            <p:ph type="ctrTitle"/>
          </p:nvPr>
        </p:nvSpPr>
        <p:spPr/>
        <p:txBody>
          <a:bodyPr/>
          <a:lstStyle/>
          <a:p>
            <a:r>
              <a:rPr lang="en-US" dirty="0"/>
              <a:t>Anything Else?</a:t>
            </a:r>
          </a:p>
        </p:txBody>
      </p:sp>
      <p:sp>
        <p:nvSpPr>
          <p:cNvPr id="3" name="Text Placeholder 2">
            <a:extLst>
              <a:ext uri="{FF2B5EF4-FFF2-40B4-BE49-F238E27FC236}">
                <a16:creationId xmlns:a16="http://schemas.microsoft.com/office/drawing/2014/main" id="{4597287C-F1FD-EA40-A3BB-276D7924C1BC}"/>
              </a:ext>
            </a:extLst>
          </p:cNvPr>
          <p:cNvSpPr>
            <a:spLocks noGrp="1"/>
          </p:cNvSpPr>
          <p:nvPr>
            <p:ph type="body" idx="4294967295"/>
          </p:nvPr>
        </p:nvSpPr>
        <p:spPr>
          <a:xfrm>
            <a:off x="369888" y="2087563"/>
            <a:ext cx="4619625" cy="2882900"/>
          </a:xfrm>
        </p:spPr>
        <p:txBody>
          <a:bodyPr/>
          <a:lstStyle/>
          <a:p>
            <a:r>
              <a:rPr lang="en-US" b="1" dirty="0"/>
              <a:t>How can or have you incorporated a TIA in your work with youth ---either in person or in your virtual programs?</a:t>
            </a:r>
            <a:br>
              <a:rPr lang="en-US" dirty="0"/>
            </a:br>
            <a:br>
              <a:rPr lang="en-US" dirty="0"/>
            </a:br>
            <a:endParaRPr lang="en-US" b="1" dirty="0">
              <a:solidFill>
                <a:schemeClr val="tx1"/>
              </a:solidFill>
            </a:endParaRPr>
          </a:p>
        </p:txBody>
      </p:sp>
      <p:sp>
        <p:nvSpPr>
          <p:cNvPr id="4" name="Slide Number Placeholder 3">
            <a:extLst>
              <a:ext uri="{FF2B5EF4-FFF2-40B4-BE49-F238E27FC236}">
                <a16:creationId xmlns:a16="http://schemas.microsoft.com/office/drawing/2014/main" id="{2828A44E-5409-F04B-BDED-B73644F46EDA}"/>
              </a:ext>
            </a:extLst>
          </p:cNvPr>
          <p:cNvSpPr>
            <a:spLocks noGrp="1"/>
          </p:cNvSpPr>
          <p:nvPr>
            <p:ph type="sldNum" idx="4294967295"/>
          </p:nvPr>
        </p:nvSpPr>
        <p:spPr>
          <a:xfrm>
            <a:off x="0" y="4718050"/>
            <a:ext cx="369888" cy="252413"/>
          </a:xfrm>
        </p:spPr>
        <p:txBody>
          <a:bodyPr/>
          <a:lstStyle/>
          <a:p>
            <a:pPr marL="0" lvl="0" indent="0" algn="l"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1380688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589C02-5B8C-8046-BF96-DAF8BEC4BDAD}"/>
              </a:ext>
            </a:extLst>
          </p:cNvPr>
          <p:cNvSpPr>
            <a:spLocks noGrp="1"/>
          </p:cNvSpPr>
          <p:nvPr>
            <p:ph type="title"/>
          </p:nvPr>
        </p:nvSpPr>
        <p:spPr>
          <a:xfrm>
            <a:off x="2451652" y="305913"/>
            <a:ext cx="5989448" cy="396300"/>
          </a:xfrm>
        </p:spPr>
        <p:txBody>
          <a:bodyPr/>
          <a:lstStyle/>
          <a:p>
            <a:pPr algn="ctr"/>
            <a:r>
              <a:rPr lang="en-US" dirty="0"/>
              <a:t>Light Within the Darkness</a:t>
            </a:r>
          </a:p>
        </p:txBody>
      </p:sp>
      <p:pic>
        <p:nvPicPr>
          <p:cNvPr id="7" name="Picture 6">
            <a:extLst>
              <a:ext uri="{FF2B5EF4-FFF2-40B4-BE49-F238E27FC236}">
                <a16:creationId xmlns:a16="http://schemas.microsoft.com/office/drawing/2014/main" id="{A87E885B-AB8F-6C49-AAD6-8B8D53BDFD9C}"/>
              </a:ext>
            </a:extLst>
          </p:cNvPr>
          <p:cNvPicPr>
            <a:picLocks noChangeAspect="1"/>
          </p:cNvPicPr>
          <p:nvPr/>
        </p:nvPicPr>
        <p:blipFill>
          <a:blip r:embed="rId3"/>
          <a:stretch>
            <a:fillRect/>
          </a:stretch>
        </p:blipFill>
        <p:spPr>
          <a:xfrm>
            <a:off x="519330" y="947303"/>
            <a:ext cx="2514832" cy="1674878"/>
          </a:xfrm>
          <a:prstGeom prst="rect">
            <a:avLst/>
          </a:prstGeom>
        </p:spPr>
      </p:pic>
      <p:pic>
        <p:nvPicPr>
          <p:cNvPr id="9" name="Picture 8">
            <a:extLst>
              <a:ext uri="{FF2B5EF4-FFF2-40B4-BE49-F238E27FC236}">
                <a16:creationId xmlns:a16="http://schemas.microsoft.com/office/drawing/2014/main" id="{0E723011-C2E4-EA46-890B-CEB7128D2053}"/>
              </a:ext>
            </a:extLst>
          </p:cNvPr>
          <p:cNvPicPr>
            <a:picLocks noChangeAspect="1"/>
          </p:cNvPicPr>
          <p:nvPr/>
        </p:nvPicPr>
        <p:blipFill>
          <a:blip r:embed="rId4"/>
          <a:stretch>
            <a:fillRect/>
          </a:stretch>
        </p:blipFill>
        <p:spPr>
          <a:xfrm>
            <a:off x="3034162" y="1903794"/>
            <a:ext cx="2452935" cy="1865318"/>
          </a:xfrm>
          <a:prstGeom prst="rect">
            <a:avLst/>
          </a:prstGeom>
        </p:spPr>
      </p:pic>
      <p:pic>
        <p:nvPicPr>
          <p:cNvPr id="12" name="Picture 11">
            <a:extLst>
              <a:ext uri="{FF2B5EF4-FFF2-40B4-BE49-F238E27FC236}">
                <a16:creationId xmlns:a16="http://schemas.microsoft.com/office/drawing/2014/main" id="{EFA93F61-676F-5341-8B0A-04A40B03D253}"/>
              </a:ext>
            </a:extLst>
          </p:cNvPr>
          <p:cNvPicPr>
            <a:picLocks noChangeAspect="1"/>
          </p:cNvPicPr>
          <p:nvPr/>
        </p:nvPicPr>
        <p:blipFill>
          <a:blip r:embed="rId5"/>
          <a:stretch>
            <a:fillRect/>
          </a:stretch>
        </p:blipFill>
        <p:spPr>
          <a:xfrm>
            <a:off x="5631033" y="1036513"/>
            <a:ext cx="2514832" cy="1674878"/>
          </a:xfrm>
          <a:prstGeom prst="rect">
            <a:avLst/>
          </a:prstGeom>
        </p:spPr>
      </p:pic>
      <p:pic>
        <p:nvPicPr>
          <p:cNvPr id="14" name="Picture 13">
            <a:extLst>
              <a:ext uri="{FF2B5EF4-FFF2-40B4-BE49-F238E27FC236}">
                <a16:creationId xmlns:a16="http://schemas.microsoft.com/office/drawing/2014/main" id="{19D64A3F-8E6E-6A4A-8578-D6BB034286AC}"/>
              </a:ext>
            </a:extLst>
          </p:cNvPr>
          <p:cNvPicPr>
            <a:picLocks noChangeAspect="1"/>
          </p:cNvPicPr>
          <p:nvPr/>
        </p:nvPicPr>
        <p:blipFill>
          <a:blip r:embed="rId6"/>
          <a:stretch>
            <a:fillRect/>
          </a:stretch>
        </p:blipFill>
        <p:spPr>
          <a:xfrm>
            <a:off x="5631033" y="3045691"/>
            <a:ext cx="2514832" cy="2032546"/>
          </a:xfrm>
          <a:prstGeom prst="rect">
            <a:avLst/>
          </a:prstGeom>
        </p:spPr>
      </p:pic>
      <p:pic>
        <p:nvPicPr>
          <p:cNvPr id="17" name="Picture 16">
            <a:extLst>
              <a:ext uri="{FF2B5EF4-FFF2-40B4-BE49-F238E27FC236}">
                <a16:creationId xmlns:a16="http://schemas.microsoft.com/office/drawing/2014/main" id="{A3758457-2A6F-4A46-BD4B-B41DF057A950}"/>
              </a:ext>
            </a:extLst>
          </p:cNvPr>
          <p:cNvPicPr>
            <a:picLocks noChangeAspect="1"/>
          </p:cNvPicPr>
          <p:nvPr/>
        </p:nvPicPr>
        <p:blipFill>
          <a:blip r:embed="rId7"/>
          <a:stretch>
            <a:fillRect/>
          </a:stretch>
        </p:blipFill>
        <p:spPr>
          <a:xfrm>
            <a:off x="519330" y="3028949"/>
            <a:ext cx="2438300" cy="2049288"/>
          </a:xfrm>
          <a:prstGeom prst="rect">
            <a:avLst/>
          </a:prstGeom>
        </p:spPr>
      </p:pic>
    </p:spTree>
    <p:extLst>
      <p:ext uri="{BB962C8B-B14F-4D97-AF65-F5344CB8AC3E}">
        <p14:creationId xmlns:p14="http://schemas.microsoft.com/office/powerpoint/2010/main" val="1576493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0F95-E476-9046-936E-7188AF5CA96B}"/>
              </a:ext>
            </a:extLst>
          </p:cNvPr>
          <p:cNvSpPr>
            <a:spLocks noGrp="1"/>
          </p:cNvSpPr>
          <p:nvPr>
            <p:ph type="title"/>
          </p:nvPr>
        </p:nvSpPr>
        <p:spPr>
          <a:xfrm>
            <a:off x="1370646" y="403962"/>
            <a:ext cx="5464200" cy="396300"/>
          </a:xfrm>
        </p:spPr>
        <p:txBody>
          <a:bodyPr/>
          <a:lstStyle/>
          <a:p>
            <a:pPr algn="ctr"/>
            <a:r>
              <a:rPr lang="en-US" dirty="0"/>
              <a:t>RESOURCES &amp; REFERENCES</a:t>
            </a:r>
          </a:p>
        </p:txBody>
      </p:sp>
      <p:sp>
        <p:nvSpPr>
          <p:cNvPr id="3" name="Text Placeholder 2">
            <a:extLst>
              <a:ext uri="{FF2B5EF4-FFF2-40B4-BE49-F238E27FC236}">
                <a16:creationId xmlns:a16="http://schemas.microsoft.com/office/drawing/2014/main" id="{E9C97252-9277-4D4D-9E69-C93FCBE452D1}"/>
              </a:ext>
            </a:extLst>
          </p:cNvPr>
          <p:cNvSpPr>
            <a:spLocks noGrp="1"/>
          </p:cNvSpPr>
          <p:nvPr>
            <p:ph type="body" idx="1"/>
          </p:nvPr>
        </p:nvSpPr>
        <p:spPr>
          <a:xfrm>
            <a:off x="598500" y="946036"/>
            <a:ext cx="8117332" cy="4338183"/>
          </a:xfrm>
        </p:spPr>
        <p:txBody>
          <a:bodyPr/>
          <a:lstStyle/>
          <a:p>
            <a:pPr lvl="1"/>
            <a:r>
              <a:rPr lang="en-US" sz="1600" b="1" dirty="0"/>
              <a:t>A Guide to Toxic Stress</a:t>
            </a:r>
            <a:r>
              <a:rPr lang="en-US" sz="1600" dirty="0"/>
              <a:t>: </a:t>
            </a:r>
            <a:r>
              <a:rPr lang="en-US" sz="1600" u="sng" dirty="0">
                <a:hlinkClick r:id="rId4"/>
              </a:rPr>
              <a:t>https://developingchild.harvard.edu/guide/a-guide-to-toxic-stress/</a:t>
            </a:r>
            <a:endParaRPr lang="en-US" sz="1600" dirty="0"/>
          </a:p>
          <a:p>
            <a:pPr lvl="1"/>
            <a:r>
              <a:rPr lang="en-US" sz="1600" b="1" dirty="0"/>
              <a:t>CDC Violence Prevention</a:t>
            </a:r>
            <a:r>
              <a:rPr lang="en-US" sz="1600" dirty="0"/>
              <a:t>: </a:t>
            </a:r>
            <a:r>
              <a:rPr lang="en-US" sz="1600" u="sng" dirty="0">
                <a:hlinkClick r:id="rId5"/>
              </a:rPr>
              <a:t>https://www.cdc.gov/violenceprevention/aces/</a:t>
            </a:r>
            <a:endParaRPr lang="en-US" sz="1600" dirty="0"/>
          </a:p>
          <a:p>
            <a:pPr lvl="1"/>
            <a:r>
              <a:rPr lang="en-US" sz="1600" b="1" dirty="0"/>
              <a:t>Anti-Racism Guide for Kids:  An Age-by-Age Guide to Fighting Hate: </a:t>
            </a:r>
            <a:r>
              <a:rPr lang="en-US" sz="1600" dirty="0">
                <a:hlinkClick r:id="rId6"/>
              </a:rPr>
              <a:t>https://www.parents.com/parenting/better-parenting/advice/how-to-teach-your-kids-to-fight-hate-an-age-by-age-guide</a:t>
            </a:r>
            <a:endParaRPr lang="en-US" sz="1600" dirty="0"/>
          </a:p>
          <a:p>
            <a:pPr lvl="1"/>
            <a:r>
              <a:rPr lang="en-US" sz="1600" b="1" dirty="0"/>
              <a:t>Turnaround USA/Resilience</a:t>
            </a:r>
            <a:r>
              <a:rPr lang="en-US" sz="1600" dirty="0"/>
              <a:t>: </a:t>
            </a:r>
            <a:r>
              <a:rPr lang="en-US" sz="1600" u="sng" dirty="0">
                <a:hlinkClick r:id="rId7"/>
              </a:rPr>
              <a:t>https://turnaroundusa.org/resources-three-rs/</a:t>
            </a:r>
            <a:endParaRPr lang="en-US" sz="1600" dirty="0"/>
          </a:p>
          <a:p>
            <a:pPr lvl="1"/>
            <a:r>
              <a:rPr lang="en-US" sz="1600" b="1" dirty="0"/>
              <a:t>ACF: What is Historical Trauma</a:t>
            </a:r>
            <a:r>
              <a:rPr lang="en-US" sz="1600" dirty="0"/>
              <a:t>: </a:t>
            </a:r>
            <a:r>
              <a:rPr lang="en-US" sz="1600" u="sng" dirty="0">
                <a:hlinkClick r:id="rId8"/>
              </a:rPr>
              <a:t>https://www.acf.hhs.gov/trauma-toolkit/trauma-concept</a:t>
            </a:r>
            <a:endParaRPr lang="en-US" sz="1600" dirty="0"/>
          </a:p>
          <a:p>
            <a:pPr lvl="1"/>
            <a:r>
              <a:rPr lang="en-US" sz="1600" b="1" dirty="0"/>
              <a:t>National Child Traumatic Stress Network</a:t>
            </a:r>
            <a:r>
              <a:rPr lang="en-US" sz="1600" dirty="0"/>
              <a:t>: </a:t>
            </a:r>
            <a:r>
              <a:rPr lang="en-US" sz="1600" u="sng" dirty="0">
                <a:hlinkClick r:id="rId9"/>
              </a:rPr>
              <a:t>https://www.nctsn.org/resources/all-nctsn-resources</a:t>
            </a:r>
            <a:endParaRPr lang="en-US" sz="1600" dirty="0"/>
          </a:p>
          <a:p>
            <a:pPr lvl="1"/>
            <a:r>
              <a:rPr lang="en-US" sz="1600" b="1" dirty="0"/>
              <a:t>7 Surprising Classroom Triggers for Kids Who experience Trauma</a:t>
            </a:r>
            <a:r>
              <a:rPr lang="en-US" sz="1600" dirty="0"/>
              <a:t>: </a:t>
            </a:r>
            <a:r>
              <a:rPr lang="en-US" sz="1600" u="sng" dirty="0">
                <a:hlinkClick r:id="rId10"/>
              </a:rPr>
              <a:t>https://www.weareteachers.com/classroom-trauma-triggers/</a:t>
            </a:r>
            <a:endParaRPr lang="en-US" sz="1600" dirty="0"/>
          </a:p>
          <a:p>
            <a:pPr lvl="0"/>
            <a:endParaRPr lang="en-US" sz="1400" dirty="0"/>
          </a:p>
          <a:p>
            <a:endParaRPr lang="en-US" sz="1400" dirty="0"/>
          </a:p>
        </p:txBody>
      </p:sp>
      <p:sp>
        <p:nvSpPr>
          <p:cNvPr id="4" name="Slide Number Placeholder 3">
            <a:extLst>
              <a:ext uri="{FF2B5EF4-FFF2-40B4-BE49-F238E27FC236}">
                <a16:creationId xmlns:a16="http://schemas.microsoft.com/office/drawing/2014/main" id="{8B4D843E-7E99-3E45-8673-9312DBE00D3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3140519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69000" b="-69000"/>
          </a:stretch>
        </a:blipFill>
        <a:effectLst/>
      </p:bgPr>
    </p:bg>
    <p:spTree>
      <p:nvGrpSpPr>
        <p:cNvPr id="1" name="Shape 246"/>
        <p:cNvGrpSpPr/>
        <p:nvPr/>
      </p:nvGrpSpPr>
      <p:grpSpPr>
        <a:xfrm>
          <a:off x="0" y="0"/>
          <a:ext cx="0" cy="0"/>
          <a:chOff x="0" y="0"/>
          <a:chExt cx="0" cy="0"/>
        </a:xfrm>
      </p:grpSpPr>
      <p:sp>
        <p:nvSpPr>
          <p:cNvPr id="247" name="Google Shape;247;p20"/>
          <p:cNvSpPr txBox="1">
            <a:spLocks noGrp="1"/>
          </p:cNvSpPr>
          <p:nvPr>
            <p:ph type="title"/>
          </p:nvPr>
        </p:nvSpPr>
        <p:spPr>
          <a:xfrm>
            <a:off x="1731195" y="292661"/>
            <a:ext cx="54642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RESOURCES &amp; REFERENCES</a:t>
            </a:r>
          </a:p>
        </p:txBody>
      </p:sp>
      <p:sp>
        <p:nvSpPr>
          <p:cNvPr id="248" name="Google Shape;248;p20"/>
          <p:cNvSpPr txBox="1">
            <a:spLocks noGrp="1"/>
          </p:cNvSpPr>
          <p:nvPr>
            <p:ph type="body" idx="1"/>
          </p:nvPr>
        </p:nvSpPr>
        <p:spPr>
          <a:xfrm>
            <a:off x="413549" y="740613"/>
            <a:ext cx="8508777" cy="4454539"/>
          </a:xfrm>
          <a:prstGeom prst="rect">
            <a:avLst/>
          </a:prstGeom>
        </p:spPr>
        <p:txBody>
          <a:bodyPr spcFirstLastPara="1" wrap="square" lIns="0" tIns="0" rIns="0" bIns="0" anchor="t" anchorCtr="0">
            <a:noAutofit/>
          </a:bodyPr>
          <a:lstStyle/>
          <a:p>
            <a:pPr marL="76200" lvl="0" indent="0">
              <a:buClr>
                <a:schemeClr val="tx1"/>
              </a:buClr>
              <a:buNone/>
            </a:pPr>
            <a:endParaRPr lang="en-US" sz="1400" dirty="0"/>
          </a:p>
          <a:p>
            <a:pPr lvl="0">
              <a:buClr>
                <a:schemeClr val="tx1"/>
              </a:buClr>
              <a:buFont typeface="Wingdings" pitchFamily="2" charset="2"/>
              <a:buChar char="ü"/>
            </a:pPr>
            <a:r>
              <a:rPr lang="en-US" sz="1400" b="1" dirty="0"/>
              <a:t>Addressing Race and Trauma in the Classroom </a:t>
            </a:r>
            <a:r>
              <a:rPr lang="en-US" sz="1400" dirty="0"/>
              <a:t>- </a:t>
            </a:r>
            <a:r>
              <a:rPr lang="en-US" sz="1400" dirty="0">
                <a:hlinkClick r:id="rId4"/>
              </a:rPr>
              <a:t>https://www.nctsn.org/sites/default/files/resources/addressing_race_and_trauma_in_the_classroom_educators.pdf</a:t>
            </a:r>
            <a:endParaRPr lang="en-US" sz="1400" dirty="0"/>
          </a:p>
          <a:p>
            <a:pPr marL="76200" lvl="0" indent="0">
              <a:buClr>
                <a:schemeClr val="tx1"/>
              </a:buClr>
              <a:buNone/>
            </a:pPr>
            <a:endParaRPr lang="en-US" sz="1400" dirty="0"/>
          </a:p>
          <a:p>
            <a:pPr lvl="0">
              <a:buClr>
                <a:schemeClr val="tx1"/>
              </a:buClr>
              <a:buFont typeface="Wingdings" pitchFamily="2" charset="2"/>
              <a:buChar char="ü"/>
            </a:pPr>
            <a:r>
              <a:rPr lang="en-US" sz="1400" b="1" dirty="0"/>
              <a:t>Trauma-Informed School Strategies During COVID-19 </a:t>
            </a:r>
            <a:r>
              <a:rPr lang="en-US" sz="1400" dirty="0"/>
              <a:t>- </a:t>
            </a:r>
            <a:r>
              <a:rPr lang="en-US" sz="1400" dirty="0">
                <a:hlinkClick r:id="rId5"/>
              </a:rPr>
              <a:t>https://www.nctsn.org/resources/trauma-informed-school-strategies-during-covid-19?utm_source=ebulletin&amp;utm_medium=email&amp;utm_campaign=nctsn-ebulletin</a:t>
            </a:r>
            <a:endParaRPr lang="en-US" sz="1400" dirty="0"/>
          </a:p>
          <a:p>
            <a:pPr marL="76200" lvl="0" indent="0">
              <a:buClr>
                <a:schemeClr val="tx1"/>
              </a:buClr>
              <a:buNone/>
            </a:pPr>
            <a:endParaRPr lang="en-US" sz="1400" dirty="0"/>
          </a:p>
          <a:p>
            <a:pPr lvl="0">
              <a:buClr>
                <a:schemeClr val="tx1"/>
              </a:buClr>
              <a:buFont typeface="Wingdings" pitchFamily="2" charset="2"/>
              <a:buChar char="ü"/>
            </a:pPr>
            <a:r>
              <a:rPr lang="en-US" sz="1400" b="1" dirty="0"/>
              <a:t>Keeping Yourself &amp; Your Kids Safe and Healthy in the Pandemic: Tips for Judges, Legal Professionals &amp; Court Personnel </a:t>
            </a:r>
            <a:r>
              <a:rPr lang="en-US" sz="1400" dirty="0"/>
              <a:t>- </a:t>
            </a:r>
            <a:r>
              <a:rPr lang="en-US" sz="1400" dirty="0">
                <a:hlinkClick r:id="rId6"/>
              </a:rPr>
              <a:t>https://www.nctsn.org/resources/keeping-yourself-and-your-kids-safe-and-healthy-in-the-pandemic-tips-for-judges-legal-professionals-and-court-personnel?utm_source=ebulletin&amp;utm_medium=email&amp;utm_campaign=nctsn-ebulletin</a:t>
            </a:r>
            <a:endParaRPr lang="en-US" sz="1400" dirty="0"/>
          </a:p>
          <a:p>
            <a:pPr marL="76200" lvl="0" indent="0">
              <a:buClr>
                <a:schemeClr val="tx1"/>
              </a:buClr>
              <a:buNone/>
            </a:pPr>
            <a:endParaRPr lang="en-US" sz="1400" dirty="0"/>
          </a:p>
          <a:p>
            <a:pPr lvl="0">
              <a:buClr>
                <a:schemeClr val="tx1"/>
              </a:buClr>
              <a:buFont typeface="Wingdings" pitchFamily="2" charset="2"/>
              <a:buChar char="ü"/>
            </a:pPr>
            <a:r>
              <a:rPr lang="en-US" sz="1400" b="1" dirty="0"/>
              <a:t>The Impact of COVID-19 on Child Sex and Labor Trafficking</a:t>
            </a:r>
            <a:r>
              <a:rPr lang="en-US" sz="1400" dirty="0"/>
              <a:t> - </a:t>
            </a:r>
            <a:r>
              <a:rPr lang="en-US" sz="1400" dirty="0">
                <a:hlinkClick r:id="rId7"/>
              </a:rPr>
              <a:t>https://www.nctsn.org/resources/the-impact-of-covid-19-on-child-sex-and-labor-trafficking?utm_source=ebulletin&amp;utm_medium=email&amp;utm_campaign=nctsn-ebulletin</a:t>
            </a:r>
            <a:endParaRPr lang="en-US" sz="1400" dirty="0"/>
          </a:p>
        </p:txBody>
      </p:sp>
      <p:sp>
        <p:nvSpPr>
          <p:cNvPr id="249" name="Google Shape;249;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0F95-E476-9046-936E-7188AF5CA96B}"/>
              </a:ext>
            </a:extLst>
          </p:cNvPr>
          <p:cNvSpPr>
            <a:spLocks noGrp="1"/>
          </p:cNvSpPr>
          <p:nvPr>
            <p:ph type="title"/>
          </p:nvPr>
        </p:nvSpPr>
        <p:spPr>
          <a:xfrm>
            <a:off x="1370646" y="403962"/>
            <a:ext cx="5464200" cy="396300"/>
          </a:xfrm>
        </p:spPr>
        <p:txBody>
          <a:bodyPr/>
          <a:lstStyle/>
          <a:p>
            <a:pPr algn="ctr"/>
            <a:r>
              <a:rPr lang="en-US" dirty="0"/>
              <a:t>RESOURCES &amp; REFERENCES</a:t>
            </a:r>
          </a:p>
        </p:txBody>
      </p:sp>
      <p:sp>
        <p:nvSpPr>
          <p:cNvPr id="3" name="Text Placeholder 2">
            <a:extLst>
              <a:ext uri="{FF2B5EF4-FFF2-40B4-BE49-F238E27FC236}">
                <a16:creationId xmlns:a16="http://schemas.microsoft.com/office/drawing/2014/main" id="{E9C97252-9277-4D4D-9E69-C93FCBE452D1}"/>
              </a:ext>
            </a:extLst>
          </p:cNvPr>
          <p:cNvSpPr>
            <a:spLocks noGrp="1"/>
          </p:cNvSpPr>
          <p:nvPr>
            <p:ph type="body" idx="1"/>
          </p:nvPr>
        </p:nvSpPr>
        <p:spPr>
          <a:xfrm>
            <a:off x="598500" y="946036"/>
            <a:ext cx="8117332" cy="4338183"/>
          </a:xfrm>
        </p:spPr>
        <p:txBody>
          <a:bodyPr/>
          <a:lstStyle/>
          <a:p>
            <a:pPr lvl="0">
              <a:buClr>
                <a:schemeClr val="tx1"/>
              </a:buClr>
              <a:buFont typeface="Wingdings" pitchFamily="2" charset="2"/>
              <a:buChar char="ü"/>
            </a:pPr>
            <a:r>
              <a:rPr lang="en-US" sz="1400" b="1" dirty="0"/>
              <a:t>Implementing a Trauma-Informed Approach for Youth Across Service Sectors </a:t>
            </a:r>
            <a:r>
              <a:rPr lang="en-US" sz="1400" dirty="0"/>
              <a:t>- </a:t>
            </a:r>
            <a:r>
              <a:rPr lang="en-US" sz="1400" dirty="0">
                <a:hlinkClick r:id="rId4"/>
              </a:rPr>
              <a:t>https://youth.gov/docs/Trauma_Informed_Approach_508.pdf</a:t>
            </a:r>
            <a:endParaRPr lang="en-US" sz="1400" dirty="0"/>
          </a:p>
          <a:p>
            <a:pPr lvl="0">
              <a:buClr>
                <a:schemeClr val="tx1"/>
              </a:buClr>
              <a:buFont typeface="Wingdings" pitchFamily="2" charset="2"/>
              <a:buChar char="ü"/>
            </a:pPr>
            <a:endParaRPr lang="en-US" sz="1400" dirty="0"/>
          </a:p>
          <a:p>
            <a:pPr lvl="0">
              <a:buClr>
                <a:schemeClr val="tx1"/>
              </a:buClr>
              <a:buFont typeface="Wingdings" pitchFamily="2" charset="2"/>
              <a:buChar char="ü"/>
            </a:pPr>
            <a:r>
              <a:rPr lang="en-US" sz="1400" b="1" dirty="0"/>
              <a:t>Culturally-Responsive Approaches to Serve Latin American Children Who Experience Traumatic Separation </a:t>
            </a:r>
            <a:r>
              <a:rPr lang="en-US" sz="1400" dirty="0"/>
              <a:t>- </a:t>
            </a:r>
            <a:r>
              <a:rPr lang="en-US" sz="1400" u="sng" dirty="0">
                <a:hlinkClick r:id="rId5"/>
              </a:rPr>
              <a:t>https://www.nctsn.org/resources/culturally-responsive-approaches-to-serve-latin-american-children-who-experience-traumatic-separation?utm_source=ebulletin&amp;utm_medium=email&amp;utm_campaign=nctsn-ebulletin</a:t>
            </a:r>
            <a:endParaRPr lang="en-US" sz="1400" u="sng" dirty="0"/>
          </a:p>
          <a:p>
            <a:pPr lvl="0">
              <a:buClr>
                <a:schemeClr val="tx1"/>
              </a:buClr>
              <a:buFont typeface="Wingdings" pitchFamily="2" charset="2"/>
              <a:buChar char="ü"/>
            </a:pPr>
            <a:endParaRPr lang="en-US" sz="1400" dirty="0"/>
          </a:p>
          <a:p>
            <a:pPr lvl="0">
              <a:buClr>
                <a:schemeClr val="tx1"/>
              </a:buClr>
              <a:buFont typeface="Wingdings" pitchFamily="2" charset="2"/>
              <a:buChar char="ü"/>
            </a:pPr>
            <a:r>
              <a:rPr lang="en-US" sz="1400" b="1" dirty="0"/>
              <a:t>Children and Domestic Violence for Parents Fact Sheet Series in Spanish </a:t>
            </a:r>
            <a:r>
              <a:rPr lang="en-US" sz="1400" dirty="0"/>
              <a:t>- </a:t>
            </a:r>
            <a:r>
              <a:rPr lang="en-US" sz="1400" u="sng" dirty="0">
                <a:hlinkClick r:id="rId6"/>
              </a:rPr>
              <a:t>https://www.nctsn.org/resources/children-and-domestic-violence-how-does-domestic-violence-affect-children-sp</a:t>
            </a:r>
            <a:endParaRPr lang="en-US" sz="1400" u="sng" dirty="0"/>
          </a:p>
          <a:p>
            <a:pPr lvl="0">
              <a:buClr>
                <a:schemeClr val="tx1"/>
              </a:buClr>
              <a:buFont typeface="Wingdings" pitchFamily="2" charset="2"/>
              <a:buChar char="ü"/>
            </a:pPr>
            <a:endParaRPr lang="en-US" sz="1400" dirty="0"/>
          </a:p>
          <a:p>
            <a:pPr lvl="0">
              <a:buClr>
                <a:schemeClr val="tx1"/>
              </a:buClr>
              <a:buFont typeface="Wingdings" pitchFamily="2" charset="2"/>
              <a:buChar char="ü"/>
            </a:pPr>
            <a:r>
              <a:rPr lang="en-US" sz="1400" b="1" dirty="0"/>
              <a:t>Investigating the Association Between Posttraumatic Risky Behavior and Offending in Adolescents Involved in the Juvenile Justice System </a:t>
            </a:r>
            <a:r>
              <a:rPr lang="en-US" sz="1400" dirty="0"/>
              <a:t>- </a:t>
            </a:r>
            <a:r>
              <a:rPr lang="en-US" sz="1400" u="sng" dirty="0">
                <a:hlinkClick r:id="rId7"/>
              </a:rPr>
              <a:t>https://link.springer.com/article/10.1007/s10964-019-01120-0</a:t>
            </a:r>
            <a:endParaRPr lang="en-US" sz="1400" u="sng" dirty="0"/>
          </a:p>
          <a:p>
            <a:pPr lvl="0"/>
            <a:endParaRPr lang="en-US" sz="1400" dirty="0"/>
          </a:p>
          <a:p>
            <a:endParaRPr lang="en-US" sz="1400" dirty="0"/>
          </a:p>
        </p:txBody>
      </p:sp>
      <p:sp>
        <p:nvSpPr>
          <p:cNvPr id="4" name="Slide Number Placeholder 3">
            <a:extLst>
              <a:ext uri="{FF2B5EF4-FFF2-40B4-BE49-F238E27FC236}">
                <a16:creationId xmlns:a16="http://schemas.microsoft.com/office/drawing/2014/main" id="{8B4D843E-7E99-3E45-8673-9312DBE00D3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327893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117828A-5F49-CC4A-932E-B53605773C77}"/>
              </a:ext>
            </a:extLst>
          </p:cNvPr>
          <p:cNvSpPr>
            <a:spLocks noGrp="1"/>
          </p:cNvSpPr>
          <p:nvPr>
            <p:ph type="subTitle" idx="2"/>
          </p:nvPr>
        </p:nvSpPr>
        <p:spPr>
          <a:xfrm>
            <a:off x="1755323" y="1086113"/>
            <a:ext cx="2969075" cy="723350"/>
          </a:xfrm>
        </p:spPr>
        <p:txBody>
          <a:bodyPr/>
          <a:lstStyle/>
          <a:p>
            <a:pPr marL="0"/>
            <a:r>
              <a:rPr lang="en-US" dirty="0"/>
              <a:t>Be willing to share while being mindful of what is shared</a:t>
            </a:r>
          </a:p>
        </p:txBody>
      </p:sp>
      <p:sp>
        <p:nvSpPr>
          <p:cNvPr id="7" name="Subtitle 6">
            <a:extLst>
              <a:ext uri="{FF2B5EF4-FFF2-40B4-BE49-F238E27FC236}">
                <a16:creationId xmlns:a16="http://schemas.microsoft.com/office/drawing/2014/main" id="{024C9E1F-9B22-1E4B-BA0D-9A2CDC75BBDC}"/>
              </a:ext>
            </a:extLst>
          </p:cNvPr>
          <p:cNvSpPr>
            <a:spLocks noGrp="1"/>
          </p:cNvSpPr>
          <p:nvPr>
            <p:ph type="subTitle" idx="5"/>
          </p:nvPr>
        </p:nvSpPr>
        <p:spPr>
          <a:xfrm>
            <a:off x="1944461" y="2536002"/>
            <a:ext cx="2590800" cy="453900"/>
          </a:xfrm>
        </p:spPr>
        <p:txBody>
          <a:bodyPr/>
          <a:lstStyle/>
          <a:p>
            <a:pPr marL="0"/>
            <a:r>
              <a:rPr lang="en-US" dirty="0"/>
              <a:t>Values-neutral statements</a:t>
            </a:r>
          </a:p>
          <a:p>
            <a:endParaRPr lang="en-US" dirty="0"/>
          </a:p>
        </p:txBody>
      </p:sp>
      <p:sp>
        <p:nvSpPr>
          <p:cNvPr id="10" name="Subtitle 9">
            <a:extLst>
              <a:ext uri="{FF2B5EF4-FFF2-40B4-BE49-F238E27FC236}">
                <a16:creationId xmlns:a16="http://schemas.microsoft.com/office/drawing/2014/main" id="{BF16E94E-3C05-F341-95D3-7BB374D0B6A8}"/>
              </a:ext>
            </a:extLst>
          </p:cNvPr>
          <p:cNvSpPr>
            <a:spLocks noGrp="1"/>
          </p:cNvSpPr>
          <p:nvPr>
            <p:ph type="subTitle" idx="8"/>
          </p:nvPr>
        </p:nvSpPr>
        <p:spPr>
          <a:xfrm>
            <a:off x="2045277" y="3768641"/>
            <a:ext cx="2019300" cy="453900"/>
          </a:xfrm>
        </p:spPr>
        <p:txBody>
          <a:bodyPr/>
          <a:lstStyle/>
          <a:p>
            <a:pPr marL="0"/>
            <a:r>
              <a:rPr lang="en-US" dirty="0"/>
              <a:t>Self-care</a:t>
            </a:r>
          </a:p>
        </p:txBody>
      </p:sp>
      <p:sp>
        <p:nvSpPr>
          <p:cNvPr id="13" name="Subtitle 12">
            <a:extLst>
              <a:ext uri="{FF2B5EF4-FFF2-40B4-BE49-F238E27FC236}">
                <a16:creationId xmlns:a16="http://schemas.microsoft.com/office/drawing/2014/main" id="{5EDB2EE8-B487-E447-BD8E-D23B1714DC9E}"/>
              </a:ext>
            </a:extLst>
          </p:cNvPr>
          <p:cNvSpPr>
            <a:spLocks noGrp="1"/>
          </p:cNvSpPr>
          <p:nvPr>
            <p:ph type="subTitle" idx="14"/>
          </p:nvPr>
        </p:nvSpPr>
        <p:spPr>
          <a:xfrm>
            <a:off x="6168589" y="1086113"/>
            <a:ext cx="2306539" cy="453900"/>
          </a:xfrm>
        </p:spPr>
        <p:txBody>
          <a:bodyPr/>
          <a:lstStyle/>
          <a:p>
            <a:r>
              <a:rPr lang="en-US" dirty="0"/>
              <a:t>Make space, take space</a:t>
            </a:r>
          </a:p>
        </p:txBody>
      </p:sp>
      <p:sp>
        <p:nvSpPr>
          <p:cNvPr id="16" name="Subtitle 15">
            <a:extLst>
              <a:ext uri="{FF2B5EF4-FFF2-40B4-BE49-F238E27FC236}">
                <a16:creationId xmlns:a16="http://schemas.microsoft.com/office/drawing/2014/main" id="{0D895EBA-1143-544E-86FB-2B5D41B2EC20}"/>
              </a:ext>
            </a:extLst>
          </p:cNvPr>
          <p:cNvSpPr>
            <a:spLocks noGrp="1"/>
          </p:cNvSpPr>
          <p:nvPr>
            <p:ph type="subTitle" idx="17"/>
          </p:nvPr>
        </p:nvSpPr>
        <p:spPr>
          <a:xfrm>
            <a:off x="6248435" y="1920216"/>
            <a:ext cx="2306539" cy="453900"/>
          </a:xfrm>
        </p:spPr>
        <p:txBody>
          <a:bodyPr/>
          <a:lstStyle/>
          <a:p>
            <a:pPr marL="0"/>
            <a:r>
              <a:rPr lang="en-US" dirty="0"/>
              <a:t>Chat responsibly</a:t>
            </a:r>
          </a:p>
        </p:txBody>
      </p:sp>
      <p:pic>
        <p:nvPicPr>
          <p:cNvPr id="22" name="Picture 2" descr="PROPER Meetings | Jacob's Blog">
            <a:extLst>
              <a:ext uri="{FF2B5EF4-FFF2-40B4-BE49-F238E27FC236}">
                <a16:creationId xmlns:a16="http://schemas.microsoft.com/office/drawing/2014/main" id="{1E0EF0A3-5923-3C4C-AB33-B805545AA2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26772" y="2657425"/>
            <a:ext cx="3140963" cy="2006549"/>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6C047CA-98A4-E247-8939-6A0BFB7F0616}"/>
              </a:ext>
            </a:extLst>
          </p:cNvPr>
          <p:cNvSpPr txBox="1"/>
          <p:nvPr/>
        </p:nvSpPr>
        <p:spPr>
          <a:xfrm>
            <a:off x="183393" y="249189"/>
            <a:ext cx="6065042" cy="461665"/>
          </a:xfrm>
          <a:prstGeom prst="rect">
            <a:avLst/>
          </a:prstGeom>
          <a:noFill/>
        </p:spPr>
        <p:txBody>
          <a:bodyPr wrap="square" rtlCol="0">
            <a:spAutoFit/>
          </a:bodyPr>
          <a:lstStyle/>
          <a:p>
            <a:pPr algn="ctr"/>
            <a:r>
              <a:rPr lang="en-US" sz="2400" b="1" dirty="0">
                <a:solidFill>
                  <a:srgbClr val="FF0000"/>
                </a:solidFill>
                <a:latin typeface="Avenir Next Condensed" panose="020B0506020202020204" pitchFamily="34" charset="0"/>
              </a:rPr>
              <a:t>Group Agreements/Rules of Engagement</a:t>
            </a:r>
          </a:p>
        </p:txBody>
      </p:sp>
      <p:pic>
        <p:nvPicPr>
          <p:cNvPr id="26" name="Graphic 25" descr="Keyboard with solid fill">
            <a:extLst>
              <a:ext uri="{FF2B5EF4-FFF2-40B4-BE49-F238E27FC236}">
                <a16:creationId xmlns:a16="http://schemas.microsoft.com/office/drawing/2014/main" id="{C5DF4B43-E2E7-2A4F-A2BD-730C7FC2FC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39499" y="1784724"/>
            <a:ext cx="761779" cy="811569"/>
          </a:xfrm>
          <a:prstGeom prst="rect">
            <a:avLst/>
          </a:prstGeom>
        </p:spPr>
      </p:pic>
      <p:sp>
        <p:nvSpPr>
          <p:cNvPr id="27" name="Google Shape;10308;p73">
            <a:extLst>
              <a:ext uri="{FF2B5EF4-FFF2-40B4-BE49-F238E27FC236}">
                <a16:creationId xmlns:a16="http://schemas.microsoft.com/office/drawing/2014/main" id="{30E42DA7-9953-C74F-822D-056DDFCB6FC0}"/>
              </a:ext>
            </a:extLst>
          </p:cNvPr>
          <p:cNvSpPr/>
          <p:nvPr/>
        </p:nvSpPr>
        <p:spPr>
          <a:xfrm>
            <a:off x="891672" y="2399682"/>
            <a:ext cx="686416" cy="726539"/>
          </a:xfrm>
          <a:custGeom>
            <a:avLst/>
            <a:gdLst/>
            <a:ahLst/>
            <a:cxnLst/>
            <a:rect l="l" t="t" r="r" b="b"/>
            <a:pathLst>
              <a:path w="12446" h="12686" extrusionOk="0">
                <a:moveTo>
                  <a:pt x="6176" y="808"/>
                </a:moveTo>
                <a:cubicBezTo>
                  <a:pt x="6428" y="808"/>
                  <a:pt x="6554" y="997"/>
                  <a:pt x="6554" y="1249"/>
                </a:cubicBezTo>
                <a:cubicBezTo>
                  <a:pt x="6554" y="1497"/>
                  <a:pt x="6359" y="1667"/>
                  <a:pt x="6153" y="1667"/>
                </a:cubicBezTo>
                <a:cubicBezTo>
                  <a:pt x="6097" y="1667"/>
                  <a:pt x="6041" y="1654"/>
                  <a:pt x="5987" y="1627"/>
                </a:cubicBezTo>
                <a:cubicBezTo>
                  <a:pt x="5829" y="1564"/>
                  <a:pt x="5735" y="1438"/>
                  <a:pt x="5735" y="1249"/>
                </a:cubicBezTo>
                <a:cubicBezTo>
                  <a:pt x="5766" y="997"/>
                  <a:pt x="5924" y="808"/>
                  <a:pt x="6176" y="808"/>
                </a:cubicBezTo>
                <a:close/>
                <a:moveTo>
                  <a:pt x="1986" y="2541"/>
                </a:moveTo>
                <a:lnTo>
                  <a:pt x="3088" y="5755"/>
                </a:lnTo>
                <a:lnTo>
                  <a:pt x="946" y="5755"/>
                </a:lnTo>
                <a:lnTo>
                  <a:pt x="1986" y="2541"/>
                </a:lnTo>
                <a:close/>
                <a:moveTo>
                  <a:pt x="10303" y="2541"/>
                </a:moveTo>
                <a:lnTo>
                  <a:pt x="11374" y="5755"/>
                </a:lnTo>
                <a:lnTo>
                  <a:pt x="9200" y="5755"/>
                </a:lnTo>
                <a:lnTo>
                  <a:pt x="10303" y="2541"/>
                </a:lnTo>
                <a:close/>
                <a:moveTo>
                  <a:pt x="3183" y="6605"/>
                </a:moveTo>
                <a:cubicBezTo>
                  <a:pt x="3025" y="7109"/>
                  <a:pt x="2584" y="7424"/>
                  <a:pt x="2049" y="7424"/>
                </a:cubicBezTo>
                <a:cubicBezTo>
                  <a:pt x="1481" y="7424"/>
                  <a:pt x="1040" y="7078"/>
                  <a:pt x="851" y="6605"/>
                </a:cubicBezTo>
                <a:close/>
                <a:moveTo>
                  <a:pt x="11437" y="6605"/>
                </a:moveTo>
                <a:cubicBezTo>
                  <a:pt x="11279" y="7109"/>
                  <a:pt x="10870" y="7424"/>
                  <a:pt x="10303" y="7424"/>
                </a:cubicBezTo>
                <a:cubicBezTo>
                  <a:pt x="9767" y="7424"/>
                  <a:pt x="9326" y="7078"/>
                  <a:pt x="9137" y="6605"/>
                </a:cubicBezTo>
                <a:close/>
                <a:moveTo>
                  <a:pt x="6617" y="2415"/>
                </a:moveTo>
                <a:lnTo>
                  <a:pt x="6617" y="8558"/>
                </a:lnTo>
                <a:lnTo>
                  <a:pt x="5766" y="8558"/>
                </a:lnTo>
                <a:lnTo>
                  <a:pt x="5766" y="2415"/>
                </a:lnTo>
                <a:cubicBezTo>
                  <a:pt x="5908" y="2462"/>
                  <a:pt x="6050" y="2486"/>
                  <a:pt x="6191" y="2486"/>
                </a:cubicBezTo>
                <a:cubicBezTo>
                  <a:pt x="6333" y="2486"/>
                  <a:pt x="6475" y="2462"/>
                  <a:pt x="6617" y="2415"/>
                </a:cubicBezTo>
                <a:close/>
                <a:moveTo>
                  <a:pt x="8255" y="9346"/>
                </a:moveTo>
                <a:lnTo>
                  <a:pt x="8255" y="10165"/>
                </a:lnTo>
                <a:lnTo>
                  <a:pt x="4128" y="10165"/>
                </a:lnTo>
                <a:lnTo>
                  <a:pt x="4128" y="9346"/>
                </a:lnTo>
                <a:close/>
                <a:moveTo>
                  <a:pt x="9074" y="11016"/>
                </a:moveTo>
                <a:lnTo>
                  <a:pt x="9074" y="11835"/>
                </a:lnTo>
                <a:lnTo>
                  <a:pt x="3309" y="11835"/>
                </a:lnTo>
                <a:lnTo>
                  <a:pt x="3309" y="11016"/>
                </a:lnTo>
                <a:close/>
                <a:moveTo>
                  <a:pt x="6265" y="1"/>
                </a:moveTo>
                <a:cubicBezTo>
                  <a:pt x="5747" y="1"/>
                  <a:pt x="5253" y="326"/>
                  <a:pt x="5073" y="840"/>
                </a:cubicBezTo>
                <a:lnTo>
                  <a:pt x="1292" y="840"/>
                </a:lnTo>
                <a:cubicBezTo>
                  <a:pt x="1103" y="840"/>
                  <a:pt x="914" y="997"/>
                  <a:pt x="851" y="1186"/>
                </a:cubicBezTo>
                <a:cubicBezTo>
                  <a:pt x="820" y="1438"/>
                  <a:pt x="1009" y="1659"/>
                  <a:pt x="1261" y="1659"/>
                </a:cubicBezTo>
                <a:lnTo>
                  <a:pt x="1481" y="1659"/>
                </a:lnTo>
                <a:cubicBezTo>
                  <a:pt x="30" y="6044"/>
                  <a:pt x="1" y="6133"/>
                  <a:pt x="1" y="6133"/>
                </a:cubicBezTo>
                <a:lnTo>
                  <a:pt x="1" y="6133"/>
                </a:lnTo>
                <a:cubicBezTo>
                  <a:pt x="1" y="6133"/>
                  <a:pt x="1" y="6133"/>
                  <a:pt x="1" y="6133"/>
                </a:cubicBezTo>
                <a:lnTo>
                  <a:pt x="1" y="6196"/>
                </a:lnTo>
                <a:cubicBezTo>
                  <a:pt x="1" y="6479"/>
                  <a:pt x="64" y="6763"/>
                  <a:pt x="158" y="6983"/>
                </a:cubicBezTo>
                <a:cubicBezTo>
                  <a:pt x="464" y="7784"/>
                  <a:pt x="1229" y="8250"/>
                  <a:pt x="2042" y="8250"/>
                </a:cubicBezTo>
                <a:cubicBezTo>
                  <a:pt x="2317" y="8250"/>
                  <a:pt x="2597" y="8197"/>
                  <a:pt x="2868" y="8086"/>
                </a:cubicBezTo>
                <a:cubicBezTo>
                  <a:pt x="3403" y="7865"/>
                  <a:pt x="3844" y="7393"/>
                  <a:pt x="4033" y="6794"/>
                </a:cubicBezTo>
                <a:cubicBezTo>
                  <a:pt x="4128" y="6542"/>
                  <a:pt x="4159" y="6290"/>
                  <a:pt x="4128" y="6164"/>
                </a:cubicBezTo>
                <a:lnTo>
                  <a:pt x="4128" y="6038"/>
                </a:lnTo>
                <a:cubicBezTo>
                  <a:pt x="4128" y="6007"/>
                  <a:pt x="2679" y="1659"/>
                  <a:pt x="2679" y="1627"/>
                </a:cubicBezTo>
                <a:lnTo>
                  <a:pt x="4978" y="1627"/>
                </a:lnTo>
                <a:lnTo>
                  <a:pt x="4978" y="8527"/>
                </a:lnTo>
                <a:lnTo>
                  <a:pt x="3781" y="8527"/>
                </a:lnTo>
                <a:cubicBezTo>
                  <a:pt x="3529" y="8527"/>
                  <a:pt x="3340" y="8716"/>
                  <a:pt x="3340" y="8968"/>
                </a:cubicBezTo>
                <a:lnTo>
                  <a:pt x="3340" y="10165"/>
                </a:lnTo>
                <a:lnTo>
                  <a:pt x="2931" y="10165"/>
                </a:lnTo>
                <a:cubicBezTo>
                  <a:pt x="2710" y="10165"/>
                  <a:pt x="2521" y="10386"/>
                  <a:pt x="2521" y="10606"/>
                </a:cubicBezTo>
                <a:lnTo>
                  <a:pt x="2521" y="12245"/>
                </a:lnTo>
                <a:cubicBezTo>
                  <a:pt x="2521" y="12497"/>
                  <a:pt x="2710" y="12686"/>
                  <a:pt x="2931" y="12686"/>
                </a:cubicBezTo>
                <a:lnTo>
                  <a:pt x="9547" y="12686"/>
                </a:lnTo>
                <a:cubicBezTo>
                  <a:pt x="9673" y="12686"/>
                  <a:pt x="9767" y="12654"/>
                  <a:pt x="9830" y="12560"/>
                </a:cubicBezTo>
                <a:cubicBezTo>
                  <a:pt x="9925" y="12497"/>
                  <a:pt x="9956" y="12371"/>
                  <a:pt x="9956" y="12308"/>
                </a:cubicBezTo>
                <a:lnTo>
                  <a:pt x="9956" y="10638"/>
                </a:lnTo>
                <a:cubicBezTo>
                  <a:pt x="9956" y="10417"/>
                  <a:pt x="9767" y="10228"/>
                  <a:pt x="9515" y="10228"/>
                </a:cubicBezTo>
                <a:lnTo>
                  <a:pt x="9137" y="10228"/>
                </a:lnTo>
                <a:lnTo>
                  <a:pt x="9137" y="8968"/>
                </a:lnTo>
                <a:cubicBezTo>
                  <a:pt x="9137" y="8716"/>
                  <a:pt x="8917" y="8527"/>
                  <a:pt x="8696" y="8527"/>
                </a:cubicBezTo>
                <a:lnTo>
                  <a:pt x="7467" y="8527"/>
                </a:lnTo>
                <a:lnTo>
                  <a:pt x="7467" y="1627"/>
                </a:lnTo>
                <a:lnTo>
                  <a:pt x="9799" y="1627"/>
                </a:lnTo>
                <a:cubicBezTo>
                  <a:pt x="9799" y="1659"/>
                  <a:pt x="8350" y="6038"/>
                  <a:pt x="8350" y="6070"/>
                </a:cubicBezTo>
                <a:lnTo>
                  <a:pt x="8350" y="6164"/>
                </a:lnTo>
                <a:lnTo>
                  <a:pt x="8350" y="6227"/>
                </a:lnTo>
                <a:cubicBezTo>
                  <a:pt x="8350" y="6952"/>
                  <a:pt x="8696" y="7550"/>
                  <a:pt x="9232" y="7928"/>
                </a:cubicBezTo>
                <a:cubicBezTo>
                  <a:pt x="9601" y="8178"/>
                  <a:pt x="10011" y="8295"/>
                  <a:pt x="10411" y="8295"/>
                </a:cubicBezTo>
                <a:cubicBezTo>
                  <a:pt x="11275" y="8295"/>
                  <a:pt x="12092" y="7751"/>
                  <a:pt x="12351" y="6826"/>
                </a:cubicBezTo>
                <a:cubicBezTo>
                  <a:pt x="12382" y="6637"/>
                  <a:pt x="12445" y="6448"/>
                  <a:pt x="12445" y="6227"/>
                </a:cubicBezTo>
                <a:cubicBezTo>
                  <a:pt x="12382" y="6164"/>
                  <a:pt x="12351" y="6133"/>
                  <a:pt x="12351" y="6070"/>
                </a:cubicBezTo>
                <a:lnTo>
                  <a:pt x="10901" y="1659"/>
                </a:lnTo>
                <a:lnTo>
                  <a:pt x="11153" y="1659"/>
                </a:lnTo>
                <a:cubicBezTo>
                  <a:pt x="11342" y="1659"/>
                  <a:pt x="11532" y="1501"/>
                  <a:pt x="11563" y="1312"/>
                </a:cubicBezTo>
                <a:cubicBezTo>
                  <a:pt x="11626" y="1092"/>
                  <a:pt x="11406" y="840"/>
                  <a:pt x="11185" y="840"/>
                </a:cubicBezTo>
                <a:lnTo>
                  <a:pt x="7404" y="840"/>
                </a:lnTo>
                <a:cubicBezTo>
                  <a:pt x="7278" y="462"/>
                  <a:pt x="6963" y="178"/>
                  <a:pt x="6617" y="52"/>
                </a:cubicBezTo>
                <a:cubicBezTo>
                  <a:pt x="6501" y="17"/>
                  <a:pt x="6382" y="1"/>
                  <a:pt x="62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nvGrpSpPr>
          <p:cNvPr id="29" name="Google Shape;11434;p76">
            <a:extLst>
              <a:ext uri="{FF2B5EF4-FFF2-40B4-BE49-F238E27FC236}">
                <a16:creationId xmlns:a16="http://schemas.microsoft.com/office/drawing/2014/main" id="{F6FB02EC-6C2B-EB4E-9DD2-4D46F5D947C1}"/>
              </a:ext>
            </a:extLst>
          </p:cNvPr>
          <p:cNvGrpSpPr/>
          <p:nvPr/>
        </p:nvGrpSpPr>
        <p:grpSpPr>
          <a:xfrm>
            <a:off x="1034744" y="3568701"/>
            <a:ext cx="543344" cy="631228"/>
            <a:chOff x="-46404975" y="1966100"/>
            <a:chExt cx="302475" cy="297950"/>
          </a:xfrm>
        </p:grpSpPr>
        <p:sp>
          <p:nvSpPr>
            <p:cNvPr id="30" name="Google Shape;11435;p76">
              <a:extLst>
                <a:ext uri="{FF2B5EF4-FFF2-40B4-BE49-F238E27FC236}">
                  <a16:creationId xmlns:a16="http://schemas.microsoft.com/office/drawing/2014/main" id="{DF9E8370-4FD5-D246-AA33-068003AA1668}"/>
                </a:ext>
              </a:extLst>
            </p:cNvPr>
            <p:cNvSpPr/>
            <p:nvPr/>
          </p:nvSpPr>
          <p:spPr>
            <a:xfrm>
              <a:off x="-46349850" y="1966100"/>
              <a:ext cx="38625" cy="86850"/>
            </a:xfrm>
            <a:custGeom>
              <a:avLst/>
              <a:gdLst/>
              <a:ahLst/>
              <a:cxnLst/>
              <a:rect l="l" t="t" r="r" b="b"/>
              <a:pathLst>
                <a:path w="1545" h="3474" extrusionOk="0">
                  <a:moveTo>
                    <a:pt x="784" y="0"/>
                  </a:moveTo>
                  <a:cubicBezTo>
                    <a:pt x="686" y="0"/>
                    <a:pt x="583" y="24"/>
                    <a:pt x="505" y="71"/>
                  </a:cubicBezTo>
                  <a:cubicBezTo>
                    <a:pt x="1" y="607"/>
                    <a:pt x="1" y="1458"/>
                    <a:pt x="505" y="1962"/>
                  </a:cubicBezTo>
                  <a:cubicBezTo>
                    <a:pt x="757" y="2214"/>
                    <a:pt x="757" y="2655"/>
                    <a:pt x="505" y="2875"/>
                  </a:cubicBezTo>
                  <a:cubicBezTo>
                    <a:pt x="379" y="3001"/>
                    <a:pt x="379" y="3222"/>
                    <a:pt x="505" y="3379"/>
                  </a:cubicBezTo>
                  <a:cubicBezTo>
                    <a:pt x="568" y="3442"/>
                    <a:pt x="654" y="3474"/>
                    <a:pt x="749" y="3474"/>
                  </a:cubicBezTo>
                  <a:cubicBezTo>
                    <a:pt x="843" y="3474"/>
                    <a:pt x="946" y="3442"/>
                    <a:pt x="1040" y="3379"/>
                  </a:cubicBezTo>
                  <a:cubicBezTo>
                    <a:pt x="1544" y="2875"/>
                    <a:pt x="1544" y="2025"/>
                    <a:pt x="1040" y="1489"/>
                  </a:cubicBezTo>
                  <a:cubicBezTo>
                    <a:pt x="788" y="1269"/>
                    <a:pt x="788" y="827"/>
                    <a:pt x="1040" y="607"/>
                  </a:cubicBezTo>
                  <a:cubicBezTo>
                    <a:pt x="1135" y="481"/>
                    <a:pt x="1135" y="229"/>
                    <a:pt x="1040" y="71"/>
                  </a:cubicBezTo>
                  <a:cubicBezTo>
                    <a:pt x="977" y="24"/>
                    <a:pt x="883" y="0"/>
                    <a:pt x="7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436;p76">
              <a:extLst>
                <a:ext uri="{FF2B5EF4-FFF2-40B4-BE49-F238E27FC236}">
                  <a16:creationId xmlns:a16="http://schemas.microsoft.com/office/drawing/2014/main" id="{6A98B3D7-28B7-BC44-AD45-91D3C37B04D1}"/>
                </a:ext>
              </a:extLst>
            </p:cNvPr>
            <p:cNvSpPr/>
            <p:nvPr/>
          </p:nvSpPr>
          <p:spPr>
            <a:xfrm>
              <a:off x="-46297875" y="1966100"/>
              <a:ext cx="38625" cy="86850"/>
            </a:xfrm>
            <a:custGeom>
              <a:avLst/>
              <a:gdLst/>
              <a:ahLst/>
              <a:cxnLst/>
              <a:rect l="l" t="t" r="r" b="b"/>
              <a:pathLst>
                <a:path w="1545" h="3474" extrusionOk="0">
                  <a:moveTo>
                    <a:pt x="800" y="0"/>
                  </a:moveTo>
                  <a:cubicBezTo>
                    <a:pt x="710" y="0"/>
                    <a:pt x="615" y="24"/>
                    <a:pt x="537" y="71"/>
                  </a:cubicBezTo>
                  <a:cubicBezTo>
                    <a:pt x="1" y="607"/>
                    <a:pt x="1" y="1458"/>
                    <a:pt x="537" y="1962"/>
                  </a:cubicBezTo>
                  <a:cubicBezTo>
                    <a:pt x="757" y="2214"/>
                    <a:pt x="757" y="2655"/>
                    <a:pt x="537" y="2875"/>
                  </a:cubicBezTo>
                  <a:cubicBezTo>
                    <a:pt x="410" y="3001"/>
                    <a:pt x="410" y="3222"/>
                    <a:pt x="537" y="3379"/>
                  </a:cubicBezTo>
                  <a:cubicBezTo>
                    <a:pt x="584" y="3442"/>
                    <a:pt x="670" y="3474"/>
                    <a:pt x="765" y="3474"/>
                  </a:cubicBezTo>
                  <a:cubicBezTo>
                    <a:pt x="859" y="3474"/>
                    <a:pt x="962" y="3442"/>
                    <a:pt x="1041" y="3379"/>
                  </a:cubicBezTo>
                  <a:cubicBezTo>
                    <a:pt x="1545" y="2875"/>
                    <a:pt x="1545" y="2025"/>
                    <a:pt x="1041" y="1489"/>
                  </a:cubicBezTo>
                  <a:cubicBezTo>
                    <a:pt x="789" y="1269"/>
                    <a:pt x="789" y="827"/>
                    <a:pt x="1041" y="607"/>
                  </a:cubicBezTo>
                  <a:cubicBezTo>
                    <a:pt x="1167" y="481"/>
                    <a:pt x="1167" y="229"/>
                    <a:pt x="1041" y="71"/>
                  </a:cubicBezTo>
                  <a:cubicBezTo>
                    <a:pt x="978" y="24"/>
                    <a:pt x="891" y="0"/>
                    <a:pt x="8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437;p76">
              <a:extLst>
                <a:ext uri="{FF2B5EF4-FFF2-40B4-BE49-F238E27FC236}">
                  <a16:creationId xmlns:a16="http://schemas.microsoft.com/office/drawing/2014/main" id="{F3001F06-ABB1-494C-8574-6C5CF32CEFA4}"/>
                </a:ext>
              </a:extLst>
            </p:cNvPr>
            <p:cNvSpPr/>
            <p:nvPr/>
          </p:nvSpPr>
          <p:spPr>
            <a:xfrm>
              <a:off x="-46244300" y="1966100"/>
              <a:ext cx="38600" cy="86850"/>
            </a:xfrm>
            <a:custGeom>
              <a:avLst/>
              <a:gdLst/>
              <a:ahLst/>
              <a:cxnLst/>
              <a:rect l="l" t="t" r="r" b="b"/>
              <a:pathLst>
                <a:path w="1544" h="3474" extrusionOk="0">
                  <a:moveTo>
                    <a:pt x="768" y="0"/>
                  </a:moveTo>
                  <a:cubicBezTo>
                    <a:pt x="678" y="0"/>
                    <a:pt x="583" y="24"/>
                    <a:pt x="504" y="71"/>
                  </a:cubicBezTo>
                  <a:cubicBezTo>
                    <a:pt x="0" y="607"/>
                    <a:pt x="0" y="1458"/>
                    <a:pt x="504" y="1962"/>
                  </a:cubicBezTo>
                  <a:cubicBezTo>
                    <a:pt x="756" y="2214"/>
                    <a:pt x="756" y="2655"/>
                    <a:pt x="504" y="2875"/>
                  </a:cubicBezTo>
                  <a:cubicBezTo>
                    <a:pt x="378" y="3001"/>
                    <a:pt x="378" y="3222"/>
                    <a:pt x="504" y="3379"/>
                  </a:cubicBezTo>
                  <a:cubicBezTo>
                    <a:pt x="567" y="3442"/>
                    <a:pt x="654" y="3474"/>
                    <a:pt x="745" y="3474"/>
                  </a:cubicBezTo>
                  <a:cubicBezTo>
                    <a:pt x="835" y="3474"/>
                    <a:pt x="930" y="3442"/>
                    <a:pt x="1008" y="3379"/>
                  </a:cubicBezTo>
                  <a:cubicBezTo>
                    <a:pt x="1544" y="2875"/>
                    <a:pt x="1544" y="2025"/>
                    <a:pt x="1008" y="1489"/>
                  </a:cubicBezTo>
                  <a:cubicBezTo>
                    <a:pt x="788" y="1269"/>
                    <a:pt x="788" y="827"/>
                    <a:pt x="1008" y="607"/>
                  </a:cubicBezTo>
                  <a:cubicBezTo>
                    <a:pt x="1134" y="481"/>
                    <a:pt x="1134" y="229"/>
                    <a:pt x="1008" y="71"/>
                  </a:cubicBezTo>
                  <a:cubicBezTo>
                    <a:pt x="945" y="24"/>
                    <a:pt x="859" y="0"/>
                    <a:pt x="7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438;p76">
              <a:extLst>
                <a:ext uri="{FF2B5EF4-FFF2-40B4-BE49-F238E27FC236}">
                  <a16:creationId xmlns:a16="http://schemas.microsoft.com/office/drawing/2014/main" id="{4ACD630B-850C-F54F-A10A-B9C3B4B745BD}"/>
                </a:ext>
              </a:extLst>
            </p:cNvPr>
            <p:cNvSpPr/>
            <p:nvPr/>
          </p:nvSpPr>
          <p:spPr>
            <a:xfrm>
              <a:off x="-46404975" y="2070250"/>
              <a:ext cx="302475" cy="193800"/>
            </a:xfrm>
            <a:custGeom>
              <a:avLst/>
              <a:gdLst/>
              <a:ahLst/>
              <a:cxnLst/>
              <a:rect l="l" t="t" r="r" b="b"/>
              <a:pathLst>
                <a:path w="12099" h="7752" extrusionOk="0">
                  <a:moveTo>
                    <a:pt x="11058" y="1419"/>
                  </a:moveTo>
                  <a:cubicBezTo>
                    <a:pt x="11248" y="1419"/>
                    <a:pt x="11405" y="1576"/>
                    <a:pt x="11405" y="1797"/>
                  </a:cubicBezTo>
                  <a:cubicBezTo>
                    <a:pt x="11405" y="3088"/>
                    <a:pt x="10397" y="4160"/>
                    <a:pt x="9137" y="4223"/>
                  </a:cubicBezTo>
                  <a:cubicBezTo>
                    <a:pt x="9578" y="3372"/>
                    <a:pt x="9830" y="2395"/>
                    <a:pt x="9956" y="1419"/>
                  </a:cubicBezTo>
                  <a:close/>
                  <a:moveTo>
                    <a:pt x="9294" y="726"/>
                  </a:moveTo>
                  <a:cubicBezTo>
                    <a:pt x="9200" y="2521"/>
                    <a:pt x="8507" y="4569"/>
                    <a:pt x="7057" y="5640"/>
                  </a:cubicBezTo>
                  <a:lnTo>
                    <a:pt x="3056" y="5640"/>
                  </a:lnTo>
                  <a:lnTo>
                    <a:pt x="3056" y="5672"/>
                  </a:lnTo>
                  <a:cubicBezTo>
                    <a:pt x="1765" y="4695"/>
                    <a:pt x="914" y="2805"/>
                    <a:pt x="819" y="726"/>
                  </a:cubicBezTo>
                  <a:close/>
                  <a:moveTo>
                    <a:pt x="8948" y="6396"/>
                  </a:moveTo>
                  <a:cubicBezTo>
                    <a:pt x="8570" y="6837"/>
                    <a:pt x="8003" y="7090"/>
                    <a:pt x="7372" y="7090"/>
                  </a:cubicBezTo>
                  <a:lnTo>
                    <a:pt x="2710" y="7090"/>
                  </a:lnTo>
                  <a:cubicBezTo>
                    <a:pt x="2080" y="7090"/>
                    <a:pt x="1481" y="6837"/>
                    <a:pt x="1103" y="6396"/>
                  </a:cubicBezTo>
                  <a:close/>
                  <a:moveTo>
                    <a:pt x="441" y="1"/>
                  </a:moveTo>
                  <a:cubicBezTo>
                    <a:pt x="252" y="1"/>
                    <a:pt x="95" y="158"/>
                    <a:pt x="95" y="348"/>
                  </a:cubicBezTo>
                  <a:cubicBezTo>
                    <a:pt x="95" y="2301"/>
                    <a:pt x="725" y="4317"/>
                    <a:pt x="1985" y="5640"/>
                  </a:cubicBezTo>
                  <a:lnTo>
                    <a:pt x="441" y="5640"/>
                  </a:lnTo>
                  <a:cubicBezTo>
                    <a:pt x="158" y="5640"/>
                    <a:pt x="0" y="5924"/>
                    <a:pt x="126" y="6144"/>
                  </a:cubicBezTo>
                  <a:cubicBezTo>
                    <a:pt x="347" y="6617"/>
                    <a:pt x="725" y="7027"/>
                    <a:pt x="1197" y="7342"/>
                  </a:cubicBezTo>
                  <a:cubicBezTo>
                    <a:pt x="1670" y="7594"/>
                    <a:pt x="2174" y="7751"/>
                    <a:pt x="2710" y="7751"/>
                  </a:cubicBezTo>
                  <a:lnTo>
                    <a:pt x="7372" y="7751"/>
                  </a:lnTo>
                  <a:cubicBezTo>
                    <a:pt x="8475" y="7751"/>
                    <a:pt x="9452" y="7121"/>
                    <a:pt x="9956" y="6144"/>
                  </a:cubicBezTo>
                  <a:cubicBezTo>
                    <a:pt x="10082" y="5924"/>
                    <a:pt x="9924" y="5640"/>
                    <a:pt x="9641" y="5640"/>
                  </a:cubicBezTo>
                  <a:lnTo>
                    <a:pt x="8129" y="5640"/>
                  </a:lnTo>
                  <a:lnTo>
                    <a:pt x="8696" y="4916"/>
                  </a:lnTo>
                  <a:lnTo>
                    <a:pt x="8948" y="4916"/>
                  </a:lnTo>
                  <a:lnTo>
                    <a:pt x="8948" y="4947"/>
                  </a:lnTo>
                  <a:cubicBezTo>
                    <a:pt x="10680" y="4947"/>
                    <a:pt x="12098" y="3529"/>
                    <a:pt x="12098" y="1797"/>
                  </a:cubicBezTo>
                  <a:cubicBezTo>
                    <a:pt x="12098" y="1198"/>
                    <a:pt x="11626" y="726"/>
                    <a:pt x="11027" y="726"/>
                  </a:cubicBezTo>
                  <a:lnTo>
                    <a:pt x="9956" y="726"/>
                  </a:lnTo>
                  <a:lnTo>
                    <a:pt x="9956" y="348"/>
                  </a:lnTo>
                  <a:cubicBezTo>
                    <a:pt x="9956" y="158"/>
                    <a:pt x="9798" y="1"/>
                    <a:pt x="96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11130;p75">
            <a:extLst>
              <a:ext uri="{FF2B5EF4-FFF2-40B4-BE49-F238E27FC236}">
                <a16:creationId xmlns:a16="http://schemas.microsoft.com/office/drawing/2014/main" id="{976EB593-803F-FD46-98E3-7034EEB0DFED}"/>
              </a:ext>
            </a:extLst>
          </p:cNvPr>
          <p:cNvGrpSpPr/>
          <p:nvPr/>
        </p:nvGrpSpPr>
        <p:grpSpPr>
          <a:xfrm>
            <a:off x="5126772" y="906486"/>
            <a:ext cx="664428" cy="878238"/>
            <a:chOff x="2821450" y="2957850"/>
            <a:chExt cx="259275" cy="258550"/>
          </a:xfrm>
        </p:grpSpPr>
        <p:sp>
          <p:nvSpPr>
            <p:cNvPr id="35" name="Google Shape;11131;p75">
              <a:extLst>
                <a:ext uri="{FF2B5EF4-FFF2-40B4-BE49-F238E27FC236}">
                  <a16:creationId xmlns:a16="http://schemas.microsoft.com/office/drawing/2014/main" id="{75FED45C-418B-AD42-AAB3-149FFDED338F}"/>
                </a:ext>
              </a:extLst>
            </p:cNvPr>
            <p:cNvSpPr/>
            <p:nvPr/>
          </p:nvSpPr>
          <p:spPr>
            <a:xfrm>
              <a:off x="2821450" y="3080500"/>
              <a:ext cx="259275" cy="135900"/>
            </a:xfrm>
            <a:custGeom>
              <a:avLst/>
              <a:gdLst/>
              <a:ahLst/>
              <a:cxnLst/>
              <a:rect l="l" t="t" r="r" b="b"/>
              <a:pathLst>
                <a:path w="10371" h="5436" extrusionOk="0">
                  <a:moveTo>
                    <a:pt x="2677" y="585"/>
                  </a:moveTo>
                  <a:cubicBezTo>
                    <a:pt x="3151" y="585"/>
                    <a:pt x="3569" y="1004"/>
                    <a:pt x="3569" y="1505"/>
                  </a:cubicBezTo>
                  <a:cubicBezTo>
                    <a:pt x="3569" y="1979"/>
                    <a:pt x="3151" y="2397"/>
                    <a:pt x="2677" y="2397"/>
                  </a:cubicBezTo>
                  <a:cubicBezTo>
                    <a:pt x="2147" y="2397"/>
                    <a:pt x="1757" y="1979"/>
                    <a:pt x="1757" y="1505"/>
                  </a:cubicBezTo>
                  <a:cubicBezTo>
                    <a:pt x="1757" y="1004"/>
                    <a:pt x="2175" y="585"/>
                    <a:pt x="2677" y="585"/>
                  </a:cubicBezTo>
                  <a:close/>
                  <a:moveTo>
                    <a:pt x="7555" y="585"/>
                  </a:moveTo>
                  <a:cubicBezTo>
                    <a:pt x="8029" y="585"/>
                    <a:pt x="8447" y="1004"/>
                    <a:pt x="8447" y="1505"/>
                  </a:cubicBezTo>
                  <a:cubicBezTo>
                    <a:pt x="8447" y="1979"/>
                    <a:pt x="8029" y="2397"/>
                    <a:pt x="7555" y="2397"/>
                  </a:cubicBezTo>
                  <a:cubicBezTo>
                    <a:pt x="7025" y="2397"/>
                    <a:pt x="6635" y="1979"/>
                    <a:pt x="6635" y="1505"/>
                  </a:cubicBezTo>
                  <a:cubicBezTo>
                    <a:pt x="6635" y="1004"/>
                    <a:pt x="7053" y="585"/>
                    <a:pt x="7555" y="585"/>
                  </a:cubicBezTo>
                  <a:close/>
                  <a:moveTo>
                    <a:pt x="2677" y="2983"/>
                  </a:moveTo>
                  <a:cubicBezTo>
                    <a:pt x="3736" y="2983"/>
                    <a:pt x="4628" y="3791"/>
                    <a:pt x="4795" y="4795"/>
                  </a:cubicBezTo>
                  <a:lnTo>
                    <a:pt x="586" y="4795"/>
                  </a:lnTo>
                  <a:cubicBezTo>
                    <a:pt x="698" y="3791"/>
                    <a:pt x="1618" y="2983"/>
                    <a:pt x="2677" y="2983"/>
                  </a:cubicBezTo>
                  <a:close/>
                  <a:moveTo>
                    <a:pt x="7555" y="2983"/>
                  </a:moveTo>
                  <a:cubicBezTo>
                    <a:pt x="8614" y="2983"/>
                    <a:pt x="9506" y="3791"/>
                    <a:pt x="9646" y="4795"/>
                  </a:cubicBezTo>
                  <a:lnTo>
                    <a:pt x="5409" y="4795"/>
                  </a:lnTo>
                  <a:cubicBezTo>
                    <a:pt x="5548" y="3791"/>
                    <a:pt x="6468" y="2983"/>
                    <a:pt x="7555" y="2983"/>
                  </a:cubicBezTo>
                  <a:close/>
                  <a:moveTo>
                    <a:pt x="2733" y="0"/>
                  </a:moveTo>
                  <a:cubicBezTo>
                    <a:pt x="1896" y="0"/>
                    <a:pt x="1227" y="669"/>
                    <a:pt x="1227" y="1505"/>
                  </a:cubicBezTo>
                  <a:cubicBezTo>
                    <a:pt x="1227" y="1951"/>
                    <a:pt x="1395" y="2342"/>
                    <a:pt x="1729" y="2620"/>
                  </a:cubicBezTo>
                  <a:cubicBezTo>
                    <a:pt x="698" y="3039"/>
                    <a:pt x="1" y="4014"/>
                    <a:pt x="1" y="5129"/>
                  </a:cubicBezTo>
                  <a:cubicBezTo>
                    <a:pt x="1" y="5296"/>
                    <a:pt x="140" y="5436"/>
                    <a:pt x="335" y="5436"/>
                  </a:cubicBezTo>
                  <a:lnTo>
                    <a:pt x="10036" y="5436"/>
                  </a:lnTo>
                  <a:cubicBezTo>
                    <a:pt x="10231" y="5436"/>
                    <a:pt x="10370" y="5296"/>
                    <a:pt x="10370" y="5129"/>
                  </a:cubicBezTo>
                  <a:cubicBezTo>
                    <a:pt x="10259" y="3958"/>
                    <a:pt x="9562" y="2983"/>
                    <a:pt x="8559" y="2620"/>
                  </a:cubicBezTo>
                  <a:cubicBezTo>
                    <a:pt x="8865" y="2342"/>
                    <a:pt x="9032" y="1951"/>
                    <a:pt x="9032" y="1505"/>
                  </a:cubicBezTo>
                  <a:cubicBezTo>
                    <a:pt x="9032" y="669"/>
                    <a:pt x="8391" y="0"/>
                    <a:pt x="7555" y="0"/>
                  </a:cubicBezTo>
                  <a:cubicBezTo>
                    <a:pt x="6719" y="0"/>
                    <a:pt x="6050" y="669"/>
                    <a:pt x="6050" y="1505"/>
                  </a:cubicBezTo>
                  <a:cubicBezTo>
                    <a:pt x="6050" y="1951"/>
                    <a:pt x="6217" y="2342"/>
                    <a:pt x="6524" y="2620"/>
                  </a:cubicBezTo>
                  <a:cubicBezTo>
                    <a:pt x="5910" y="2843"/>
                    <a:pt x="5409" y="3317"/>
                    <a:pt x="5130" y="3903"/>
                  </a:cubicBezTo>
                  <a:cubicBezTo>
                    <a:pt x="4823" y="3317"/>
                    <a:pt x="4322" y="2843"/>
                    <a:pt x="3736" y="2620"/>
                  </a:cubicBezTo>
                  <a:cubicBezTo>
                    <a:pt x="4043" y="2342"/>
                    <a:pt x="4238" y="1951"/>
                    <a:pt x="4238" y="1505"/>
                  </a:cubicBezTo>
                  <a:cubicBezTo>
                    <a:pt x="4238" y="669"/>
                    <a:pt x="3569" y="0"/>
                    <a:pt x="2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132;p75">
              <a:extLst>
                <a:ext uri="{FF2B5EF4-FFF2-40B4-BE49-F238E27FC236}">
                  <a16:creationId xmlns:a16="http://schemas.microsoft.com/office/drawing/2014/main" id="{317EFDA5-FD07-4E40-82F6-EF2AA56706E9}"/>
                </a:ext>
              </a:extLst>
            </p:cNvPr>
            <p:cNvSpPr/>
            <p:nvPr/>
          </p:nvSpPr>
          <p:spPr>
            <a:xfrm>
              <a:off x="2831900" y="2957850"/>
              <a:ext cx="228625" cy="106350"/>
            </a:xfrm>
            <a:custGeom>
              <a:avLst/>
              <a:gdLst/>
              <a:ahLst/>
              <a:cxnLst/>
              <a:rect l="l" t="t" r="r" b="b"/>
              <a:pathLst>
                <a:path w="9145" h="4254" extrusionOk="0">
                  <a:moveTo>
                    <a:pt x="8336" y="585"/>
                  </a:moveTo>
                  <a:cubicBezTo>
                    <a:pt x="8531" y="585"/>
                    <a:pt x="8642" y="725"/>
                    <a:pt x="8642" y="892"/>
                  </a:cubicBezTo>
                  <a:lnTo>
                    <a:pt x="8642" y="2119"/>
                  </a:lnTo>
                  <a:cubicBezTo>
                    <a:pt x="8642" y="2286"/>
                    <a:pt x="8531" y="2425"/>
                    <a:pt x="8336" y="2425"/>
                  </a:cubicBezTo>
                  <a:lnTo>
                    <a:pt x="7137" y="2425"/>
                  </a:lnTo>
                  <a:cubicBezTo>
                    <a:pt x="6942" y="2425"/>
                    <a:pt x="6803" y="2565"/>
                    <a:pt x="6803" y="2732"/>
                  </a:cubicBezTo>
                  <a:lnTo>
                    <a:pt x="6803" y="3234"/>
                  </a:lnTo>
                  <a:lnTo>
                    <a:pt x="6106" y="2537"/>
                  </a:lnTo>
                  <a:cubicBezTo>
                    <a:pt x="6050" y="2453"/>
                    <a:pt x="5966" y="2425"/>
                    <a:pt x="5911" y="2425"/>
                  </a:cubicBezTo>
                  <a:lnTo>
                    <a:pt x="3430" y="2425"/>
                  </a:lnTo>
                  <a:cubicBezTo>
                    <a:pt x="3346" y="2425"/>
                    <a:pt x="3262" y="2453"/>
                    <a:pt x="3207" y="2537"/>
                  </a:cubicBezTo>
                  <a:lnTo>
                    <a:pt x="2510" y="3234"/>
                  </a:lnTo>
                  <a:lnTo>
                    <a:pt x="2510" y="2732"/>
                  </a:lnTo>
                  <a:cubicBezTo>
                    <a:pt x="2510" y="2565"/>
                    <a:pt x="2370" y="2425"/>
                    <a:pt x="2203" y="2425"/>
                  </a:cubicBezTo>
                  <a:lnTo>
                    <a:pt x="1032" y="2425"/>
                  </a:lnTo>
                  <a:cubicBezTo>
                    <a:pt x="865" y="2425"/>
                    <a:pt x="726" y="2286"/>
                    <a:pt x="726" y="2119"/>
                  </a:cubicBezTo>
                  <a:lnTo>
                    <a:pt x="726" y="892"/>
                  </a:lnTo>
                  <a:cubicBezTo>
                    <a:pt x="726" y="725"/>
                    <a:pt x="865" y="585"/>
                    <a:pt x="1032" y="585"/>
                  </a:cubicBezTo>
                  <a:close/>
                  <a:moveTo>
                    <a:pt x="921" y="0"/>
                  </a:moveTo>
                  <a:cubicBezTo>
                    <a:pt x="447" y="0"/>
                    <a:pt x="1" y="418"/>
                    <a:pt x="1" y="892"/>
                  </a:cubicBezTo>
                  <a:lnTo>
                    <a:pt x="1" y="2119"/>
                  </a:lnTo>
                  <a:cubicBezTo>
                    <a:pt x="1" y="2592"/>
                    <a:pt x="419" y="3011"/>
                    <a:pt x="921" y="3011"/>
                  </a:cubicBezTo>
                  <a:lnTo>
                    <a:pt x="1841" y="3011"/>
                  </a:lnTo>
                  <a:lnTo>
                    <a:pt x="1841" y="3958"/>
                  </a:lnTo>
                  <a:cubicBezTo>
                    <a:pt x="1924" y="4098"/>
                    <a:pt x="2008" y="4209"/>
                    <a:pt x="2120" y="4237"/>
                  </a:cubicBezTo>
                  <a:cubicBezTo>
                    <a:pt x="2150" y="4247"/>
                    <a:pt x="2188" y="4254"/>
                    <a:pt x="2228" y="4254"/>
                  </a:cubicBezTo>
                  <a:cubicBezTo>
                    <a:pt x="2298" y="4254"/>
                    <a:pt x="2373" y="4234"/>
                    <a:pt x="2426" y="4181"/>
                  </a:cubicBezTo>
                  <a:lnTo>
                    <a:pt x="3541" y="3011"/>
                  </a:lnTo>
                  <a:lnTo>
                    <a:pt x="5743" y="3011"/>
                  </a:lnTo>
                  <a:lnTo>
                    <a:pt x="6830" y="4181"/>
                  </a:lnTo>
                  <a:cubicBezTo>
                    <a:pt x="6883" y="4234"/>
                    <a:pt x="6959" y="4254"/>
                    <a:pt x="7035" y="4254"/>
                  </a:cubicBezTo>
                  <a:cubicBezTo>
                    <a:pt x="7080" y="4254"/>
                    <a:pt x="7124" y="4247"/>
                    <a:pt x="7165" y="4237"/>
                  </a:cubicBezTo>
                  <a:cubicBezTo>
                    <a:pt x="7249" y="4209"/>
                    <a:pt x="7332" y="4070"/>
                    <a:pt x="7332" y="3958"/>
                  </a:cubicBezTo>
                  <a:lnTo>
                    <a:pt x="7332" y="3011"/>
                  </a:lnTo>
                  <a:lnTo>
                    <a:pt x="8224" y="3011"/>
                  </a:lnTo>
                  <a:cubicBezTo>
                    <a:pt x="8726" y="3011"/>
                    <a:pt x="9144" y="2592"/>
                    <a:pt x="9144" y="2119"/>
                  </a:cubicBezTo>
                  <a:lnTo>
                    <a:pt x="9144" y="892"/>
                  </a:lnTo>
                  <a:cubicBezTo>
                    <a:pt x="9144" y="418"/>
                    <a:pt x="8726" y="0"/>
                    <a:pt x="822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133;p75">
              <a:extLst>
                <a:ext uri="{FF2B5EF4-FFF2-40B4-BE49-F238E27FC236}">
                  <a16:creationId xmlns:a16="http://schemas.microsoft.com/office/drawing/2014/main" id="{6A43789B-AC99-DE4B-BD2E-E84B01D602F0}"/>
                </a:ext>
              </a:extLst>
            </p:cNvPr>
            <p:cNvSpPr/>
            <p:nvPr/>
          </p:nvSpPr>
          <p:spPr>
            <a:xfrm>
              <a:off x="3024600" y="2966925"/>
              <a:ext cx="29875" cy="58497"/>
            </a:xfrm>
            <a:custGeom>
              <a:avLst/>
              <a:gdLst/>
              <a:ahLst/>
              <a:cxnLst/>
              <a:rect l="l" t="t" r="r" b="b"/>
              <a:pathLst>
                <a:path w="1195" h="2376" extrusionOk="0">
                  <a:moveTo>
                    <a:pt x="159" y="2269"/>
                  </a:moveTo>
                  <a:cubicBezTo>
                    <a:pt x="131" y="2225"/>
                    <a:pt x="349" y="2178"/>
                    <a:pt x="444" y="2102"/>
                  </a:cubicBezTo>
                  <a:cubicBezTo>
                    <a:pt x="539" y="2027"/>
                    <a:pt x="682" y="2090"/>
                    <a:pt x="730" y="1816"/>
                  </a:cubicBezTo>
                  <a:cubicBezTo>
                    <a:pt x="778" y="1542"/>
                    <a:pt x="774" y="725"/>
                    <a:pt x="730" y="459"/>
                  </a:cubicBezTo>
                  <a:cubicBezTo>
                    <a:pt x="686" y="193"/>
                    <a:pt x="587" y="273"/>
                    <a:pt x="468" y="221"/>
                  </a:cubicBezTo>
                  <a:cubicBezTo>
                    <a:pt x="349" y="169"/>
                    <a:pt x="-16" y="185"/>
                    <a:pt x="16" y="149"/>
                  </a:cubicBezTo>
                  <a:cubicBezTo>
                    <a:pt x="48" y="113"/>
                    <a:pt x="473" y="-21"/>
                    <a:pt x="659" y="7"/>
                  </a:cubicBezTo>
                  <a:cubicBezTo>
                    <a:pt x="846" y="35"/>
                    <a:pt x="1048" y="54"/>
                    <a:pt x="1135" y="316"/>
                  </a:cubicBezTo>
                  <a:cubicBezTo>
                    <a:pt x="1222" y="578"/>
                    <a:pt x="1183" y="1276"/>
                    <a:pt x="1183" y="1578"/>
                  </a:cubicBezTo>
                  <a:cubicBezTo>
                    <a:pt x="1183" y="1880"/>
                    <a:pt x="1230" y="1995"/>
                    <a:pt x="1135" y="2126"/>
                  </a:cubicBezTo>
                  <a:cubicBezTo>
                    <a:pt x="1040" y="2257"/>
                    <a:pt x="774" y="2340"/>
                    <a:pt x="611" y="2364"/>
                  </a:cubicBezTo>
                  <a:cubicBezTo>
                    <a:pt x="448" y="2388"/>
                    <a:pt x="187" y="2313"/>
                    <a:pt x="159" y="2269"/>
                  </a:cubicBezTo>
                  <a:close/>
                </a:path>
              </a:pathLst>
            </a:custGeom>
            <a:solidFill>
              <a:srgbClr val="5F7D95"/>
            </a:solidFill>
            <a:ln>
              <a:noFill/>
            </a:ln>
          </p:spPr>
        </p:sp>
      </p:grpSp>
      <p:grpSp>
        <p:nvGrpSpPr>
          <p:cNvPr id="43" name="Google Shape;10916;p74">
            <a:extLst>
              <a:ext uri="{FF2B5EF4-FFF2-40B4-BE49-F238E27FC236}">
                <a16:creationId xmlns:a16="http://schemas.microsoft.com/office/drawing/2014/main" id="{2AF22FC1-4B4C-F641-8DC0-5AD3393C4D1F}"/>
              </a:ext>
            </a:extLst>
          </p:cNvPr>
          <p:cNvGrpSpPr/>
          <p:nvPr/>
        </p:nvGrpSpPr>
        <p:grpSpPr>
          <a:xfrm>
            <a:off x="790903" y="1126931"/>
            <a:ext cx="887953" cy="627458"/>
            <a:chOff x="3962775" y="1990700"/>
            <a:chExt cx="296975" cy="224500"/>
          </a:xfrm>
        </p:grpSpPr>
        <p:sp>
          <p:nvSpPr>
            <p:cNvPr id="44" name="Google Shape;10917;p74">
              <a:extLst>
                <a:ext uri="{FF2B5EF4-FFF2-40B4-BE49-F238E27FC236}">
                  <a16:creationId xmlns:a16="http://schemas.microsoft.com/office/drawing/2014/main" id="{E68B0794-21FC-CC41-9A1B-FFCCAE253CB1}"/>
                </a:ext>
              </a:extLst>
            </p:cNvPr>
            <p:cNvSpPr/>
            <p:nvPr/>
          </p:nvSpPr>
          <p:spPr>
            <a:xfrm>
              <a:off x="4216400" y="2093100"/>
              <a:ext cx="43350" cy="18150"/>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918;p74">
              <a:extLst>
                <a:ext uri="{FF2B5EF4-FFF2-40B4-BE49-F238E27FC236}">
                  <a16:creationId xmlns:a16="http://schemas.microsoft.com/office/drawing/2014/main" id="{B310F5EA-5E1E-6E4B-98B4-D55338374C97}"/>
                </a:ext>
              </a:extLst>
            </p:cNvPr>
            <p:cNvSpPr/>
            <p:nvPr/>
          </p:nvSpPr>
          <p:spPr>
            <a:xfrm>
              <a:off x="4206950" y="2129325"/>
              <a:ext cx="35475" cy="3390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919;p74">
              <a:extLst>
                <a:ext uri="{FF2B5EF4-FFF2-40B4-BE49-F238E27FC236}">
                  <a16:creationId xmlns:a16="http://schemas.microsoft.com/office/drawing/2014/main" id="{40E367F6-D854-7C4D-A447-69E78FDE39CE}"/>
                </a:ext>
              </a:extLst>
            </p:cNvPr>
            <p:cNvSpPr/>
            <p:nvPr/>
          </p:nvSpPr>
          <p:spPr>
            <a:xfrm>
              <a:off x="4207750" y="2041900"/>
              <a:ext cx="35450" cy="3450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920;p74">
              <a:extLst>
                <a:ext uri="{FF2B5EF4-FFF2-40B4-BE49-F238E27FC236}">
                  <a16:creationId xmlns:a16="http://schemas.microsoft.com/office/drawing/2014/main" id="{0278B7E4-F087-3C43-BB41-1D81BBB143B3}"/>
                </a:ext>
              </a:extLst>
            </p:cNvPr>
            <p:cNvSpPr/>
            <p:nvPr/>
          </p:nvSpPr>
          <p:spPr>
            <a:xfrm>
              <a:off x="3962775" y="1990700"/>
              <a:ext cx="226075" cy="224500"/>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Graphic 53">
            <a:extLst>
              <a:ext uri="{FF2B5EF4-FFF2-40B4-BE49-F238E27FC236}">
                <a16:creationId xmlns:a16="http://schemas.microsoft.com/office/drawing/2014/main" id="{B6CB1432-504A-FC46-AD37-6E056B0E2D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06800" y="3568702"/>
            <a:ext cx="767495" cy="653840"/>
          </a:xfrm>
          <a:prstGeom prst="rect">
            <a:avLst/>
          </a:prstGeom>
        </p:spPr>
      </p:pic>
    </p:spTree>
    <p:extLst>
      <p:ext uri="{BB962C8B-B14F-4D97-AF65-F5344CB8AC3E}">
        <p14:creationId xmlns:p14="http://schemas.microsoft.com/office/powerpoint/2010/main" val="292759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12B7F-8D62-5B4F-933A-3D657E2B847A}"/>
              </a:ext>
            </a:extLst>
          </p:cNvPr>
          <p:cNvSpPr>
            <a:spLocks noGrp="1"/>
          </p:cNvSpPr>
          <p:nvPr>
            <p:ph type="title"/>
          </p:nvPr>
        </p:nvSpPr>
        <p:spPr>
          <a:xfrm>
            <a:off x="1643400" y="340700"/>
            <a:ext cx="5464200" cy="396300"/>
          </a:xfrm>
        </p:spPr>
        <p:txBody>
          <a:bodyPr/>
          <a:lstStyle/>
          <a:p>
            <a:r>
              <a:rPr lang="en-US" dirty="0"/>
              <a:t>RESOURCES &amp; REFERENCES</a:t>
            </a:r>
          </a:p>
        </p:txBody>
      </p:sp>
      <p:sp>
        <p:nvSpPr>
          <p:cNvPr id="3" name="Text Placeholder 2">
            <a:extLst>
              <a:ext uri="{FF2B5EF4-FFF2-40B4-BE49-F238E27FC236}">
                <a16:creationId xmlns:a16="http://schemas.microsoft.com/office/drawing/2014/main" id="{CF827B5F-112E-C34C-BD31-8B42192B18E5}"/>
              </a:ext>
            </a:extLst>
          </p:cNvPr>
          <p:cNvSpPr>
            <a:spLocks noGrp="1"/>
          </p:cNvSpPr>
          <p:nvPr>
            <p:ph type="body" idx="1"/>
          </p:nvPr>
        </p:nvSpPr>
        <p:spPr>
          <a:xfrm>
            <a:off x="830600" y="972950"/>
            <a:ext cx="7297400" cy="3593254"/>
          </a:xfrm>
        </p:spPr>
        <p:txBody>
          <a:bodyPr/>
          <a:lstStyle/>
          <a:p>
            <a:r>
              <a:rPr lang="en-US" dirty="0">
                <a:hlinkClick r:id="rId3"/>
              </a:rPr>
              <a:t>https://www.ihollaback.org/harassmenttraining</a:t>
            </a:r>
            <a:r>
              <a:rPr lang="en-US" dirty="0"/>
              <a:t> - dates for future trainings</a:t>
            </a:r>
          </a:p>
          <a:p>
            <a:r>
              <a:rPr lang="en-US" dirty="0">
                <a:hlinkClick r:id="rId4"/>
              </a:rPr>
              <a:t>https://www.ihollaback.org/resources</a:t>
            </a:r>
            <a:endParaRPr lang="en-US" dirty="0"/>
          </a:p>
          <a:p>
            <a:r>
              <a:rPr lang="en-US" dirty="0">
                <a:hlinkClick r:id="rId5"/>
              </a:rPr>
              <a:t>https://www.advancingjustice-aajc.org</a:t>
            </a:r>
            <a:endParaRPr lang="en-US" dirty="0"/>
          </a:p>
          <a:p>
            <a:r>
              <a:rPr lang="en-US" dirty="0">
                <a:hlinkClick r:id="rId6"/>
              </a:rPr>
              <a:t>https://www.standagainsthatred.org</a:t>
            </a:r>
            <a:r>
              <a:rPr lang="en-US" dirty="0"/>
              <a:t> </a:t>
            </a:r>
          </a:p>
          <a:p>
            <a:r>
              <a:rPr lang="en-US" dirty="0">
                <a:hlinkClick r:id="rId7"/>
              </a:rPr>
              <a:t>https://iheartmob.org</a:t>
            </a:r>
            <a:r>
              <a:rPr lang="en-US" dirty="0"/>
              <a:t> </a:t>
            </a:r>
            <a:br>
              <a:rPr lang="en-US" dirty="0"/>
            </a:br>
            <a:br>
              <a:rPr lang="en-US" dirty="0"/>
            </a:br>
            <a:endParaRPr lang="en-US" dirty="0"/>
          </a:p>
        </p:txBody>
      </p:sp>
      <p:sp>
        <p:nvSpPr>
          <p:cNvPr id="4" name="Slide Number Placeholder 3">
            <a:extLst>
              <a:ext uri="{FF2B5EF4-FFF2-40B4-BE49-F238E27FC236}">
                <a16:creationId xmlns:a16="http://schemas.microsoft.com/office/drawing/2014/main" id="{BEA8E0A1-3B7B-EB4C-99DB-E0195411902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2270830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4"/>
          <p:cNvSpPr/>
          <p:nvPr/>
        </p:nvSpPr>
        <p:spPr>
          <a:xfrm>
            <a:off x="1605950" y="851275"/>
            <a:ext cx="2598600" cy="344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chemeClr val="lt2"/>
              </a:solidFill>
              <a:latin typeface="IBM Plex Sans Light"/>
              <a:ea typeface="IBM Plex Sans Light"/>
              <a:cs typeface="IBM Plex Sans Light"/>
              <a:sym typeface="IBM Plex Sans Light"/>
            </a:endParaRPr>
          </a:p>
        </p:txBody>
      </p:sp>
      <p:sp>
        <p:nvSpPr>
          <p:cNvPr id="420" name="Google Shape;420;p3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41</a:t>
            </a:fld>
            <a:endParaRPr/>
          </a:p>
        </p:txBody>
      </p:sp>
      <p:sp>
        <p:nvSpPr>
          <p:cNvPr id="426" name="Google Shape;426;p34"/>
          <p:cNvSpPr txBox="1">
            <a:spLocks noGrp="1"/>
          </p:cNvSpPr>
          <p:nvPr>
            <p:ph type="body" idx="4294967295"/>
          </p:nvPr>
        </p:nvSpPr>
        <p:spPr>
          <a:xfrm>
            <a:off x="5533483" y="515770"/>
            <a:ext cx="2374900" cy="333057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solidFill>
                  <a:schemeClr val="accent1"/>
                </a:solidFill>
                <a:latin typeface="IBM Plex Serif SemiBold"/>
                <a:ea typeface="IBM Plex Serif SemiBold"/>
                <a:cs typeface="IBM Plex Serif SemiBold"/>
                <a:sym typeface="IBM Plex Serif SemiBold"/>
              </a:rPr>
              <a:t>The Germ That Wears a Crown: </a:t>
            </a:r>
            <a:r>
              <a:rPr lang="en-US" sz="1400" dirty="0">
                <a:solidFill>
                  <a:schemeClr val="accent1"/>
                </a:solidFill>
                <a:latin typeface="IBM Plex Serif SemiBold"/>
                <a:ea typeface="IBM Plex Serif SemiBold"/>
                <a:cs typeface="IBM Plex Serif SemiBold"/>
                <a:sym typeface="IBM Plex Serif SemiBold"/>
              </a:rPr>
              <a:t>A Story about the Coronavirus (e-book for children in English, Creole &amp; Spanish)</a:t>
            </a:r>
            <a:endParaRPr sz="1400" dirty="0">
              <a:solidFill>
                <a:schemeClr val="accent1"/>
              </a:solidFill>
              <a:latin typeface="IBM Plex Serif SemiBold"/>
              <a:ea typeface="IBM Plex Serif SemiBold"/>
              <a:cs typeface="IBM Plex Serif SemiBold"/>
              <a:sym typeface="IBM Plex Serif SemiBold"/>
            </a:endParaRPr>
          </a:p>
          <a:p>
            <a:pPr marL="0" lvl="0" indent="0">
              <a:spcBef>
                <a:spcPts val="600"/>
              </a:spcBef>
              <a:spcAft>
                <a:spcPts val="600"/>
              </a:spcAft>
              <a:buNone/>
            </a:pPr>
            <a:r>
              <a:rPr lang="en-US" sz="2000" dirty="0">
                <a:solidFill>
                  <a:schemeClr val="lt1"/>
                </a:solidFill>
              </a:rPr>
              <a:t>http://</a:t>
            </a:r>
            <a:r>
              <a:rPr lang="en-US" sz="2000" dirty="0" err="1">
                <a:solidFill>
                  <a:schemeClr val="lt1"/>
                </a:solidFill>
              </a:rPr>
              <a:t>fsustress.org</a:t>
            </a:r>
            <a:r>
              <a:rPr lang="en-US" sz="2000" dirty="0">
                <a:solidFill>
                  <a:schemeClr val="lt1"/>
                </a:solidFill>
              </a:rPr>
              <a:t>/</a:t>
            </a:r>
            <a:r>
              <a:rPr lang="en-US" sz="2000" dirty="0" err="1">
                <a:solidFill>
                  <a:schemeClr val="lt1"/>
                </a:solidFill>
              </a:rPr>
              <a:t>GermCrown</a:t>
            </a:r>
            <a:r>
              <a:rPr lang="en-US" sz="2000" dirty="0">
                <a:solidFill>
                  <a:schemeClr val="lt1"/>
                </a:solidFill>
              </a:rPr>
              <a:t>/</a:t>
            </a:r>
            <a:r>
              <a:rPr lang="en-US" sz="2000" dirty="0" err="1">
                <a:solidFill>
                  <a:schemeClr val="lt1"/>
                </a:solidFill>
              </a:rPr>
              <a:t>GermCrown.html</a:t>
            </a:r>
            <a:endParaRPr sz="2000" dirty="0">
              <a:solidFill>
                <a:schemeClr val="lt1"/>
              </a:solidFill>
            </a:endParaRPr>
          </a:p>
        </p:txBody>
      </p:sp>
      <p:grpSp>
        <p:nvGrpSpPr>
          <p:cNvPr id="421" name="Google Shape;421;p34"/>
          <p:cNvGrpSpPr/>
          <p:nvPr/>
        </p:nvGrpSpPr>
        <p:grpSpPr>
          <a:xfrm>
            <a:off x="5341975" y="69842"/>
            <a:ext cx="2736410" cy="4222433"/>
            <a:chOff x="2112475" y="238125"/>
            <a:chExt cx="3395050" cy="5238750"/>
          </a:xfrm>
        </p:grpSpPr>
        <p:sp>
          <p:nvSpPr>
            <p:cNvPr id="422" name="Google Shape;422;p34"/>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4"/>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34"/>
          <p:cNvSpPr/>
          <p:nvPr/>
        </p:nvSpPr>
        <p:spPr>
          <a:xfrm>
            <a:off x="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dk1">
                <a:alpha val="50000"/>
              </a:schemeClr>
            </a:outerShdw>
          </a:effectLst>
        </p:spPr>
      </p:sp>
      <p:sp>
        <p:nvSpPr>
          <p:cNvPr id="2" name="TextBox 1">
            <a:extLst>
              <a:ext uri="{FF2B5EF4-FFF2-40B4-BE49-F238E27FC236}">
                <a16:creationId xmlns:a16="http://schemas.microsoft.com/office/drawing/2014/main" id="{510BEA1D-0133-9148-9073-125A1D86B4A3}"/>
              </a:ext>
            </a:extLst>
          </p:cNvPr>
          <p:cNvSpPr txBox="1"/>
          <p:nvPr/>
        </p:nvSpPr>
        <p:spPr>
          <a:xfrm>
            <a:off x="2720898" y="2977376"/>
            <a:ext cx="184731" cy="307777"/>
          </a:xfrm>
          <a:prstGeom prst="rect">
            <a:avLst/>
          </a:prstGeom>
          <a:noFill/>
        </p:spPr>
        <p:txBody>
          <a:bodyPr wrap="none" rtlCol="0">
            <a:spAutoFit/>
          </a:bodyPr>
          <a:lstStyle/>
          <a:p>
            <a:endParaRPr lang="en-US" dirty="0"/>
          </a:p>
        </p:txBody>
      </p:sp>
      <p:grpSp>
        <p:nvGrpSpPr>
          <p:cNvPr id="12" name="Google Shape;421;p34">
            <a:extLst>
              <a:ext uri="{FF2B5EF4-FFF2-40B4-BE49-F238E27FC236}">
                <a16:creationId xmlns:a16="http://schemas.microsoft.com/office/drawing/2014/main" id="{B5883409-129C-C443-A163-53DF55F87DFB}"/>
              </a:ext>
            </a:extLst>
          </p:cNvPr>
          <p:cNvGrpSpPr/>
          <p:nvPr/>
        </p:nvGrpSpPr>
        <p:grpSpPr>
          <a:xfrm>
            <a:off x="2424964" y="866159"/>
            <a:ext cx="2736410" cy="4222433"/>
            <a:chOff x="2112475" y="238125"/>
            <a:chExt cx="3395050" cy="5238750"/>
          </a:xfrm>
        </p:grpSpPr>
        <p:sp>
          <p:nvSpPr>
            <p:cNvPr id="13" name="Google Shape;422;p34">
              <a:extLst>
                <a:ext uri="{FF2B5EF4-FFF2-40B4-BE49-F238E27FC236}">
                  <a16:creationId xmlns:a16="http://schemas.microsoft.com/office/drawing/2014/main" id="{5267249B-190C-E74F-8050-5A295AE43546}"/>
                </a:ext>
              </a:extLst>
            </p:cNvPr>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3;p34">
              <a:extLst>
                <a:ext uri="{FF2B5EF4-FFF2-40B4-BE49-F238E27FC236}">
                  <a16:creationId xmlns:a16="http://schemas.microsoft.com/office/drawing/2014/main" id="{A24D5629-6475-4C45-933F-ACBDA691DD24}"/>
                </a:ext>
              </a:extLst>
            </p:cNvPr>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24;p34">
              <a:extLst>
                <a:ext uri="{FF2B5EF4-FFF2-40B4-BE49-F238E27FC236}">
                  <a16:creationId xmlns:a16="http://schemas.microsoft.com/office/drawing/2014/main" id="{2B4C9A02-3B46-1448-9015-29345E452502}"/>
                </a:ext>
              </a:extLst>
            </p:cNvPr>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25;p34">
              <a:extLst>
                <a:ext uri="{FF2B5EF4-FFF2-40B4-BE49-F238E27FC236}">
                  <a16:creationId xmlns:a16="http://schemas.microsoft.com/office/drawing/2014/main" id="{155F33EE-55CD-3846-AC2D-48CAC858B62F}"/>
                </a:ext>
              </a:extLst>
            </p:cNvPr>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a:extLst>
              <a:ext uri="{FF2B5EF4-FFF2-40B4-BE49-F238E27FC236}">
                <a16:creationId xmlns:a16="http://schemas.microsoft.com/office/drawing/2014/main" id="{BAD8B72D-A5F6-C840-A614-2902F37F2E4D}"/>
              </a:ext>
            </a:extLst>
          </p:cNvPr>
          <p:cNvSpPr/>
          <p:nvPr/>
        </p:nvSpPr>
        <p:spPr>
          <a:xfrm>
            <a:off x="2498528" y="1309495"/>
            <a:ext cx="2564126" cy="2708434"/>
          </a:xfrm>
          <a:prstGeom prst="rect">
            <a:avLst/>
          </a:prstGeom>
        </p:spPr>
        <p:txBody>
          <a:bodyPr wrap="square">
            <a:spAutoFit/>
          </a:bodyPr>
          <a:lstStyle/>
          <a:p>
            <a:pPr lvl="0"/>
            <a:r>
              <a:rPr lang="en-US" sz="2400" dirty="0">
                <a:solidFill>
                  <a:schemeClr val="accent1"/>
                </a:solidFill>
                <a:latin typeface="IBM Plex Serif SemiBold"/>
                <a:ea typeface="IBM Plex Serif SemiBold"/>
                <a:cs typeface="IBM Plex Serif SemiBold"/>
                <a:sym typeface="IBM Plex Serif SemiBold"/>
              </a:rPr>
              <a:t>After the Harvest: </a:t>
            </a:r>
            <a:r>
              <a:rPr lang="en-US" dirty="0">
                <a:solidFill>
                  <a:schemeClr val="accent1"/>
                </a:solidFill>
                <a:latin typeface="IBM Plex Serif SemiBold"/>
                <a:ea typeface="IBM Plex Serif SemiBold"/>
                <a:cs typeface="IBM Plex Serif SemiBold"/>
                <a:sym typeface="IBM Plex Serif SemiBold"/>
              </a:rPr>
              <a:t>A Story about saying goodbye (e-book for children)</a:t>
            </a:r>
          </a:p>
          <a:p>
            <a:pPr lvl="0"/>
            <a:endParaRPr lang="en-US" dirty="0">
              <a:solidFill>
                <a:schemeClr val="accent1"/>
              </a:solidFill>
              <a:latin typeface="IBM Plex Serif SemiBold"/>
              <a:ea typeface="IBM Plex Serif SemiBold"/>
              <a:cs typeface="IBM Plex Serif SemiBold"/>
              <a:sym typeface="IBM Plex Serif SemiBold"/>
            </a:endParaRPr>
          </a:p>
          <a:p>
            <a:pPr lvl="0"/>
            <a:r>
              <a:rPr lang="en-US" sz="2000" dirty="0">
                <a:solidFill>
                  <a:schemeClr val="bg1"/>
                </a:solidFill>
                <a:latin typeface="IBM Plex Serif SemiBold"/>
                <a:ea typeface="IBM Plex Serif SemiBold"/>
                <a:cs typeface="IBM Plex Serif SemiBold"/>
                <a:sym typeface="IBM Plex Serif SemiBold"/>
              </a:rPr>
              <a:t>http://</a:t>
            </a:r>
            <a:r>
              <a:rPr lang="en-US" sz="2000" dirty="0" err="1">
                <a:solidFill>
                  <a:schemeClr val="bg1"/>
                </a:solidFill>
                <a:latin typeface="IBM Plex Serif SemiBold"/>
                <a:ea typeface="IBM Plex Serif SemiBold"/>
                <a:cs typeface="IBM Plex Serif SemiBold"/>
                <a:sym typeface="IBM Plex Serif SemiBold"/>
              </a:rPr>
              <a:t>fsustress.org</a:t>
            </a:r>
            <a:r>
              <a:rPr lang="en-US" sz="2000" dirty="0">
                <a:solidFill>
                  <a:schemeClr val="bg1"/>
                </a:solidFill>
                <a:latin typeface="IBM Plex Serif SemiBold"/>
                <a:ea typeface="IBM Plex Serif SemiBold"/>
                <a:cs typeface="IBM Plex Serif SemiBold"/>
                <a:sym typeface="IBM Plex Serif SemiBold"/>
              </a:rPr>
              <a:t>/</a:t>
            </a:r>
            <a:r>
              <a:rPr lang="en-US" sz="2000" dirty="0" err="1">
                <a:solidFill>
                  <a:schemeClr val="bg1"/>
                </a:solidFill>
                <a:latin typeface="IBM Plex Serif SemiBold"/>
                <a:ea typeface="IBM Plex Serif SemiBold"/>
                <a:cs typeface="IBM Plex Serif SemiBold"/>
                <a:sym typeface="IBM Plex Serif SemiBold"/>
              </a:rPr>
              <a:t>AfterTheHarvest</a:t>
            </a:r>
            <a:r>
              <a:rPr lang="en-US" sz="2000" dirty="0">
                <a:solidFill>
                  <a:schemeClr val="bg1"/>
                </a:solidFill>
                <a:latin typeface="IBM Plex Serif SemiBold"/>
                <a:ea typeface="IBM Plex Serif SemiBold"/>
                <a:cs typeface="IBM Plex Serif SemiBold"/>
                <a:sym typeface="IBM Plex Serif SemiBold"/>
              </a:rPr>
              <a:t>/</a:t>
            </a:r>
            <a:r>
              <a:rPr lang="en-US" sz="2000" dirty="0" err="1">
                <a:solidFill>
                  <a:schemeClr val="bg1"/>
                </a:solidFill>
                <a:latin typeface="IBM Plex Serif SemiBold"/>
                <a:ea typeface="IBM Plex Serif SemiBold"/>
                <a:cs typeface="IBM Plex Serif SemiBold"/>
                <a:sym typeface="IBM Plex Serif SemiBold"/>
              </a:rPr>
              <a:t>AfterTheHarvest.html</a:t>
            </a:r>
            <a:endParaRPr lang="en-US" sz="2000" dirty="0">
              <a:solidFill>
                <a:schemeClr val="bg1"/>
              </a:solidFill>
              <a:latin typeface="IBM Plex Serif SemiBold"/>
              <a:ea typeface="IBM Plex Serif SemiBold"/>
              <a:cs typeface="IBM Plex Serif SemiBold"/>
              <a:sym typeface="IBM Plex Serif SemiBo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5A667B"/>
            </a:gs>
            <a:gs pos="100000">
              <a:srgbClr val="26282D"/>
            </a:gs>
          </a:gsLst>
          <a:lin ang="10801400" scaled="0"/>
        </a:gradFill>
        <a:effectLst/>
      </p:bgPr>
    </p:bg>
    <p:spTree>
      <p:nvGrpSpPr>
        <p:cNvPr id="1" name="Shape 431"/>
        <p:cNvGrpSpPr/>
        <p:nvPr/>
      </p:nvGrpSpPr>
      <p:grpSpPr>
        <a:xfrm>
          <a:off x="0" y="0"/>
          <a:ext cx="0" cy="0"/>
          <a:chOff x="0" y="0"/>
          <a:chExt cx="0" cy="0"/>
        </a:xfrm>
      </p:grpSpPr>
      <p:sp>
        <p:nvSpPr>
          <p:cNvPr id="432" name="Google Shape;432;p35"/>
          <p:cNvSpPr/>
          <p:nvPr/>
        </p:nvSpPr>
        <p:spPr>
          <a:xfrm>
            <a:off x="1913986" y="1484509"/>
            <a:ext cx="3532500" cy="2249400"/>
          </a:xfrm>
          <a:prstGeom prst="rect">
            <a:avLst/>
          </a:prstGeom>
          <a:blipFill>
            <a:blip r:embed="rId3"/>
            <a:stretch>
              <a:fillRect/>
            </a:stretch>
          </a:bli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chemeClr val="lt2"/>
              </a:solidFill>
              <a:latin typeface="IBM Plex Sans Light"/>
              <a:ea typeface="IBM Plex Sans Light"/>
              <a:cs typeface="IBM Plex Sans Light"/>
              <a:sym typeface="IBM Plex Sans Light"/>
            </a:endParaRPr>
          </a:p>
        </p:txBody>
      </p:sp>
      <p:sp>
        <p:nvSpPr>
          <p:cNvPr id="433" name="Google Shape;433;p3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42</a:t>
            </a:fld>
            <a:endParaRPr/>
          </a:p>
        </p:txBody>
      </p:sp>
      <p:sp>
        <p:nvSpPr>
          <p:cNvPr id="439" name="Google Shape;439;p35"/>
          <p:cNvSpPr txBox="1">
            <a:spLocks noGrp="1"/>
          </p:cNvSpPr>
          <p:nvPr>
            <p:ph type="body" idx="4294967295"/>
          </p:nvPr>
        </p:nvSpPr>
        <p:spPr>
          <a:xfrm>
            <a:off x="6280150" y="1144588"/>
            <a:ext cx="2863850" cy="2857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solidFill>
                  <a:schemeClr val="accent1"/>
                </a:solidFill>
                <a:latin typeface="IBM Plex Serif SemiBold"/>
                <a:ea typeface="IBM Plex Serif SemiBold"/>
                <a:cs typeface="IBM Plex Serif SemiBold"/>
                <a:sym typeface="IBM Plex Serif SemiBold"/>
              </a:rPr>
              <a:t>ACT for Youth Site:</a:t>
            </a:r>
            <a:endParaRPr dirty="0">
              <a:solidFill>
                <a:schemeClr val="accent1"/>
              </a:solidFill>
              <a:latin typeface="IBM Plex Serif SemiBold"/>
              <a:ea typeface="IBM Plex Serif SemiBold"/>
              <a:cs typeface="IBM Plex Serif SemiBold"/>
              <a:sym typeface="IBM Plex Serif SemiBold"/>
            </a:endParaRPr>
          </a:p>
          <a:p>
            <a:pPr marL="0" lvl="0" indent="0" algn="l" rtl="0">
              <a:spcBef>
                <a:spcPts val="600"/>
              </a:spcBef>
              <a:spcAft>
                <a:spcPts val="600"/>
              </a:spcAft>
              <a:buNone/>
            </a:pPr>
            <a:r>
              <a:rPr lang="en" sz="2000" dirty="0" err="1">
                <a:solidFill>
                  <a:schemeClr val="lt1"/>
                </a:solidFill>
              </a:rPr>
              <a:t>www.actforyouth.net</a:t>
            </a:r>
            <a:endParaRPr lang="en" sz="2000" dirty="0">
              <a:solidFill>
                <a:schemeClr val="lt1"/>
              </a:solidFill>
            </a:endParaRPr>
          </a:p>
          <a:p>
            <a:pPr marL="0" lvl="0" indent="0" algn="l" rtl="0">
              <a:spcBef>
                <a:spcPts val="600"/>
              </a:spcBef>
              <a:spcAft>
                <a:spcPts val="600"/>
              </a:spcAft>
              <a:buNone/>
            </a:pPr>
            <a:endParaRPr sz="2000" dirty="0">
              <a:solidFill>
                <a:schemeClr val="lt1"/>
              </a:solidFill>
            </a:endParaRPr>
          </a:p>
        </p:txBody>
      </p:sp>
      <p:grpSp>
        <p:nvGrpSpPr>
          <p:cNvPr id="434" name="Google Shape;434;p35"/>
          <p:cNvGrpSpPr/>
          <p:nvPr/>
        </p:nvGrpSpPr>
        <p:grpSpPr>
          <a:xfrm>
            <a:off x="1365188" y="1341626"/>
            <a:ext cx="4542205" cy="2661224"/>
            <a:chOff x="1177450" y="241631"/>
            <a:chExt cx="6173152" cy="3616776"/>
          </a:xfrm>
        </p:grpSpPr>
        <p:sp>
          <p:nvSpPr>
            <p:cNvPr id="435" name="Google Shape;435;p35"/>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35"/>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35"/>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35"/>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0" name="Google Shape;440;p35"/>
          <p:cNvSpPr/>
          <p:nvPr/>
        </p:nvSpPr>
        <p:spPr>
          <a:xfrm>
            <a:off x="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dk1">
                <a:alpha val="50000"/>
              </a:schemeClr>
            </a:outerShdw>
          </a:effectLst>
        </p:spPr>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Shape 444"/>
        <p:cNvGrpSpPr/>
        <p:nvPr/>
      </p:nvGrpSpPr>
      <p:grpSpPr>
        <a:xfrm>
          <a:off x="0" y="0"/>
          <a:ext cx="0" cy="0"/>
          <a:chOff x="0" y="0"/>
          <a:chExt cx="0" cy="0"/>
        </a:xfrm>
      </p:grpSpPr>
      <p:sp>
        <p:nvSpPr>
          <p:cNvPr id="447" name="Google Shape;447;p3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43</a:t>
            </a:fld>
            <a:endParaRPr/>
          </a:p>
        </p:txBody>
      </p:sp>
      <p:sp>
        <p:nvSpPr>
          <p:cNvPr id="446" name="Google Shape;446;p36"/>
          <p:cNvSpPr txBox="1">
            <a:spLocks noGrp="1"/>
          </p:cNvSpPr>
          <p:nvPr>
            <p:ph type="subTitle" idx="4294967295"/>
          </p:nvPr>
        </p:nvSpPr>
        <p:spPr>
          <a:xfrm>
            <a:off x="5940425" y="3257550"/>
            <a:ext cx="3203575" cy="171291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solidFill>
                  <a:schemeClr val="bg1"/>
                </a:solidFill>
                <a:latin typeface="IBM Plex Sans"/>
                <a:ea typeface="IBM Plex Sans"/>
                <a:cs typeface="IBM Plex Sans"/>
                <a:sym typeface="IBM Plex Sans"/>
              </a:rPr>
              <a:t>Any questions?</a:t>
            </a:r>
            <a:endParaRPr b="1" dirty="0">
              <a:solidFill>
                <a:schemeClr val="bg1"/>
              </a:solidFill>
              <a:latin typeface="IBM Plex Sans"/>
              <a:ea typeface="IBM Plex Sans"/>
              <a:cs typeface="IBM Plex Sans"/>
              <a:sym typeface="IBM Plex Sans"/>
            </a:endParaRPr>
          </a:p>
          <a:p>
            <a:pPr marL="0" lvl="0" indent="0" algn="l" rtl="0">
              <a:spcBef>
                <a:spcPts val="600"/>
              </a:spcBef>
              <a:spcAft>
                <a:spcPts val="0"/>
              </a:spcAft>
              <a:buNone/>
            </a:pPr>
            <a:r>
              <a:rPr lang="en-US" dirty="0">
                <a:solidFill>
                  <a:schemeClr val="bg1"/>
                </a:solidFill>
              </a:rPr>
              <a:t>You can reach me at:</a:t>
            </a:r>
          </a:p>
          <a:p>
            <a:pPr marL="0" lvl="0" indent="0" algn="l" rtl="0">
              <a:spcBef>
                <a:spcPts val="600"/>
              </a:spcBef>
              <a:spcAft>
                <a:spcPts val="0"/>
              </a:spcAft>
              <a:buNone/>
            </a:pPr>
            <a:r>
              <a:rPr lang="en-US" dirty="0">
                <a:solidFill>
                  <a:schemeClr val="bg1"/>
                </a:solidFill>
              </a:rPr>
              <a:t>ML782@cornell.edu</a:t>
            </a:r>
          </a:p>
          <a:p>
            <a:pPr marL="0" lvl="0" indent="0" algn="l" rtl="0">
              <a:spcBef>
                <a:spcPts val="600"/>
              </a:spcBef>
              <a:spcAft>
                <a:spcPts val="0"/>
              </a:spcAft>
              <a:buNone/>
            </a:pPr>
            <a:r>
              <a:rPr lang="en-US" dirty="0">
                <a:solidFill>
                  <a:schemeClr val="bg1"/>
                </a:solidFill>
              </a:rPr>
              <a:t>Michele Luc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F6DFB4-DFC7-234F-91E0-E040DBF8BE8C}"/>
              </a:ext>
            </a:extLst>
          </p:cNvPr>
          <p:cNvSpPr>
            <a:spLocks noGrp="1"/>
          </p:cNvSpPr>
          <p:nvPr>
            <p:ph type="body" idx="1"/>
          </p:nvPr>
        </p:nvSpPr>
        <p:spPr>
          <a:xfrm>
            <a:off x="3507842" y="163325"/>
            <a:ext cx="5464200" cy="2858700"/>
          </a:xfrm>
        </p:spPr>
        <p:txBody>
          <a:bodyPr/>
          <a:lstStyle/>
          <a:p>
            <a:pPr marL="76200" indent="0">
              <a:buNone/>
            </a:pPr>
            <a:r>
              <a:rPr lang="en-US" b="1" dirty="0"/>
              <a:t>Trigger Warning – Today’s content can bring up a lot for people, including traumatic experiences---past or present.</a:t>
            </a:r>
          </a:p>
        </p:txBody>
      </p:sp>
      <p:sp>
        <p:nvSpPr>
          <p:cNvPr id="2" name="Slide Number Placeholder 1">
            <a:extLst>
              <a:ext uri="{FF2B5EF4-FFF2-40B4-BE49-F238E27FC236}">
                <a16:creationId xmlns:a16="http://schemas.microsoft.com/office/drawing/2014/main" id="{A41A6E0D-F4E2-B544-BE1D-E834BFFCF13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80394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1003C4-4D50-F543-967F-35382B58DE28}"/>
              </a:ext>
            </a:extLst>
          </p:cNvPr>
          <p:cNvSpPr>
            <a:spLocks noGrp="1"/>
          </p:cNvSpPr>
          <p:nvPr>
            <p:ph type="body" idx="1"/>
          </p:nvPr>
        </p:nvSpPr>
        <p:spPr>
          <a:xfrm>
            <a:off x="2528888" y="409249"/>
            <a:ext cx="6457949" cy="4434905"/>
          </a:xfrm>
        </p:spPr>
        <p:txBody>
          <a:bodyPr/>
          <a:lstStyle/>
          <a:p>
            <a:pPr marL="76200" indent="0">
              <a:buNone/>
            </a:pPr>
            <a:r>
              <a:rPr lang="en-US" sz="2000" b="1" dirty="0"/>
              <a:t>SELF CARE NOTE: Do what you need to do to take care of yourself </a:t>
            </a:r>
          </a:p>
          <a:p>
            <a:pPr marL="76200" indent="0">
              <a:buNone/>
            </a:pPr>
            <a:r>
              <a:rPr lang="en-US" sz="2000" b="1" u="sng" dirty="0"/>
              <a:t>During the session</a:t>
            </a:r>
          </a:p>
          <a:p>
            <a:r>
              <a:rPr lang="en-US" sz="2000" b="1" dirty="0"/>
              <a:t>Take a quick break from the session</a:t>
            </a:r>
          </a:p>
          <a:p>
            <a:r>
              <a:rPr lang="en-US" sz="2000" b="1" dirty="0"/>
              <a:t>Get up/stretch</a:t>
            </a:r>
          </a:p>
          <a:p>
            <a:r>
              <a:rPr lang="en-US" sz="2000" b="1" dirty="0"/>
              <a:t>Eat or drink something</a:t>
            </a:r>
          </a:p>
          <a:p>
            <a:r>
              <a:rPr lang="en-US" sz="2000" b="1" dirty="0"/>
              <a:t>Leave the session----it will be available later</a:t>
            </a:r>
          </a:p>
          <a:p>
            <a:pPr marL="76200" indent="0">
              <a:buNone/>
            </a:pPr>
            <a:endParaRPr lang="en-US" sz="2000" b="1" dirty="0"/>
          </a:p>
          <a:p>
            <a:pPr marL="76200" indent="0">
              <a:buNone/>
            </a:pPr>
            <a:r>
              <a:rPr lang="en-US" sz="2000" b="1" u="sng" dirty="0"/>
              <a:t>After the session</a:t>
            </a:r>
          </a:p>
          <a:p>
            <a:r>
              <a:rPr lang="en-US" sz="2000" b="1" dirty="0"/>
              <a:t>Talk to someone (personal, professional) </a:t>
            </a:r>
          </a:p>
          <a:p>
            <a:r>
              <a:rPr lang="en-US" sz="2000" b="1" dirty="0"/>
              <a:t>Reflection &amp; Journaling</a:t>
            </a:r>
          </a:p>
          <a:p>
            <a:r>
              <a:rPr lang="en-US" sz="2000" b="1" dirty="0"/>
              <a:t>Get moving---Exercise, dance, go for a walk</a:t>
            </a:r>
          </a:p>
          <a:p>
            <a:r>
              <a:rPr lang="en-US" sz="2000" b="1" dirty="0"/>
              <a:t>Rest</a:t>
            </a:r>
          </a:p>
          <a:p>
            <a:endParaRPr lang="en-US" b="1" dirty="0"/>
          </a:p>
          <a:p>
            <a:endParaRPr lang="en-US" b="1" dirty="0"/>
          </a:p>
          <a:p>
            <a:endParaRPr lang="en-US" dirty="0"/>
          </a:p>
        </p:txBody>
      </p:sp>
      <p:sp>
        <p:nvSpPr>
          <p:cNvPr id="4" name="Slide Number Placeholder 3">
            <a:extLst>
              <a:ext uri="{FF2B5EF4-FFF2-40B4-BE49-F238E27FC236}">
                <a16:creationId xmlns:a16="http://schemas.microsoft.com/office/drawing/2014/main" id="{A8003ED5-4EA2-834C-962F-74B36D4B897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004198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588A-5F9B-324D-B8C2-C9F869F1F54F}"/>
              </a:ext>
            </a:extLst>
          </p:cNvPr>
          <p:cNvSpPr>
            <a:spLocks noGrp="1"/>
          </p:cNvSpPr>
          <p:nvPr>
            <p:ph type="title"/>
          </p:nvPr>
        </p:nvSpPr>
        <p:spPr>
          <a:xfrm>
            <a:off x="954881" y="387990"/>
            <a:ext cx="7386637" cy="396300"/>
          </a:xfrm>
        </p:spPr>
        <p:txBody>
          <a:bodyPr/>
          <a:lstStyle/>
          <a:p>
            <a:pPr algn="ctr"/>
            <a:r>
              <a:rPr lang="en-US" dirty="0"/>
              <a:t>Need to talk to someone immediately?</a:t>
            </a:r>
          </a:p>
        </p:txBody>
      </p:sp>
      <p:sp>
        <p:nvSpPr>
          <p:cNvPr id="3" name="Text Placeholder 2">
            <a:extLst>
              <a:ext uri="{FF2B5EF4-FFF2-40B4-BE49-F238E27FC236}">
                <a16:creationId xmlns:a16="http://schemas.microsoft.com/office/drawing/2014/main" id="{3F4B49E7-CB42-E94F-B4BC-E433C04EBE54}"/>
              </a:ext>
            </a:extLst>
          </p:cNvPr>
          <p:cNvSpPr>
            <a:spLocks noGrp="1"/>
          </p:cNvSpPr>
          <p:nvPr>
            <p:ph type="body" idx="1"/>
          </p:nvPr>
        </p:nvSpPr>
        <p:spPr>
          <a:xfrm>
            <a:off x="228600" y="1059482"/>
            <a:ext cx="8839200" cy="3383930"/>
          </a:xfrm>
        </p:spPr>
        <p:txBody>
          <a:bodyPr/>
          <a:lstStyle/>
          <a:p>
            <a:r>
              <a:rPr lang="en-US" sz="1600" dirty="0">
                <a:hlinkClick r:id="rId4"/>
              </a:rPr>
              <a:t>NYS/OMH Mental Health Support Hotline</a:t>
            </a:r>
            <a:r>
              <a:rPr lang="en-US" sz="1600" dirty="0"/>
              <a:t>: 1-844-863-9314</a:t>
            </a:r>
          </a:p>
          <a:p>
            <a:pPr marL="76200" indent="0">
              <a:buNone/>
            </a:pPr>
            <a:endParaRPr lang="en-US" sz="1600" dirty="0"/>
          </a:p>
          <a:p>
            <a:r>
              <a:rPr lang="en-US" sz="1600" dirty="0"/>
              <a:t>NYC Well (</a:t>
            </a:r>
            <a:r>
              <a:rPr lang="en-US" sz="1600" dirty="0" err="1"/>
              <a:t>Talk.Text.Chat</a:t>
            </a:r>
            <a:r>
              <a:rPr lang="en-US" sz="1600" dirty="0"/>
              <a:t> 24/7):1-888-NYC-WELL /  </a:t>
            </a:r>
            <a:r>
              <a:rPr lang="en-US" sz="1600" dirty="0">
                <a:hlinkClick r:id="rId5"/>
              </a:rPr>
              <a:t>https://nycwell.cityofnewyork.us/en/</a:t>
            </a:r>
            <a:endParaRPr lang="en-US" sz="1600" dirty="0"/>
          </a:p>
          <a:p>
            <a:pPr marL="76200" indent="0">
              <a:buNone/>
            </a:pPr>
            <a:endParaRPr lang="en-US" sz="1600" dirty="0"/>
          </a:p>
          <a:p>
            <a:r>
              <a:rPr lang="en-US" sz="1600" dirty="0">
                <a:hlinkClick r:id="rId6"/>
              </a:rPr>
              <a:t>National Suicide Prevention Lifeline (Lifeline)</a:t>
            </a:r>
            <a:r>
              <a:rPr lang="en-US" sz="1600" dirty="0"/>
              <a:t> at 1-800-273-TALK (8255), or text the Crisis Text Line (text HELLO to 741741).</a:t>
            </a:r>
          </a:p>
          <a:p>
            <a:pPr marL="76200" indent="0">
              <a:buNone/>
            </a:pPr>
            <a:endParaRPr lang="en-US" sz="1600" dirty="0"/>
          </a:p>
          <a:p>
            <a:r>
              <a:rPr lang="en-US" sz="1600" dirty="0"/>
              <a:t>Are you experiencing anxiety due to the coronavirus emergency?  </a:t>
            </a:r>
            <a:r>
              <a:rPr lang="en-US" sz="1600" u="sng" dirty="0">
                <a:hlinkClick r:id="rId4"/>
              </a:rPr>
              <a:t>https://omh.ny.gov/omhweb/covid-19-resources.html</a:t>
            </a:r>
            <a:endParaRPr lang="en-US" sz="1600" u="sng" dirty="0"/>
          </a:p>
          <a:p>
            <a:pPr marL="76200" indent="0">
              <a:buNone/>
            </a:pPr>
            <a:endParaRPr lang="en-US" sz="1600" u="sng" dirty="0"/>
          </a:p>
          <a:p>
            <a:r>
              <a:rPr lang="en-US" sz="1600" dirty="0"/>
              <a:t>Coping with Traumatic Events (National Institute of Mental Health): </a:t>
            </a:r>
            <a:r>
              <a:rPr lang="en-US" sz="1600" dirty="0">
                <a:hlinkClick r:id="rId7"/>
              </a:rPr>
              <a:t>https://www.nimh.nih.gov/health/topics/coping-with-traumatic-events/index.shtml</a:t>
            </a:r>
            <a:r>
              <a:rPr lang="en-US" sz="1600" dirty="0"/>
              <a:t> </a:t>
            </a:r>
          </a:p>
          <a:p>
            <a:endParaRPr lang="en-US" sz="1600" dirty="0"/>
          </a:p>
          <a:p>
            <a:pPr marL="76200" indent="0">
              <a:buNone/>
            </a:pPr>
            <a:endParaRPr lang="en-US" dirty="0"/>
          </a:p>
          <a:p>
            <a:endParaRPr lang="en-US" dirty="0"/>
          </a:p>
        </p:txBody>
      </p:sp>
      <p:sp>
        <p:nvSpPr>
          <p:cNvPr id="4" name="Slide Number Placeholder 3">
            <a:extLst>
              <a:ext uri="{FF2B5EF4-FFF2-40B4-BE49-F238E27FC236}">
                <a16:creationId xmlns:a16="http://schemas.microsoft.com/office/drawing/2014/main" id="{351D50E7-AED7-0C4D-96B3-80F0E0EDED4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202233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Shape 206"/>
        <p:cNvGrpSpPr/>
        <p:nvPr/>
      </p:nvGrpSpPr>
      <p:grpSpPr>
        <a:xfrm>
          <a:off x="0" y="0"/>
          <a:ext cx="0" cy="0"/>
          <a:chOff x="0" y="0"/>
          <a:chExt cx="0" cy="0"/>
        </a:xfrm>
      </p:grpSpPr>
      <p:sp>
        <p:nvSpPr>
          <p:cNvPr id="209" name="Google Shape;209;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8</a:t>
            </a:fld>
            <a:endParaRPr/>
          </a:p>
        </p:txBody>
      </p:sp>
      <p:sp>
        <p:nvSpPr>
          <p:cNvPr id="207" name="Google Shape;207;p16"/>
          <p:cNvSpPr txBox="1">
            <a:spLocks noGrp="1"/>
          </p:cNvSpPr>
          <p:nvPr>
            <p:ph type="ctrTitle" idx="4294967295"/>
          </p:nvPr>
        </p:nvSpPr>
        <p:spPr>
          <a:xfrm>
            <a:off x="5942013" y="381000"/>
            <a:ext cx="3201987" cy="111442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8000" dirty="0">
                <a:solidFill>
                  <a:schemeClr val="lt1"/>
                </a:solidFill>
              </a:rPr>
              <a:t>QOTD</a:t>
            </a:r>
            <a:endParaRPr sz="8000" dirty="0">
              <a:solidFill>
                <a:schemeClr val="lt1"/>
              </a:solidFill>
            </a:endParaRPr>
          </a:p>
        </p:txBody>
      </p:sp>
      <p:sp>
        <p:nvSpPr>
          <p:cNvPr id="208" name="Google Shape;208;p16"/>
          <p:cNvSpPr txBox="1">
            <a:spLocks noGrp="1"/>
          </p:cNvSpPr>
          <p:nvPr>
            <p:ph type="subTitle" idx="4294967295"/>
          </p:nvPr>
        </p:nvSpPr>
        <p:spPr>
          <a:xfrm>
            <a:off x="5949950" y="1624013"/>
            <a:ext cx="3194050" cy="2347912"/>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chemeClr val="bg1"/>
                </a:solidFill>
                <a:latin typeface="IBM Plex Sans"/>
                <a:ea typeface="IBM Plex Sans"/>
                <a:cs typeface="IBM Plex Sans"/>
                <a:sym typeface="IBM Plex Sans"/>
              </a:rPr>
              <a:t>In the chat box, what is one thing that b</a:t>
            </a:r>
            <a:r>
              <a:rPr lang="en-US" b="1" dirty="0">
                <a:solidFill>
                  <a:schemeClr val="bg1"/>
                </a:solidFill>
              </a:rPr>
              <a:t>rings you comfort or</a:t>
            </a:r>
          </a:p>
          <a:p>
            <a:pPr marL="0" indent="0">
              <a:spcBef>
                <a:spcPts val="600"/>
              </a:spcBef>
              <a:buClr>
                <a:schemeClr val="bg1"/>
              </a:buClr>
              <a:buSzPts val="1100"/>
              <a:buNone/>
            </a:pPr>
            <a:r>
              <a:rPr lang="en-US" b="1" dirty="0">
                <a:solidFill>
                  <a:schemeClr val="bg1"/>
                </a:solidFill>
              </a:rPr>
              <a:t>makes you feel safe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FC5D-F330-424E-8A3A-834961662628}"/>
              </a:ext>
            </a:extLst>
          </p:cNvPr>
          <p:cNvSpPr>
            <a:spLocks noGrp="1"/>
          </p:cNvSpPr>
          <p:nvPr>
            <p:ph type="title"/>
          </p:nvPr>
        </p:nvSpPr>
        <p:spPr/>
        <p:txBody>
          <a:bodyPr/>
          <a:lstStyle/>
          <a:p>
            <a:r>
              <a:rPr lang="en-US" dirty="0"/>
              <a:t>What is Trauma?</a:t>
            </a:r>
          </a:p>
        </p:txBody>
      </p:sp>
      <p:sp>
        <p:nvSpPr>
          <p:cNvPr id="3" name="Text Placeholder 2">
            <a:extLst>
              <a:ext uri="{FF2B5EF4-FFF2-40B4-BE49-F238E27FC236}">
                <a16:creationId xmlns:a16="http://schemas.microsoft.com/office/drawing/2014/main" id="{63D8634D-589C-9B49-A5B2-6B596E076CB9}"/>
              </a:ext>
            </a:extLst>
          </p:cNvPr>
          <p:cNvSpPr>
            <a:spLocks noGrp="1"/>
          </p:cNvSpPr>
          <p:nvPr>
            <p:ph type="body" idx="1"/>
          </p:nvPr>
        </p:nvSpPr>
        <p:spPr/>
        <p:txBody>
          <a:bodyPr/>
          <a:lstStyle/>
          <a:p>
            <a:pPr marL="76200" indent="0">
              <a:buNone/>
            </a:pPr>
            <a:r>
              <a:rPr lang="en-US" dirty="0">
                <a:solidFill>
                  <a:schemeClr val="tx1"/>
                </a:solidFill>
                <a:latin typeface="Bellota Text Light" panose="020B0604020202020204" charset="0"/>
                <a:ea typeface="Bellota Text Light" panose="020B0604020202020204" charset="0"/>
              </a:rPr>
              <a:t>Trauma results from an event, series of events, or set of circumstances that is experienced by an individual as physically or emotionally harmful or life threatening and that has lasting adverse effects on the individual’s functioning and mental, physical, social, emotional or spiritual well-being.</a:t>
            </a:r>
          </a:p>
          <a:p>
            <a:endParaRPr lang="en-US" dirty="0"/>
          </a:p>
        </p:txBody>
      </p:sp>
      <p:sp>
        <p:nvSpPr>
          <p:cNvPr id="4" name="Slide Number Placeholder 3">
            <a:extLst>
              <a:ext uri="{FF2B5EF4-FFF2-40B4-BE49-F238E27FC236}">
                <a16:creationId xmlns:a16="http://schemas.microsoft.com/office/drawing/2014/main" id="{EBCAA9D8-FBA9-8E4A-BB12-4557F4FC70C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410934978"/>
      </p:ext>
    </p:extLst>
  </p:cSld>
  <p:clrMapOvr>
    <a:masterClrMapping/>
  </p:clrMapOvr>
</p:sld>
</file>

<file path=ppt/theme/theme1.xml><?xml version="1.0" encoding="utf-8"?>
<a:theme xmlns:a="http://schemas.openxmlformats.org/drawingml/2006/main" name="Exeter template">
  <a:themeElements>
    <a:clrScheme name="Custom 347">
      <a:dk1>
        <a:srgbClr val="3E4655"/>
      </a:dk1>
      <a:lt1>
        <a:srgbClr val="FFFFFF"/>
      </a:lt1>
      <a:dk2>
        <a:srgbClr val="746F7E"/>
      </a:dk2>
      <a:lt2>
        <a:srgbClr val="EAECF0"/>
      </a:lt2>
      <a:accent1>
        <a:srgbClr val="FFB900"/>
      </a:accent1>
      <a:accent2>
        <a:srgbClr val="F78300"/>
      </a:accent2>
      <a:accent3>
        <a:srgbClr val="D6516E"/>
      </a:accent3>
      <a:accent4>
        <a:srgbClr val="807DAF"/>
      </a:accent4>
      <a:accent5>
        <a:srgbClr val="93AECF"/>
      </a:accent5>
      <a:accent6>
        <a:srgbClr val="7E0808"/>
      </a:accent6>
      <a:hlink>
        <a:srgbClr val="38334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16151</TotalTime>
  <Words>2726</Words>
  <Application>Microsoft Office PowerPoint</Application>
  <PresentationFormat>On-screen Show (16:9)</PresentationFormat>
  <Paragraphs>251</Paragraphs>
  <Slides>43</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Merriweather</vt:lpstr>
      <vt:lpstr>Avenir Next Condensed</vt:lpstr>
      <vt:lpstr>IBM Plex Serif</vt:lpstr>
      <vt:lpstr>Quicksand</vt:lpstr>
      <vt:lpstr>Bellota Text Light</vt:lpstr>
      <vt:lpstr>IBM Plex Serif SemiBold</vt:lpstr>
      <vt:lpstr>IBM Plex Sans</vt:lpstr>
      <vt:lpstr>Arial</vt:lpstr>
      <vt:lpstr>IBM Plex Sans Light</vt:lpstr>
      <vt:lpstr>Calibri</vt:lpstr>
      <vt:lpstr>Wingdings</vt:lpstr>
      <vt:lpstr>Courier New</vt:lpstr>
      <vt:lpstr>Exeter template</vt:lpstr>
      <vt:lpstr>Revisiting the Guiding Principles of a Trauma-Informed Approach in 2021  Michele Luc, Trainer ACT for Youth Center for  Community Action</vt:lpstr>
      <vt:lpstr>PowerPoint Presentation</vt:lpstr>
      <vt:lpstr>AGENDA</vt:lpstr>
      <vt:lpstr>PowerPoint Presentation</vt:lpstr>
      <vt:lpstr>PowerPoint Presentation</vt:lpstr>
      <vt:lpstr>PowerPoint Presentation</vt:lpstr>
      <vt:lpstr>Need to talk to someone immediately?</vt:lpstr>
      <vt:lpstr>QOTD</vt:lpstr>
      <vt:lpstr>What is Trauma?</vt:lpstr>
      <vt:lpstr>Types of Trauma</vt:lpstr>
      <vt:lpstr>The Three E’s</vt:lpstr>
      <vt:lpstr>A Trauma-Informed Approach…</vt:lpstr>
      <vt:lpstr>PowerPoint Presentation</vt:lpstr>
      <vt:lpstr>        There are six guiding principles to consider when looking through a trauma-informed lens: </vt:lpstr>
      <vt:lpstr>SAFETY</vt:lpstr>
      <vt:lpstr> TRUSTWORTHINESS</vt:lpstr>
      <vt:lpstr>CHOICE</vt:lpstr>
      <vt:lpstr>COLLABORATION</vt:lpstr>
      <vt:lpstr>EMPOWERMENT</vt:lpstr>
      <vt:lpstr>  CULTURAL, HISTORICAL &amp; GENDER CONSIDERATIONS   </vt:lpstr>
      <vt:lpstr>TRAUMA &amp; CURRENT EVENTS</vt:lpstr>
      <vt:lpstr>CORONAVIRUS/COVID-19</vt:lpstr>
      <vt:lpstr>COVID-19 in 2021</vt:lpstr>
      <vt:lpstr>HISTORICAL TRAUMA</vt:lpstr>
      <vt:lpstr>RACIAL TRAUMA </vt:lpstr>
      <vt:lpstr>PowerPoint Presentation</vt:lpstr>
      <vt:lpstr>INCORPORATING A TRAUMA-INFORMED APPROACH (TIA) INTO YOUR WORK WITH YOUTH </vt:lpstr>
      <vt:lpstr>PowerPoint Presentation</vt:lpstr>
      <vt:lpstr>PowerPoint Presentation</vt:lpstr>
      <vt:lpstr>Incorporating a TIA in In-Person EBPs</vt:lpstr>
      <vt:lpstr>Incorporating a TIA in In-Person EBPs</vt:lpstr>
      <vt:lpstr>Incorporating TIA in In-Person &amp; Virtual Programs</vt:lpstr>
      <vt:lpstr>Incorporating TIA in Virtual Programs</vt:lpstr>
      <vt:lpstr>Incorporating TIA in Virtual Programs</vt:lpstr>
      <vt:lpstr>Anything Else?</vt:lpstr>
      <vt:lpstr>Light Within the Darkness</vt:lpstr>
      <vt:lpstr>RESOURCES &amp; REFERENCES</vt:lpstr>
      <vt:lpstr>RESOURCES &amp; REFERENCES</vt:lpstr>
      <vt:lpstr>RESOURCES &amp; REFERENCES</vt:lpstr>
      <vt:lpstr>RESOURCES &amp; REFERENCES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Guiding Principles of Trauma-Informed Care  Michele Luc ACT for Youth Center for Community Action</dc:title>
  <dc:creator>ml782@cornell.edu</dc:creator>
  <cp:keywords>CAPP/PREP/SRAE webinar 2021</cp:keywords>
  <cp:lastModifiedBy>Karen Schantz</cp:lastModifiedBy>
  <cp:revision>138</cp:revision>
  <dcterms:modified xsi:type="dcterms:W3CDTF">2021-04-29T19:38:12Z</dcterms:modified>
</cp:coreProperties>
</file>