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268" r:id="rId3"/>
    <p:sldId id="351" r:id="rId4"/>
    <p:sldId id="352" r:id="rId5"/>
    <p:sldId id="393" r:id="rId6"/>
    <p:sldId id="416" r:id="rId7"/>
    <p:sldId id="395" r:id="rId8"/>
    <p:sldId id="383" r:id="rId9"/>
    <p:sldId id="375" r:id="rId10"/>
    <p:sldId id="374" r:id="rId11"/>
    <p:sldId id="384" r:id="rId12"/>
    <p:sldId id="398" r:id="rId13"/>
    <p:sldId id="415" r:id="rId14"/>
    <p:sldId id="414" r:id="rId15"/>
    <p:sldId id="385" r:id="rId16"/>
    <p:sldId id="387" r:id="rId17"/>
    <p:sldId id="388" r:id="rId18"/>
    <p:sldId id="391" r:id="rId19"/>
    <p:sldId id="401" r:id="rId20"/>
    <p:sldId id="400" r:id="rId21"/>
    <p:sldId id="376" r:id="rId22"/>
    <p:sldId id="408" r:id="rId23"/>
    <p:sldId id="411" r:id="rId24"/>
    <p:sldId id="377" r:id="rId25"/>
    <p:sldId id="403" r:id="rId26"/>
    <p:sldId id="405" r:id="rId27"/>
    <p:sldId id="412" r:id="rId28"/>
    <p:sldId id="407" r:id="rId29"/>
    <p:sldId id="367" r:id="rId30"/>
    <p:sldId id="373" r:id="rId31"/>
    <p:sldId id="409" r:id="rId32"/>
    <p:sldId id="397" r:id="rId33"/>
    <p:sldId id="413" r:id="rId34"/>
    <p:sldId id="41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70979" autoAdjust="0"/>
  </p:normalViewPr>
  <p:slideViewPr>
    <p:cSldViewPr>
      <p:cViewPr varScale="1">
        <p:scale>
          <a:sx n="65" d="100"/>
          <a:sy n="65" d="100"/>
        </p:scale>
        <p:origin x="53" y="2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7" d="100"/>
          <a:sy n="87" d="100"/>
        </p:scale>
        <p:origin x="2178"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0F22E-A59A-4A12-A822-4A61C5358DC6}" type="datetimeFigureOut">
              <a:rPr lang="en-US" smtClean="0"/>
              <a:t>7/2/2021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9B989-AE1D-4804-B60D-A7ED8BF2C9DD}" type="slidenum">
              <a:rPr lang="en-US" smtClean="0"/>
              <a:t>‹#›</a:t>
            </a:fld>
            <a:endParaRPr lang="en-US"/>
          </a:p>
        </p:txBody>
      </p:sp>
    </p:spTree>
    <p:extLst>
      <p:ext uri="{BB962C8B-B14F-4D97-AF65-F5344CB8AC3E}">
        <p14:creationId xmlns:p14="http://schemas.microsoft.com/office/powerpoint/2010/main" val="398679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1</a:t>
            </a:fld>
            <a:endParaRPr lang="en-US"/>
          </a:p>
        </p:txBody>
      </p:sp>
    </p:spTree>
    <p:extLst>
      <p:ext uri="{BB962C8B-B14F-4D97-AF65-F5344CB8AC3E}">
        <p14:creationId xmlns:p14="http://schemas.microsoft.com/office/powerpoint/2010/main" val="417383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common competencies mentioned in a range of competency frameworks. It is helpful to youth workers to have skills and knowledge is these areas.</a:t>
            </a:r>
          </a:p>
          <a:p>
            <a:endParaRPr lang="en-US" i="1" dirty="0"/>
          </a:p>
          <a:p>
            <a:r>
              <a:rPr lang="en-US" i="1" dirty="0"/>
              <a:t>Briefly review the list.</a:t>
            </a:r>
          </a:p>
          <a:p>
            <a:endParaRPr lang="en-US" i="1" dirty="0"/>
          </a:p>
          <a:p>
            <a:r>
              <a:rPr lang="en-US" i="1" dirty="0"/>
              <a:t>Click: </a:t>
            </a:r>
          </a:p>
          <a:p>
            <a:r>
              <a:rPr lang="en-US" dirty="0"/>
              <a:t>With the exploding field of digital communication and online learning we should add digital learning and digital literacy – these are important skills to help young people navigate the new digital world.</a:t>
            </a:r>
          </a:p>
          <a:p>
            <a:r>
              <a:rPr lang="en-US" dirty="0"/>
              <a:t>We also need to add trauma-informed youth work since we have learned that many young people are living with trauma and toxic stress and youth workers need to be aware of impact trauma has on youth, and ways to provide a supportive, safe and inclusive program environment</a:t>
            </a:r>
          </a:p>
          <a:p>
            <a:endParaRPr lang="en-US" dirty="0"/>
          </a:p>
          <a:p>
            <a:r>
              <a:rPr lang="en-US" dirty="0"/>
              <a:t>We added resources for professional development in these areas to the resources list at the end of the presentation.</a:t>
            </a:r>
          </a:p>
        </p:txBody>
      </p:sp>
      <p:sp>
        <p:nvSpPr>
          <p:cNvPr id="4" name="Slide Number Placeholder 3"/>
          <p:cNvSpPr>
            <a:spLocks noGrp="1"/>
          </p:cNvSpPr>
          <p:nvPr>
            <p:ph type="sldNum" sz="quarter" idx="5"/>
          </p:nvPr>
        </p:nvSpPr>
        <p:spPr/>
        <p:txBody>
          <a:bodyPr/>
          <a:lstStyle/>
          <a:p>
            <a:fld id="{96A9B989-AE1D-4804-B60D-A7ED8BF2C9DD}" type="slidenum">
              <a:rPr lang="en-US" smtClean="0"/>
              <a:t>10</a:t>
            </a:fld>
            <a:endParaRPr lang="en-US"/>
          </a:p>
        </p:txBody>
      </p:sp>
    </p:spTree>
    <p:extLst>
      <p:ext uri="{BB962C8B-B14F-4D97-AF65-F5344CB8AC3E}">
        <p14:creationId xmlns:p14="http://schemas.microsoft.com/office/powerpoint/2010/main" val="337958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Naturally, since we do not have a degree or professional development track in youth work or youth development, we cannot expect new professionals coming into youth work settings to have all these competencies. So where can they go to learn more?</a:t>
            </a:r>
          </a:p>
          <a:p>
            <a:r>
              <a:rPr lang="en-US" dirty="0"/>
              <a:t>On the slide you see a list of New York State youth networks.</a:t>
            </a:r>
          </a:p>
          <a:p>
            <a:r>
              <a:rPr lang="en-US" dirty="0"/>
              <a:t>Where else can you go for further professional development?</a:t>
            </a:r>
          </a:p>
          <a:p>
            <a:r>
              <a:rPr lang="en-US" dirty="0"/>
              <a:t>In-house?</a:t>
            </a:r>
          </a:p>
          <a:p>
            <a:r>
              <a:rPr lang="en-US" dirty="0"/>
              <a:t>In the community?</a:t>
            </a:r>
          </a:p>
          <a:p>
            <a:r>
              <a:rPr lang="en-US" dirty="0"/>
              <a:t>Online?</a:t>
            </a:r>
          </a:p>
          <a:p>
            <a:r>
              <a:rPr lang="en-US" dirty="0"/>
              <a:t>Please chat in …</a:t>
            </a:r>
          </a:p>
          <a:p>
            <a:endParaRPr lang="en-US" dirty="0"/>
          </a:p>
          <a:p>
            <a:r>
              <a:rPr lang="en-US" dirty="0"/>
              <a:t>Summarize: So there are many other local and online sources for professional development. And with continuous changes in our fast moving world we need to be committed to ongoing professional development and learning.</a:t>
            </a:r>
          </a:p>
        </p:txBody>
      </p:sp>
      <p:sp>
        <p:nvSpPr>
          <p:cNvPr id="4" name="Slide Number Placeholder 3"/>
          <p:cNvSpPr>
            <a:spLocks noGrp="1"/>
          </p:cNvSpPr>
          <p:nvPr>
            <p:ph type="sldNum" sz="quarter" idx="5"/>
          </p:nvPr>
        </p:nvSpPr>
        <p:spPr/>
        <p:txBody>
          <a:bodyPr/>
          <a:lstStyle/>
          <a:p>
            <a:fld id="{96A9B989-AE1D-4804-B60D-A7ED8BF2C9DD}" type="slidenum">
              <a:rPr lang="en-US" smtClean="0"/>
              <a:t>11</a:t>
            </a:fld>
            <a:endParaRPr lang="en-US"/>
          </a:p>
        </p:txBody>
      </p:sp>
    </p:spTree>
    <p:extLst>
      <p:ext uri="{BB962C8B-B14F-4D97-AF65-F5344CB8AC3E}">
        <p14:creationId xmlns:p14="http://schemas.microsoft.com/office/powerpoint/2010/main" val="187684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mentioned in earlier PYD webinars the demographics of young people are changing. They are getting increasingly diverse in regards to race and ethnicity, immigrant status, cultural backgrounds, LGBTQ youth, gender identities.</a:t>
            </a:r>
          </a:p>
          <a:p>
            <a:r>
              <a:rPr lang="en-US" dirty="0"/>
              <a:t>Youth workers have to one-mined to work with diverse youth so it will be helpful to include an exploration of personal biases or stereotypes in professional development efforts.</a:t>
            </a:r>
          </a:p>
        </p:txBody>
      </p:sp>
      <p:sp>
        <p:nvSpPr>
          <p:cNvPr id="4" name="Slide Number Placeholder 3"/>
          <p:cNvSpPr>
            <a:spLocks noGrp="1"/>
          </p:cNvSpPr>
          <p:nvPr>
            <p:ph type="sldNum" sz="quarter" idx="5"/>
          </p:nvPr>
        </p:nvSpPr>
        <p:spPr/>
        <p:txBody>
          <a:bodyPr/>
          <a:lstStyle/>
          <a:p>
            <a:fld id="{96A9B989-AE1D-4804-B60D-A7ED8BF2C9DD}" type="slidenum">
              <a:rPr lang="en-US" smtClean="0"/>
              <a:t>12</a:t>
            </a:fld>
            <a:endParaRPr lang="en-US"/>
          </a:p>
        </p:txBody>
      </p:sp>
    </p:spTree>
    <p:extLst>
      <p:ext uri="{BB962C8B-B14F-4D97-AF65-F5344CB8AC3E}">
        <p14:creationId xmlns:p14="http://schemas.microsoft.com/office/powerpoint/2010/main" val="424698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biases and often we are not even conscious of them.</a:t>
            </a:r>
          </a:p>
          <a:p>
            <a:endParaRPr lang="en-US" dirty="0"/>
          </a:p>
          <a:p>
            <a:r>
              <a:rPr lang="en-US" dirty="0"/>
              <a:t>As we have learned from brain science the human brain makes meaning by organizing information in categories. This enables us to anticipate and predict and thus function in an orderly way. </a:t>
            </a:r>
          </a:p>
          <a:p>
            <a:r>
              <a:rPr lang="en-US" dirty="0"/>
              <a:t>A byproduct of category making is stereotyping. Group stereotypes in particular are often harmful or negative. All Asians are good in math. Scientists are male…</a:t>
            </a:r>
          </a:p>
          <a:p>
            <a:endParaRPr lang="en-US" dirty="0"/>
          </a:p>
          <a:p>
            <a:r>
              <a:rPr lang="en-US" dirty="0"/>
              <a:t>Stereotypes are based on images in  mass media, or reputations passed on by parents, peers and other members of society.</a:t>
            </a:r>
          </a:p>
          <a:p>
            <a:endParaRPr lang="en-US" dirty="0"/>
          </a:p>
          <a:p>
            <a:r>
              <a:rPr lang="en-US" dirty="0"/>
              <a:t>And stereotypes affect our behavior, first impressions and decisions. And because of the fact that our brain most of the time  processes and categories on automatic pilot, we are often not aware of them.</a:t>
            </a:r>
          </a:p>
          <a:p>
            <a:endParaRPr lang="en-US" sz="1200" dirty="0"/>
          </a:p>
          <a:p>
            <a:endParaRPr lang="en-US" dirty="0"/>
          </a:p>
        </p:txBody>
      </p:sp>
      <p:sp>
        <p:nvSpPr>
          <p:cNvPr id="4" name="Slide Number Placeholder 3"/>
          <p:cNvSpPr>
            <a:spLocks noGrp="1"/>
          </p:cNvSpPr>
          <p:nvPr>
            <p:ph type="sldNum" sz="quarter" idx="10"/>
          </p:nvPr>
        </p:nvSpPr>
        <p:spPr/>
        <p:txBody>
          <a:bodyPr/>
          <a:lstStyle/>
          <a:p>
            <a:fld id="{1629FC58-6EA3-44A5-8B25-5B8E30DD9C0A}" type="slidenum">
              <a:rPr lang="en-US" smtClean="0"/>
              <a:t>13</a:t>
            </a:fld>
            <a:endParaRPr lang="en-US"/>
          </a:p>
        </p:txBody>
      </p:sp>
    </p:spTree>
    <p:extLst>
      <p:ext uri="{BB962C8B-B14F-4D97-AF65-F5344CB8AC3E}">
        <p14:creationId xmlns:p14="http://schemas.microsoft.com/office/powerpoint/2010/main" val="358176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Unconscious biases will impact our work. We talked briefly about </a:t>
            </a:r>
            <a:r>
              <a:rPr lang="en-US" dirty="0" err="1"/>
              <a:t>microagressions</a:t>
            </a:r>
            <a:r>
              <a:rPr lang="en-US" dirty="0"/>
              <a:t> – you may remember this picture, web illustration of teacher microaggressions.</a:t>
            </a:r>
          </a:p>
          <a:p>
            <a:r>
              <a:rPr lang="en-US" dirty="0"/>
              <a:t>Microaggressions are negative often hurtful comments reflecting our biases against a group of people.</a:t>
            </a:r>
          </a:p>
          <a:p>
            <a:endParaRPr lang="en-US" dirty="0"/>
          </a:p>
          <a:p>
            <a:r>
              <a:rPr lang="en-US" dirty="0"/>
              <a:t>How else can our biases interfere with our work?</a:t>
            </a:r>
          </a:p>
          <a:p>
            <a:r>
              <a:rPr lang="en-US" dirty="0"/>
              <a:t>Chat in</a:t>
            </a:r>
          </a:p>
        </p:txBody>
      </p:sp>
      <p:sp>
        <p:nvSpPr>
          <p:cNvPr id="4" name="Slide Number Placeholder 3"/>
          <p:cNvSpPr>
            <a:spLocks noGrp="1"/>
          </p:cNvSpPr>
          <p:nvPr>
            <p:ph type="sldNum" sz="quarter" idx="5"/>
          </p:nvPr>
        </p:nvSpPr>
        <p:spPr/>
        <p:txBody>
          <a:bodyPr/>
          <a:lstStyle/>
          <a:p>
            <a:fld id="{96A9B989-AE1D-4804-B60D-A7ED8BF2C9DD}" type="slidenum">
              <a:rPr lang="en-US" smtClean="0"/>
              <a:t>14</a:t>
            </a:fld>
            <a:endParaRPr lang="en-US"/>
          </a:p>
        </p:txBody>
      </p:sp>
    </p:spTree>
    <p:extLst>
      <p:ext uri="{BB962C8B-B14F-4D97-AF65-F5344CB8AC3E}">
        <p14:creationId xmlns:p14="http://schemas.microsoft.com/office/powerpoint/2010/main" val="304768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addressing biases is to become aware of them.  Let me introduce you to Project Implicit, an ongoing research project at Harvard University. Millions of people have participated in this project here in the US and all over the world.</a:t>
            </a:r>
          </a:p>
          <a:p>
            <a:r>
              <a:rPr lang="en-US" dirty="0"/>
              <a:t>You can sign on to the project and check your biases in several dimensions.</a:t>
            </a:r>
          </a:p>
        </p:txBody>
      </p:sp>
      <p:sp>
        <p:nvSpPr>
          <p:cNvPr id="4" name="Slide Number Placeholder 3"/>
          <p:cNvSpPr>
            <a:spLocks noGrp="1"/>
          </p:cNvSpPr>
          <p:nvPr>
            <p:ph type="sldNum" sz="quarter" idx="10"/>
          </p:nvPr>
        </p:nvSpPr>
        <p:spPr/>
        <p:txBody>
          <a:bodyPr/>
          <a:lstStyle/>
          <a:p>
            <a:fld id="{96A9B989-AE1D-4804-B60D-A7ED8BF2C9DD}" type="slidenum">
              <a:rPr lang="en-US" smtClean="0"/>
              <a:t>15</a:t>
            </a:fld>
            <a:endParaRPr lang="en-US"/>
          </a:p>
        </p:txBody>
      </p:sp>
    </p:spTree>
    <p:extLst>
      <p:ext uri="{BB962C8B-B14F-4D97-AF65-F5344CB8AC3E}">
        <p14:creationId xmlns:p14="http://schemas.microsoft.com/office/powerpoint/2010/main" val="376517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listing of the dimensions you can test yourself – some are about racial/ethnic groups and gender.</a:t>
            </a:r>
          </a:p>
          <a:p>
            <a:r>
              <a:rPr lang="en-US" dirty="0"/>
              <a:t>Other interesting ones to check are disability, age, sexuality, weight</a:t>
            </a:r>
          </a:p>
          <a:p>
            <a:endParaRPr lang="en-US" dirty="0"/>
          </a:p>
          <a:p>
            <a:r>
              <a:rPr lang="en-US" i="1" dirty="0"/>
              <a:t>Briefly review the categories on this slide and the next</a:t>
            </a:r>
          </a:p>
        </p:txBody>
      </p:sp>
      <p:sp>
        <p:nvSpPr>
          <p:cNvPr id="4" name="Slide Number Placeholder 3"/>
          <p:cNvSpPr>
            <a:spLocks noGrp="1"/>
          </p:cNvSpPr>
          <p:nvPr>
            <p:ph type="sldNum" sz="quarter" idx="5"/>
          </p:nvPr>
        </p:nvSpPr>
        <p:spPr/>
        <p:txBody>
          <a:bodyPr/>
          <a:lstStyle/>
          <a:p>
            <a:fld id="{96A9B989-AE1D-4804-B60D-A7ED8BF2C9DD}" type="slidenum">
              <a:rPr lang="en-US" smtClean="0"/>
              <a:t>16</a:t>
            </a:fld>
            <a:endParaRPr lang="en-US"/>
          </a:p>
        </p:txBody>
      </p:sp>
    </p:spTree>
    <p:extLst>
      <p:ext uri="{BB962C8B-B14F-4D97-AF65-F5344CB8AC3E}">
        <p14:creationId xmlns:p14="http://schemas.microsoft.com/office/powerpoint/2010/main" val="318116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5791200" cy="3257550"/>
          </a:xfrm>
        </p:spPr>
      </p:sp>
      <p:sp>
        <p:nvSpPr>
          <p:cNvPr id="3" name="Notes Placeholder 2"/>
          <p:cNvSpPr>
            <a:spLocks noGrp="1"/>
          </p:cNvSpPr>
          <p:nvPr>
            <p:ph type="body" idx="1"/>
          </p:nvPr>
        </p:nvSpPr>
        <p:spPr/>
        <p:txBody>
          <a:bodyPr/>
          <a:lstStyle/>
          <a:p>
            <a:r>
              <a:rPr lang="en-US" dirty="0"/>
              <a:t>Over time some categories have been added or taken down, but many have been there since the beginning in the early 2000s.</a:t>
            </a:r>
          </a:p>
          <a:p>
            <a:endParaRPr lang="en-US" dirty="0"/>
          </a:p>
          <a:p>
            <a:r>
              <a:rPr lang="en-US" dirty="0"/>
              <a:t>The process for doing this attitude check is simple.</a:t>
            </a:r>
          </a:p>
          <a:p>
            <a:r>
              <a:rPr lang="en-US" dirty="0"/>
              <a:t>You sign onto the website, you register anonymously (some demographics) – you become part of the ongoing research project, part of the data set.</a:t>
            </a:r>
          </a:p>
          <a:p>
            <a:r>
              <a:rPr lang="en-US" dirty="0"/>
              <a:t>You select the test you want to. They will explain the process. Each test will take only a few minutes. You respond to pictures and adjectives by hitting one of two keys on the keyboard. It’s about reacting immediately, quickly. At the end you’ll receive your score. The rating is done by answers and time taken for answering questions.</a:t>
            </a:r>
          </a:p>
          <a:p>
            <a:endParaRPr lang="en-US" dirty="0"/>
          </a:p>
          <a:p>
            <a:r>
              <a:rPr lang="en-US" dirty="0"/>
              <a:t>I would highly recommend to take several of these tests. It is quite an eye-opener.</a:t>
            </a:r>
          </a:p>
        </p:txBody>
      </p:sp>
      <p:sp>
        <p:nvSpPr>
          <p:cNvPr id="4" name="Slide Number Placeholder 3"/>
          <p:cNvSpPr>
            <a:spLocks noGrp="1"/>
          </p:cNvSpPr>
          <p:nvPr>
            <p:ph type="sldNum" sz="quarter" idx="5"/>
          </p:nvPr>
        </p:nvSpPr>
        <p:spPr/>
        <p:txBody>
          <a:bodyPr/>
          <a:lstStyle/>
          <a:p>
            <a:fld id="{96A9B989-AE1D-4804-B60D-A7ED8BF2C9DD}" type="slidenum">
              <a:rPr lang="en-US" smtClean="0"/>
              <a:t>17</a:t>
            </a:fld>
            <a:endParaRPr lang="en-US"/>
          </a:p>
        </p:txBody>
      </p:sp>
    </p:spTree>
    <p:extLst>
      <p:ext uri="{BB962C8B-B14F-4D97-AF65-F5344CB8AC3E}">
        <p14:creationId xmlns:p14="http://schemas.microsoft.com/office/powerpoint/2010/main" val="14678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Drawing from the Project Implicit Attitude data sets (available online) we have learned that biases are very robust, not easy to change but they can be changed.</a:t>
            </a:r>
          </a:p>
          <a:p>
            <a:r>
              <a:rPr lang="en-US" dirty="0"/>
              <a:t>Here are a few trends observed:</a:t>
            </a:r>
          </a:p>
          <a:p>
            <a:endParaRPr lang="en-US" dirty="0"/>
          </a:p>
          <a:p>
            <a:r>
              <a:rPr lang="en-US" dirty="0"/>
              <a:t>There has been decrease in the sexuality attitude test; 37% decrease of people expressing a preference for straight over gay</a:t>
            </a:r>
          </a:p>
          <a:p>
            <a:endParaRPr lang="en-US" dirty="0"/>
          </a:p>
          <a:p>
            <a:r>
              <a:rPr lang="en-US" dirty="0"/>
              <a:t>The race IAT also improved; a decrease of 13% of people preferring white over black</a:t>
            </a:r>
          </a:p>
          <a:p>
            <a:endParaRPr lang="en-US" dirty="0"/>
          </a:p>
          <a:p>
            <a:r>
              <a:rPr lang="en-US" dirty="0"/>
              <a:t>A negative trend:</a:t>
            </a:r>
          </a:p>
          <a:p>
            <a:r>
              <a:rPr lang="en-US" dirty="0"/>
              <a:t>There has been an increase in the weight IAT – more people express a preference for thin over heavy</a:t>
            </a:r>
          </a:p>
        </p:txBody>
      </p:sp>
      <p:sp>
        <p:nvSpPr>
          <p:cNvPr id="4" name="Slide Number Placeholder 3"/>
          <p:cNvSpPr>
            <a:spLocks noGrp="1"/>
          </p:cNvSpPr>
          <p:nvPr>
            <p:ph type="sldNum" sz="quarter" idx="5"/>
          </p:nvPr>
        </p:nvSpPr>
        <p:spPr/>
        <p:txBody>
          <a:bodyPr/>
          <a:lstStyle/>
          <a:p>
            <a:fld id="{96A9B989-AE1D-4804-B60D-A7ED8BF2C9DD}" type="slidenum">
              <a:rPr lang="en-US" smtClean="0"/>
              <a:t>18</a:t>
            </a:fld>
            <a:endParaRPr lang="en-US"/>
          </a:p>
        </p:txBody>
      </p:sp>
    </p:spTree>
    <p:extLst>
      <p:ext uri="{BB962C8B-B14F-4D97-AF65-F5344CB8AC3E}">
        <p14:creationId xmlns:p14="http://schemas.microsoft.com/office/powerpoint/2010/main" val="3751464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801688"/>
            <a:ext cx="6096000" cy="3429000"/>
          </a:xfrm>
        </p:spPr>
      </p:sp>
      <p:sp>
        <p:nvSpPr>
          <p:cNvPr id="3" name="Notes Placeholder 2"/>
          <p:cNvSpPr>
            <a:spLocks noGrp="1"/>
          </p:cNvSpPr>
          <p:nvPr>
            <p:ph type="body" idx="1"/>
          </p:nvPr>
        </p:nvSpPr>
        <p:spPr/>
        <p:txBody>
          <a:bodyPr/>
          <a:lstStyle/>
          <a:p>
            <a:r>
              <a:rPr lang="en-US" dirty="0"/>
              <a:t>What can we do?</a:t>
            </a:r>
          </a:p>
          <a:p>
            <a:endParaRPr lang="en-US" dirty="0"/>
          </a:p>
          <a:p>
            <a:r>
              <a:rPr lang="en-US" dirty="0"/>
              <a:t>Becoming aware of your own unconscious biases is the first step. Take one or several of these tests.</a:t>
            </a:r>
          </a:p>
          <a:p>
            <a:endParaRPr lang="en-US" dirty="0"/>
          </a:p>
          <a:p>
            <a:r>
              <a:rPr lang="en-US" dirty="0"/>
              <a:t>Once you are aware of your own biases, </a:t>
            </a:r>
            <a:r>
              <a:rPr lang="en-US" u="sng" dirty="0"/>
              <a:t>question yourself </a:t>
            </a:r>
            <a:r>
              <a:rPr lang="en-US" dirty="0"/>
              <a:t>when you make decisions, assumptions or form impressions when interacting with people who are representing the group you have a bias about.  </a:t>
            </a:r>
          </a:p>
          <a:p>
            <a:endParaRPr lang="en-US" dirty="0"/>
          </a:p>
          <a:p>
            <a:r>
              <a:rPr lang="en-US" dirty="0"/>
              <a:t>This is really important interaction with young people. Question  your preferences, be mindful who you engage with more often, how you feel when you engage with young people…</a:t>
            </a:r>
          </a:p>
          <a:p>
            <a:endParaRPr lang="en-US" dirty="0"/>
          </a:p>
          <a:p>
            <a:r>
              <a:rPr lang="en-US" dirty="0"/>
              <a:t>Be intentional about creating a safe and inclusive program environment, incorporate activities that create a sense of belonging, activities that build empathy and kindness.</a:t>
            </a:r>
          </a:p>
          <a:p>
            <a:r>
              <a:rPr lang="en-US" dirty="0"/>
              <a:t>Can you think of other strategies?</a:t>
            </a:r>
          </a:p>
        </p:txBody>
      </p:sp>
      <p:sp>
        <p:nvSpPr>
          <p:cNvPr id="4" name="Slide Number Placeholder 3"/>
          <p:cNvSpPr>
            <a:spLocks noGrp="1"/>
          </p:cNvSpPr>
          <p:nvPr>
            <p:ph type="sldNum" sz="quarter" idx="5"/>
          </p:nvPr>
        </p:nvSpPr>
        <p:spPr/>
        <p:txBody>
          <a:bodyPr/>
          <a:lstStyle/>
          <a:p>
            <a:fld id="{96A9B989-AE1D-4804-B60D-A7ED8BF2C9DD}" type="slidenum">
              <a:rPr lang="en-US" smtClean="0"/>
              <a:t>19</a:t>
            </a:fld>
            <a:endParaRPr lang="en-US"/>
          </a:p>
        </p:txBody>
      </p:sp>
    </p:spTree>
    <p:extLst>
      <p:ext uri="{BB962C8B-B14F-4D97-AF65-F5344CB8AC3E}">
        <p14:creationId xmlns:p14="http://schemas.microsoft.com/office/powerpoint/2010/main" val="217704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2</a:t>
            </a:fld>
            <a:endParaRPr lang="en-US"/>
          </a:p>
        </p:txBody>
      </p:sp>
    </p:spTree>
    <p:extLst>
      <p:ext uri="{BB962C8B-B14F-4D97-AF65-F5344CB8AC3E}">
        <p14:creationId xmlns:p14="http://schemas.microsoft.com/office/powerpoint/2010/main" val="3678497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Mahzarin</a:t>
            </a:r>
            <a:r>
              <a:rPr lang="en-US" dirty="0"/>
              <a:t> </a:t>
            </a:r>
            <a:r>
              <a:rPr lang="en-US" dirty="0" err="1"/>
              <a:t>Banaji</a:t>
            </a:r>
            <a:r>
              <a:rPr lang="en-US" dirty="0"/>
              <a:t> and her team at Harvard has put together this great website for additional information, research and strategies on countering unconscious biases. This website is well-named: Outsmarting Human Minds.</a:t>
            </a:r>
          </a:p>
          <a:p>
            <a:r>
              <a:rPr lang="en-US" dirty="0"/>
              <a:t>I highly recommend to spend some time exploring the resources: articles, podcasts, videos etc.</a:t>
            </a:r>
          </a:p>
        </p:txBody>
      </p:sp>
      <p:sp>
        <p:nvSpPr>
          <p:cNvPr id="4" name="Slide Number Placeholder 3"/>
          <p:cNvSpPr>
            <a:spLocks noGrp="1"/>
          </p:cNvSpPr>
          <p:nvPr>
            <p:ph type="sldNum" sz="quarter" idx="5"/>
          </p:nvPr>
        </p:nvSpPr>
        <p:spPr/>
        <p:txBody>
          <a:bodyPr/>
          <a:lstStyle/>
          <a:p>
            <a:fld id="{96A9B989-AE1D-4804-B60D-A7ED8BF2C9DD}" type="slidenum">
              <a:rPr lang="en-US" smtClean="0"/>
              <a:t>20</a:t>
            </a:fld>
            <a:endParaRPr lang="en-US"/>
          </a:p>
        </p:txBody>
      </p:sp>
    </p:spTree>
    <p:extLst>
      <p:ext uri="{BB962C8B-B14F-4D97-AF65-F5344CB8AC3E}">
        <p14:creationId xmlns:p14="http://schemas.microsoft.com/office/powerpoint/2010/main" val="3773215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Developing knowledge and competencies is certainly very important for youth work professionals. But it is also important to reflect on professional standards or ethics.</a:t>
            </a:r>
          </a:p>
          <a:p>
            <a:pPr eaLnBrk="1" hangingPunct="1"/>
            <a:r>
              <a:rPr lang="en-US" altLang="en-US" dirty="0"/>
              <a:t>Since we don’t have a professional degree in youth work, we are also missing clear standards and norms. Social workers for example do have clearly defined standards for good social work practice.</a:t>
            </a:r>
          </a:p>
        </p:txBody>
      </p:sp>
      <p:sp>
        <p:nvSpPr>
          <p:cNvPr id="4" name="Slide Number Placeholder 3"/>
          <p:cNvSpPr>
            <a:spLocks noGrp="1"/>
          </p:cNvSpPr>
          <p:nvPr>
            <p:ph type="sldNum" sz="quarter" idx="5"/>
          </p:nvPr>
        </p:nvSpPr>
        <p:spPr/>
        <p:txBody>
          <a:bodyPr/>
          <a:lstStyle/>
          <a:p>
            <a:pPr>
              <a:defRPr/>
            </a:pPr>
            <a:fld id="{C7226209-74BA-4E00-B30B-31B4CE5E89FE}" type="slidenum">
              <a:rPr lang="en-US" smtClean="0"/>
              <a:pPr>
                <a:defRPr/>
              </a:pPr>
              <a:t>21</a:t>
            </a:fld>
            <a:endParaRPr lang="en-US"/>
          </a:p>
        </p:txBody>
      </p:sp>
    </p:spTree>
    <p:extLst>
      <p:ext uri="{BB962C8B-B14F-4D97-AF65-F5344CB8AC3E}">
        <p14:creationId xmlns:p14="http://schemas.microsoft.com/office/powerpoint/2010/main" val="3887459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There have been some discussion in the youth work field about this gap. Joyce Walker  in Minnesota has down some work on youth work ethics defining it as</a:t>
            </a:r>
          </a:p>
          <a:p>
            <a:pPr eaLnBrk="1" hangingPunct="1"/>
            <a:endParaRPr lang="en-US" altLang="en-US" dirty="0"/>
          </a:p>
          <a:p>
            <a:pPr eaLnBrk="1" hangingPunct="1"/>
            <a:r>
              <a:rPr lang="en-US" altLang="en-US" dirty="0"/>
              <a:t>Principles, norms, and standards… (read definition)</a:t>
            </a:r>
          </a:p>
          <a:p>
            <a:pPr eaLnBrk="1" hangingPunct="1"/>
            <a:endParaRPr lang="en-US" altLang="en-US" dirty="0"/>
          </a:p>
          <a:p>
            <a:pPr eaLnBrk="1" hangingPunct="1"/>
            <a:r>
              <a:rPr lang="en-US" altLang="en-US" dirty="0"/>
              <a:t>Youth workers constantly have to make decisions when interacting with youth groups. Just think about young people coming to programming from various backgrounds and settings, bringing with them many stressors and conflicts. Interacting with others may bring many of these issues to the forefront, and youth workers have to be able to problem solve and make good decisions. How do we know if we are making the right decision, take the right approach?</a:t>
            </a:r>
          </a:p>
          <a:p>
            <a:pPr eaLnBrk="1" hangingPunct="1"/>
            <a:endParaRPr lang="en-US" altLang="en-US" dirty="0"/>
          </a:p>
          <a:p>
            <a:pPr eaLnBrk="1" hangingPunct="1"/>
            <a:endParaRPr lang="en-US" altLang="en-US" dirty="0"/>
          </a:p>
          <a:p>
            <a:pPr eaLnBrk="1" hangingPunct="1"/>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2E7321-C9F9-45D2-B80E-2F75A3266DFE}"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577576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young people’s needs and stressors may lead to conflicts with personal and professional boundaries. Adolescents in particular may look at young youth workers as friends and may push boundaries.</a:t>
            </a:r>
          </a:p>
          <a:p>
            <a:endParaRPr lang="en-US" dirty="0"/>
          </a:p>
          <a:p>
            <a:r>
              <a:rPr lang="en-US" dirty="0"/>
              <a:t>Let’s do a short poll. Here are several situations some of you may have encountered. How would handle each situation? Agree to do what they ask you to do? Or disagree?</a:t>
            </a:r>
          </a:p>
          <a:p>
            <a:endParaRPr lang="en-US" dirty="0"/>
          </a:p>
          <a:p>
            <a:endParaRPr lang="en-US" dirty="0"/>
          </a:p>
          <a:p>
            <a:r>
              <a:rPr lang="en-US" i="1" dirty="0"/>
              <a:t>Debrief. </a:t>
            </a:r>
          </a:p>
          <a:p>
            <a:r>
              <a:rPr lang="en-US" i="1" dirty="0"/>
              <a:t>Helpful strategies for new people:</a:t>
            </a:r>
          </a:p>
          <a:p>
            <a:r>
              <a:rPr lang="en-US" i="1" dirty="0"/>
              <a:t>Become familiar with agency policies and practices.</a:t>
            </a:r>
          </a:p>
        </p:txBody>
      </p:sp>
      <p:sp>
        <p:nvSpPr>
          <p:cNvPr id="4" name="Slide Number Placeholder 3"/>
          <p:cNvSpPr>
            <a:spLocks noGrp="1"/>
          </p:cNvSpPr>
          <p:nvPr>
            <p:ph type="sldNum" sz="quarter" idx="5"/>
          </p:nvPr>
        </p:nvSpPr>
        <p:spPr/>
        <p:txBody>
          <a:bodyPr/>
          <a:lstStyle/>
          <a:p>
            <a:fld id="{96A9B989-AE1D-4804-B60D-A7ED8BF2C9DD}" type="slidenum">
              <a:rPr lang="en-US" smtClean="0"/>
              <a:t>23</a:t>
            </a:fld>
            <a:endParaRPr lang="en-US"/>
          </a:p>
        </p:txBody>
      </p:sp>
    </p:spTree>
    <p:extLst>
      <p:ext uri="{BB962C8B-B14F-4D97-AF65-F5344CB8AC3E}">
        <p14:creationId xmlns:p14="http://schemas.microsoft.com/office/powerpoint/2010/main" val="426281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discussed that maintaining personal and professional boundaries can make youth work challenging. And why are boundaries constantly pushed? Young people come into the program from many different living situations, bringing with them always‐changing experiences, stressors, and emotions. This can lead</a:t>
            </a:r>
          </a:p>
          <a:p>
            <a:r>
              <a:rPr lang="en-US" dirty="0"/>
              <a:t>to many dilemmas or situations that require some good decision making and strategizing.</a:t>
            </a:r>
          </a:p>
          <a:p>
            <a:r>
              <a:rPr lang="en-US" dirty="0"/>
              <a:t>Reed Larson at the University of Illinois has done interesting research in the area of dilemmas of youth work practice. His team interviewed young people and program leaders, and conducted many site observations as well, to identify dilemmas and categories of dilemmas. </a:t>
            </a:r>
          </a:p>
          <a:p>
            <a:r>
              <a:rPr lang="en-US" dirty="0"/>
              <a:t>They defined dilemmas as challenges or situations that require deliberation on the part of program leaders. Also, there’s not one answer – different leaders respond in different ways to dilemmas. His team identified 250 different dilemmas. This tells us that facing dilemmas is very common. Working with young people requires</a:t>
            </a:r>
          </a:p>
          <a:p>
            <a:r>
              <a:rPr lang="en-US" dirty="0"/>
              <a:t>constant deliberation about situations, possible outcomes, and next steps.</a:t>
            </a:r>
          </a:p>
        </p:txBody>
      </p:sp>
      <p:sp>
        <p:nvSpPr>
          <p:cNvPr id="4" name="Slide Number Placeholder 3"/>
          <p:cNvSpPr>
            <a:spLocks noGrp="1"/>
          </p:cNvSpPr>
          <p:nvPr>
            <p:ph type="sldNum" sz="quarter" idx="5"/>
          </p:nvPr>
        </p:nvSpPr>
        <p:spPr/>
        <p:txBody>
          <a:bodyPr/>
          <a:lstStyle/>
          <a:p>
            <a:pPr>
              <a:defRPr/>
            </a:pPr>
            <a:fld id="{1EE10E37-834C-42DF-8485-35A2AA1D55D2}" type="slidenum">
              <a:rPr lang="en-US" smtClean="0"/>
              <a:pPr>
                <a:defRPr/>
              </a:pPr>
              <a:t>24</a:t>
            </a:fld>
            <a:endParaRPr lang="en-US"/>
          </a:p>
        </p:txBody>
      </p:sp>
    </p:spTree>
    <p:extLst>
      <p:ext uri="{BB962C8B-B14F-4D97-AF65-F5344CB8AC3E}">
        <p14:creationId xmlns:p14="http://schemas.microsoft.com/office/powerpoint/2010/main" val="2060317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Reed Larson and his team identified several categories of dilemmas.</a:t>
            </a:r>
          </a:p>
          <a:p>
            <a:endParaRPr lang="en-US" dirty="0"/>
          </a:p>
          <a:p>
            <a:pPr marL="228600" indent="-228600">
              <a:buFontTx/>
              <a:buAutoNum type="arabicPeriod"/>
            </a:pPr>
            <a:r>
              <a:rPr lang="en-US" b="1" dirty="0"/>
              <a:t>Supporting youth’s work in program activities</a:t>
            </a:r>
            <a:r>
              <a:rPr lang="en-US" dirty="0"/>
              <a:t>. Conflicts arise when young people do not get sufficient support in completing tasks successfully. The underlying tension here is that youth workers are concerned to provide guidance and oversight without undercutting young people’s experience and ownership.</a:t>
            </a:r>
          </a:p>
          <a:p>
            <a:pPr marL="228600" indent="-228600">
              <a:buAutoNum type="arabicPeriod"/>
            </a:pPr>
            <a:r>
              <a:rPr lang="en-US" b="1" dirty="0"/>
              <a:t>Cultivating norms and enforcing rules. </a:t>
            </a:r>
            <a:r>
              <a:rPr lang="en-US" dirty="0"/>
              <a:t>Conflicts arise when group norms, boundaries, and expectations are not clarified and fairly enforced. The underlying tension may be that youth workers want to be youth advocates, not authority figures.</a:t>
            </a:r>
            <a:endParaRPr lang="en-US" b="1" dirty="0"/>
          </a:p>
          <a:p>
            <a:pPr marL="228600" indent="-228600">
              <a:buAutoNum type="arabicPeriod"/>
            </a:pPr>
            <a:r>
              <a:rPr lang="en-US" b="1" dirty="0"/>
              <a:t>Youth’s personalities and relationships: </a:t>
            </a:r>
            <a:r>
              <a:rPr lang="en-US" dirty="0"/>
              <a:t>Young people bring personal dispositions, problems, and interpersonal issues into a program. Conflicts arise from group dynamics and peer relationships as well as young people’s personalities. </a:t>
            </a:r>
          </a:p>
          <a:p>
            <a:pPr marL="228600" indent="-228600">
              <a:buAutoNum type="arabicPeriod"/>
            </a:pPr>
            <a:r>
              <a:rPr lang="en-US" b="1" dirty="0"/>
              <a:t>Reconciling the organizational system with youth development: </a:t>
            </a:r>
            <a:r>
              <a:rPr lang="en-US" dirty="0"/>
              <a:t>Conflicts evolve from policies and practices set by administrators removed from the frontline realities of youth work. Youth workers might not agree with policies or requirements, or they may find themselves dealing with limited and insufficient funding. For example, young people developed a video PSA that uses street language; the agency administration does not approve of the language used. </a:t>
            </a:r>
          </a:p>
          <a:p>
            <a:pPr marL="228600" indent="-228600">
              <a:buAutoNum type="arabicPeriod"/>
            </a:pPr>
            <a:r>
              <a:rPr lang="en-US" b="1" dirty="0"/>
              <a:t>Interfacing with external worlds:  </a:t>
            </a:r>
            <a:r>
              <a:rPr lang="en-US" dirty="0"/>
              <a:t>Other dilemmas reflect a conflict between youth program activities and the cultural and real‐world settings young people come from. For example, youth might not be able to consistently attend programming due to family demands (household duties, babysitting, etc.).</a:t>
            </a:r>
            <a:endParaRPr lang="en-US" altLang="en-US" dirty="0"/>
          </a:p>
          <a:p>
            <a:endParaRPr lang="en-US" dirty="0"/>
          </a:p>
        </p:txBody>
      </p:sp>
      <p:sp>
        <p:nvSpPr>
          <p:cNvPr id="4" name="Slide Number Placeholder 3"/>
          <p:cNvSpPr>
            <a:spLocks noGrp="1"/>
          </p:cNvSpPr>
          <p:nvPr>
            <p:ph type="sldNum" sz="quarter" idx="10"/>
          </p:nvPr>
        </p:nvSpPr>
        <p:spPr/>
        <p:txBody>
          <a:bodyPr/>
          <a:lstStyle/>
          <a:p>
            <a:fld id="{820CE0DD-91B6-43E8-8C35-D054253F23F5}" type="slidenum">
              <a:rPr lang="en-US" smtClean="0"/>
              <a:pPr/>
              <a:t>25</a:t>
            </a:fld>
            <a:endParaRPr lang="en-US"/>
          </a:p>
        </p:txBody>
      </p:sp>
    </p:spTree>
    <p:extLst>
      <p:ext uri="{BB962C8B-B14F-4D97-AF65-F5344CB8AC3E}">
        <p14:creationId xmlns:p14="http://schemas.microsoft.com/office/powerpoint/2010/main" val="4230524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Larson’s research we learned that experienced programs tend to do better with handling dilemmas which speaks to the importance of experience. Competencies and knowledge are important but experience is critical as well.</a:t>
            </a:r>
          </a:p>
          <a:p>
            <a:r>
              <a:rPr lang="en-US" dirty="0"/>
              <a:t>Experienced leaders were able to handle dilemmas and resolved by keeping youth engaged and keeping their developmental needs upfront.</a:t>
            </a:r>
          </a:p>
          <a:p>
            <a:r>
              <a:rPr lang="en-US" dirty="0"/>
              <a:t>They were also able to balance many different considerations and perspectives and able to negotiate solutions.</a:t>
            </a:r>
          </a:p>
          <a:p>
            <a:endParaRPr lang="en-US" dirty="0"/>
          </a:p>
          <a:p>
            <a:r>
              <a:rPr lang="en-US" dirty="0"/>
              <a:t>The takeaways here is that youth workers new to the field need exposure and opportunity to learn from experienced youth program leaders.</a:t>
            </a:r>
          </a:p>
        </p:txBody>
      </p:sp>
      <p:sp>
        <p:nvSpPr>
          <p:cNvPr id="4" name="Slide Number Placeholder 3"/>
          <p:cNvSpPr>
            <a:spLocks noGrp="1"/>
          </p:cNvSpPr>
          <p:nvPr>
            <p:ph type="sldNum" sz="quarter" idx="10"/>
          </p:nvPr>
        </p:nvSpPr>
        <p:spPr/>
        <p:txBody>
          <a:bodyPr/>
          <a:lstStyle/>
          <a:p>
            <a:fld id="{820CE0DD-91B6-43E8-8C35-D054253F23F5}" type="slidenum">
              <a:rPr lang="en-US" smtClean="0"/>
              <a:pPr/>
              <a:t>26</a:t>
            </a:fld>
            <a:endParaRPr lang="en-US"/>
          </a:p>
        </p:txBody>
      </p:sp>
    </p:spTree>
    <p:extLst>
      <p:ext uri="{BB962C8B-B14F-4D97-AF65-F5344CB8AC3E}">
        <p14:creationId xmlns:p14="http://schemas.microsoft.com/office/powerpoint/2010/main" val="3406114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resource on the ACT website to explore this issue of dilemmas including some tools and strategies.</a:t>
            </a:r>
          </a:p>
        </p:txBody>
      </p:sp>
      <p:sp>
        <p:nvSpPr>
          <p:cNvPr id="4" name="Slide Number Placeholder 3"/>
          <p:cNvSpPr>
            <a:spLocks noGrp="1"/>
          </p:cNvSpPr>
          <p:nvPr>
            <p:ph type="sldNum" sz="quarter" idx="5"/>
          </p:nvPr>
        </p:nvSpPr>
        <p:spPr/>
        <p:txBody>
          <a:bodyPr/>
          <a:lstStyle/>
          <a:p>
            <a:fld id="{96A9B989-AE1D-4804-B60D-A7ED8BF2C9DD}" type="slidenum">
              <a:rPr lang="en-US" smtClean="0"/>
              <a:t>27</a:t>
            </a:fld>
            <a:endParaRPr lang="en-US"/>
          </a:p>
        </p:txBody>
      </p:sp>
    </p:spTree>
    <p:extLst>
      <p:ext uri="{BB962C8B-B14F-4D97-AF65-F5344CB8AC3E}">
        <p14:creationId xmlns:p14="http://schemas.microsoft.com/office/powerpoint/2010/main" val="1403231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have we learned? And how do we move forward?</a:t>
            </a:r>
          </a:p>
          <a:p>
            <a:r>
              <a:rPr lang="en-US" dirty="0"/>
              <a:t> Professional competencies and standards are important, but there is more to youth work than having expertise in certain areas.</a:t>
            </a:r>
          </a:p>
          <a:p>
            <a:r>
              <a:rPr lang="en-US" dirty="0"/>
              <a:t> We need to expand our competencies by utilizing resources available in our communities. This affects professional development and setting development goals with new youth workers.</a:t>
            </a:r>
          </a:p>
          <a:p>
            <a:r>
              <a:rPr lang="en-US" dirty="0"/>
              <a:t> We need to reflect on our own boundaries, and help new youth workers identify boundaries. This means reviewing agency policies and state‐wide regulations concerning rights of young people.</a:t>
            </a:r>
          </a:p>
          <a:p>
            <a:r>
              <a:rPr lang="en-US" dirty="0"/>
              <a:t> And we need to be aware of the complexity of program situations and provide opportunities for staff to discuss and learn from dilemmas. This can happen within agencies (in staff meetings and through supervision), but also within youth work networks in the community.</a:t>
            </a:r>
          </a:p>
          <a:p>
            <a:endParaRPr lang="en-US" dirty="0"/>
          </a:p>
          <a:p>
            <a:r>
              <a:rPr lang="en-US" dirty="0"/>
              <a:t>Additional tools and strategies are in the Supervisor’s PYD Toolkit on the ACT website. This is listed in the resources.</a:t>
            </a:r>
          </a:p>
        </p:txBody>
      </p:sp>
      <p:sp>
        <p:nvSpPr>
          <p:cNvPr id="4" name="Slide Number Placeholder 3"/>
          <p:cNvSpPr>
            <a:spLocks noGrp="1"/>
          </p:cNvSpPr>
          <p:nvPr>
            <p:ph type="sldNum" sz="quarter" idx="10"/>
          </p:nvPr>
        </p:nvSpPr>
        <p:spPr/>
        <p:txBody>
          <a:bodyPr/>
          <a:lstStyle/>
          <a:p>
            <a:fld id="{820CE0DD-91B6-43E8-8C35-D054253F23F5}" type="slidenum">
              <a:rPr lang="en-US" smtClean="0"/>
              <a:pPr/>
              <a:t>28</a:t>
            </a:fld>
            <a:endParaRPr lang="en-US"/>
          </a:p>
        </p:txBody>
      </p:sp>
    </p:spTree>
    <p:extLst>
      <p:ext uri="{BB962C8B-B14F-4D97-AF65-F5344CB8AC3E}">
        <p14:creationId xmlns:p14="http://schemas.microsoft.com/office/powerpoint/2010/main" val="222059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9B989-AE1D-4804-B60D-A7ED8BF2C9DD}" type="slidenum">
              <a:rPr lang="en-US" smtClean="0"/>
              <a:t>29</a:t>
            </a:fld>
            <a:endParaRPr lang="en-US"/>
          </a:p>
        </p:txBody>
      </p:sp>
    </p:spTree>
    <p:extLst>
      <p:ext uri="{BB962C8B-B14F-4D97-AF65-F5344CB8AC3E}">
        <p14:creationId xmlns:p14="http://schemas.microsoft.com/office/powerpoint/2010/main" val="282734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3</a:t>
            </a:fld>
            <a:endParaRPr lang="en-US"/>
          </a:p>
        </p:txBody>
      </p:sp>
    </p:spTree>
    <p:extLst>
      <p:ext uri="{BB962C8B-B14F-4D97-AF65-F5344CB8AC3E}">
        <p14:creationId xmlns:p14="http://schemas.microsoft.com/office/powerpoint/2010/main" val="1521278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Open and say that the webinar and the slides will be posted on this page.</a:t>
            </a:r>
          </a:p>
          <a:p>
            <a:r>
              <a:rPr lang="en-US" i="1" dirty="0"/>
              <a:t>Scroll down a bit to PYD Network Webinars.</a:t>
            </a:r>
          </a:p>
          <a:p>
            <a:endParaRPr lang="en-US" dirty="0"/>
          </a:p>
          <a:p>
            <a:r>
              <a:rPr lang="en-US" dirty="0"/>
              <a:t>All the manuals and online courses can be accessed on this page as well.</a:t>
            </a:r>
          </a:p>
        </p:txBody>
      </p:sp>
      <p:sp>
        <p:nvSpPr>
          <p:cNvPr id="4" name="Slide Number Placeholder 3"/>
          <p:cNvSpPr>
            <a:spLocks noGrp="1"/>
          </p:cNvSpPr>
          <p:nvPr>
            <p:ph type="sldNum" sz="quarter" idx="5"/>
          </p:nvPr>
        </p:nvSpPr>
        <p:spPr/>
        <p:txBody>
          <a:bodyPr/>
          <a:lstStyle/>
          <a:p>
            <a:fld id="{96A9B989-AE1D-4804-B60D-A7ED8BF2C9DD}" type="slidenum">
              <a:rPr lang="en-US" smtClean="0"/>
              <a:t>30</a:t>
            </a:fld>
            <a:endParaRPr lang="en-US"/>
          </a:p>
        </p:txBody>
      </p:sp>
    </p:spTree>
    <p:extLst>
      <p:ext uri="{BB962C8B-B14F-4D97-AF65-F5344CB8AC3E}">
        <p14:creationId xmlns:p14="http://schemas.microsoft.com/office/powerpoint/2010/main" val="3633242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31</a:t>
            </a:fld>
            <a:endParaRPr lang="en-US"/>
          </a:p>
        </p:txBody>
      </p:sp>
    </p:spTree>
    <p:extLst>
      <p:ext uri="{BB962C8B-B14F-4D97-AF65-F5344CB8AC3E}">
        <p14:creationId xmlns:p14="http://schemas.microsoft.com/office/powerpoint/2010/main" val="2568631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32</a:t>
            </a:fld>
            <a:endParaRPr lang="en-US"/>
          </a:p>
        </p:txBody>
      </p:sp>
    </p:spTree>
    <p:extLst>
      <p:ext uri="{BB962C8B-B14F-4D97-AF65-F5344CB8AC3E}">
        <p14:creationId xmlns:p14="http://schemas.microsoft.com/office/powerpoint/2010/main" val="902381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33</a:t>
            </a:fld>
            <a:endParaRPr lang="en-US"/>
          </a:p>
        </p:txBody>
      </p:sp>
    </p:spTree>
    <p:extLst>
      <p:ext uri="{BB962C8B-B14F-4D97-AF65-F5344CB8AC3E}">
        <p14:creationId xmlns:p14="http://schemas.microsoft.com/office/powerpoint/2010/main" val="1975235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34</a:t>
            </a:fld>
            <a:endParaRPr lang="en-US"/>
          </a:p>
        </p:txBody>
      </p:sp>
    </p:spTree>
    <p:extLst>
      <p:ext uri="{BB962C8B-B14F-4D97-AF65-F5344CB8AC3E}">
        <p14:creationId xmlns:p14="http://schemas.microsoft.com/office/powerpoint/2010/main" val="76551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847C2-9DDA-4702-9676-25284CE6D2DE}" type="slidenum">
              <a:rPr lang="en-US" altLang="en-US"/>
              <a:pPr/>
              <a:t>4</a:t>
            </a:fld>
            <a:endParaRPr lang="en-US" altLang="en-US"/>
          </a:p>
        </p:txBody>
      </p:sp>
      <p:sp>
        <p:nvSpPr>
          <p:cNvPr id="41986" name="Rectangle 2"/>
          <p:cNvSpPr>
            <a:spLocks noGrp="1" noRot="1" noChangeAspect="1" noChangeArrowheads="1" noTextEdit="1"/>
          </p:cNvSpPr>
          <p:nvPr>
            <p:ph type="sldImg"/>
          </p:nvPr>
        </p:nvSpPr>
        <p:spPr>
          <a:xfrm>
            <a:off x="382588" y="685800"/>
            <a:ext cx="6096000" cy="3429000"/>
          </a:xfrm>
          <a:ln/>
        </p:spPr>
      </p:sp>
      <p:sp>
        <p:nvSpPr>
          <p:cNvPr id="41987" name="Rectangle 3"/>
          <p:cNvSpPr>
            <a:spLocks noGrp="1" noChangeArrowheads="1"/>
          </p:cNvSpPr>
          <p:nvPr>
            <p:ph type="body" idx="1"/>
          </p:nvPr>
        </p:nvSpPr>
        <p:spPr>
          <a:xfrm>
            <a:off x="457200" y="4267200"/>
            <a:ext cx="5943600" cy="4034134"/>
          </a:xfrm>
        </p:spPr>
        <p:txBody>
          <a:bodyPr/>
          <a:lstStyle/>
          <a:p>
            <a:r>
              <a:rPr lang="en-US" dirty="0"/>
              <a:t>Recap: We define positive youth development as an approach or philosophy that guides communities in the way they organize services, supports, and opportunities so that all young people can develop to their full potential. There are several key, research‐based principles underlying this approach:</a:t>
            </a:r>
          </a:p>
          <a:p>
            <a:r>
              <a:rPr lang="en-US" dirty="0"/>
              <a:t> </a:t>
            </a:r>
            <a:r>
              <a:rPr lang="en-US" b="1" dirty="0"/>
              <a:t>Focus on positive outcomes</a:t>
            </a:r>
            <a:r>
              <a:rPr lang="en-US" dirty="0"/>
              <a:t>: We shift from preventing or fixing problems to creating positive outcomes such as competencies, connections and caring relationships, positive values and expectations, and meaningful participation. This also means that we use a strength‐based approach.</a:t>
            </a:r>
          </a:p>
          <a:p>
            <a:r>
              <a:rPr lang="en-US" dirty="0"/>
              <a:t> </a:t>
            </a:r>
            <a:r>
              <a:rPr lang="en-US" b="1" dirty="0"/>
              <a:t>Youth voice/engagement</a:t>
            </a:r>
            <a:r>
              <a:rPr lang="en-US" dirty="0"/>
              <a:t>: We work </a:t>
            </a:r>
            <a:r>
              <a:rPr lang="en-US" i="1" dirty="0"/>
              <a:t>with </a:t>
            </a:r>
            <a:r>
              <a:rPr lang="en-US" dirty="0"/>
              <a:t>young people, not </a:t>
            </a:r>
            <a:r>
              <a:rPr lang="en-US" i="1" dirty="0"/>
              <a:t>for </a:t>
            </a:r>
            <a:r>
              <a:rPr lang="en-US" dirty="0"/>
              <a:t>them. We engage young people as partners, create youth‐adult partnerships, and listen to their expertise and perspective. This usually requires that we as adults become aware of and control the negative assumptions and stereotypes we might have of young people. </a:t>
            </a:r>
          </a:p>
          <a:p>
            <a:r>
              <a:rPr lang="en-US" dirty="0"/>
              <a:t> </a:t>
            </a:r>
            <a:r>
              <a:rPr lang="en-US" b="1" dirty="0"/>
              <a:t>Long‐term, developmentally appropriate involvement</a:t>
            </a:r>
            <a:r>
              <a:rPr lang="en-US" dirty="0"/>
              <a:t>: As a community we have to support young people throughout their development </a:t>
            </a:r>
            <a:r>
              <a:rPr lang="en-US" i="1" dirty="0"/>
              <a:t>– </a:t>
            </a:r>
            <a:r>
              <a:rPr lang="en-US" dirty="0"/>
              <a:t>about 20 years </a:t>
            </a:r>
            <a:r>
              <a:rPr lang="en-US" i="1" dirty="0"/>
              <a:t>– </a:t>
            </a:r>
            <a:r>
              <a:rPr lang="en-US" dirty="0"/>
              <a:t>while adjusting to their changing developmental needs. Twelve year </a:t>
            </a:r>
            <a:r>
              <a:rPr lang="en-US" dirty="0" err="1"/>
              <a:t>olds</a:t>
            </a:r>
            <a:r>
              <a:rPr lang="en-US" dirty="0"/>
              <a:t> need different support and opportunities than 16 year </a:t>
            </a:r>
            <a:r>
              <a:rPr lang="en-US" dirty="0" err="1"/>
              <a:t>olds</a:t>
            </a:r>
            <a:r>
              <a:rPr lang="en-US" dirty="0"/>
              <a:t>. We also know that young people need extended exposure to programs and supportive adults to thrive; short‐term programs and opportunities are not as effective.</a:t>
            </a:r>
          </a:p>
          <a:p>
            <a:r>
              <a:rPr lang="en-US" dirty="0"/>
              <a:t> </a:t>
            </a:r>
            <a:r>
              <a:rPr lang="en-US" b="1" dirty="0"/>
              <a:t>Universal/inclusive</a:t>
            </a:r>
            <a:r>
              <a:rPr lang="en-US" dirty="0"/>
              <a:t>: As a community we need to provide support and opportunities to all young people, not just to the high risk, targeted groups or the high achieving group. This does not mean, however, that we cannot provide additional support to young people who face extra challenges. In addition, research tells us that universal strategies are often very effective for high risk or high need youth.</a:t>
            </a:r>
          </a:p>
          <a:p>
            <a:r>
              <a:rPr lang="en-US" dirty="0"/>
              <a:t>  </a:t>
            </a:r>
            <a:r>
              <a:rPr lang="en-US" b="1" dirty="0"/>
              <a:t>Community‐based/collaborative</a:t>
            </a:r>
            <a:r>
              <a:rPr lang="en-US" dirty="0"/>
              <a:t>: As we discussed earlier, young people are interacting with a variety of social environments. For a positive youth development approach to succeed, non‐traditional community sectors such as businesses, faith communities, or civic organizations need to be involved. And this implies that we have to work together collaboratively.</a:t>
            </a:r>
            <a:endParaRPr lang="en-US" altLang="en-US" dirty="0"/>
          </a:p>
          <a:p>
            <a:endParaRPr lang="en-US" dirty="0"/>
          </a:p>
          <a:p>
            <a:endParaRPr lang="en-US" dirty="0"/>
          </a:p>
          <a:p>
            <a:endParaRPr lang="en-US" altLang="en-US" dirty="0"/>
          </a:p>
        </p:txBody>
      </p:sp>
    </p:spTree>
    <p:extLst>
      <p:ext uri="{BB962C8B-B14F-4D97-AF65-F5344CB8AC3E}">
        <p14:creationId xmlns:p14="http://schemas.microsoft.com/office/powerpoint/2010/main" val="210384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youth work degree in this country. Other countries such as the UK or Ireland do have professional development tracks for youth workers. In this country people come to youth work from different fields, with different degrees. And they have a range of different titles – child worker, educator, advocate, etc. </a:t>
            </a:r>
          </a:p>
          <a:p>
            <a:r>
              <a:rPr lang="en-US" dirty="0"/>
              <a:t>We consider any professional working with youth a youth worker.</a:t>
            </a:r>
          </a:p>
          <a:p>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5</a:t>
            </a:fld>
            <a:endParaRPr lang="en-US"/>
          </a:p>
        </p:txBody>
      </p:sp>
    </p:spTree>
    <p:extLst>
      <p:ext uri="{BB962C8B-B14F-4D97-AF65-F5344CB8AC3E}">
        <p14:creationId xmlns:p14="http://schemas.microsoft.com/office/powerpoint/2010/main" val="301812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just mentioned there is no clear definition of youth work nor is there a professional degree. There are few colleges in the country that offer a minor in youth development, or in case of the Greater Plains University (online) a masters in youth development. </a:t>
            </a:r>
          </a:p>
          <a:p>
            <a:r>
              <a:rPr lang="en-US" dirty="0"/>
              <a:t>There is no clear and accepted professional development curriculum. Advancing Youth Development (AYD) in the early 1990s tried to bridge this gap. It was piloted in 10 states, but it was scaled up across the country.</a:t>
            </a:r>
          </a:p>
          <a:p>
            <a:r>
              <a:rPr lang="en-US" dirty="0"/>
              <a:t>With the explosion of afterschool programming over the past 20 years we saw a range of core competency frameworks emerging, and we will take a look at those. </a:t>
            </a:r>
          </a:p>
          <a:p>
            <a:r>
              <a:rPr lang="en-US" dirty="0"/>
              <a:t>One complicating factor is that youth work is happening in a range of different settings with youth spanning a wide age range.</a:t>
            </a:r>
          </a:p>
        </p:txBody>
      </p:sp>
      <p:sp>
        <p:nvSpPr>
          <p:cNvPr id="4" name="Slide Number Placeholder 3"/>
          <p:cNvSpPr>
            <a:spLocks noGrp="1"/>
          </p:cNvSpPr>
          <p:nvPr>
            <p:ph type="sldNum" sz="quarter" idx="5"/>
          </p:nvPr>
        </p:nvSpPr>
        <p:spPr/>
        <p:txBody>
          <a:bodyPr/>
          <a:lstStyle/>
          <a:p>
            <a:fld id="{96A9B989-AE1D-4804-B60D-A7ED8BF2C9DD}" type="slidenum">
              <a:rPr lang="en-US" smtClean="0"/>
              <a:t>6</a:t>
            </a:fld>
            <a:endParaRPr lang="en-US"/>
          </a:p>
        </p:txBody>
      </p:sp>
    </p:spTree>
    <p:extLst>
      <p:ext uri="{BB962C8B-B14F-4D97-AF65-F5344CB8AC3E}">
        <p14:creationId xmlns:p14="http://schemas.microsoft.com/office/powerpoint/2010/main" val="366702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Reflecting on this fragmented landscape of youth work  Stone, Garza and Borden developed this definition or description of youth workers:</a:t>
            </a:r>
          </a:p>
          <a:p>
            <a:endParaRPr lang="en-US" dirty="0"/>
          </a:p>
          <a:p>
            <a:r>
              <a:rPr lang="en-US" dirty="0"/>
              <a:t>“individuals who work with or on behalf of youth…” (read definition)</a:t>
            </a:r>
          </a:p>
          <a:p>
            <a:endParaRPr lang="en-US" dirty="0"/>
          </a:p>
          <a:p>
            <a:r>
              <a:rPr lang="en-US" dirty="0"/>
              <a:t>This definition has been well accepted and it distinguishes the role of youth workers from teachers or parents. It is closer to the description of developmental relationships which we discussed in the PYD webinar on positive outcomes.</a:t>
            </a:r>
          </a:p>
        </p:txBody>
      </p:sp>
      <p:sp>
        <p:nvSpPr>
          <p:cNvPr id="4" name="Slide Number Placeholder 3"/>
          <p:cNvSpPr>
            <a:spLocks noGrp="1"/>
          </p:cNvSpPr>
          <p:nvPr>
            <p:ph type="sldNum" sz="quarter" idx="5"/>
          </p:nvPr>
        </p:nvSpPr>
        <p:spPr/>
        <p:txBody>
          <a:bodyPr/>
          <a:lstStyle/>
          <a:p>
            <a:fld id="{96A9B989-AE1D-4804-B60D-A7ED8BF2C9DD}" type="slidenum">
              <a:rPr lang="en-US" smtClean="0"/>
              <a:t>7</a:t>
            </a:fld>
            <a:endParaRPr lang="en-US"/>
          </a:p>
        </p:txBody>
      </p:sp>
    </p:spTree>
    <p:extLst>
      <p:ext uri="{BB962C8B-B14F-4D97-AF65-F5344CB8AC3E}">
        <p14:creationId xmlns:p14="http://schemas.microsoft.com/office/powerpoint/2010/main" val="329703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understand youth workers to support young people, and facilitate their growth, agency and independence, what do you think youth workers have to bring to the table? What competencies, knowledge and characteristics do they need to have?</a:t>
            </a:r>
          </a:p>
          <a:p>
            <a:r>
              <a:rPr lang="en-US" dirty="0"/>
              <a:t>Usually, in a in-person training we would ask you – in groups - to draw a youth worker.</a:t>
            </a:r>
          </a:p>
          <a:p>
            <a:r>
              <a:rPr lang="en-US" dirty="0"/>
              <a:t>The picture is a product of a PYD training.</a:t>
            </a:r>
          </a:p>
          <a:p>
            <a:r>
              <a:rPr lang="en-US" dirty="0"/>
              <a:t>Please chat in – </a:t>
            </a:r>
          </a:p>
          <a:p>
            <a:r>
              <a:rPr lang="en-US" dirty="0"/>
              <a:t>What skills or competencies?</a:t>
            </a:r>
          </a:p>
          <a:p>
            <a:r>
              <a:rPr lang="en-US" dirty="0"/>
              <a:t>What topic areas should know about?</a:t>
            </a:r>
          </a:p>
          <a:p>
            <a:r>
              <a:rPr lang="en-US" dirty="0"/>
              <a:t>What characteristics, attributes should they have?</a:t>
            </a:r>
          </a:p>
        </p:txBody>
      </p:sp>
      <p:sp>
        <p:nvSpPr>
          <p:cNvPr id="4" name="Slide Number Placeholder 3"/>
          <p:cNvSpPr>
            <a:spLocks noGrp="1"/>
          </p:cNvSpPr>
          <p:nvPr>
            <p:ph type="sldNum" sz="quarter" idx="5"/>
          </p:nvPr>
        </p:nvSpPr>
        <p:spPr/>
        <p:txBody>
          <a:bodyPr/>
          <a:lstStyle/>
          <a:p>
            <a:fld id="{96A9B989-AE1D-4804-B60D-A7ED8BF2C9DD}" type="slidenum">
              <a:rPr lang="en-US" smtClean="0"/>
              <a:t>8</a:t>
            </a:fld>
            <a:endParaRPr lang="en-US"/>
          </a:p>
        </p:txBody>
      </p:sp>
    </p:spTree>
    <p:extLst>
      <p:ext uri="{BB962C8B-B14F-4D97-AF65-F5344CB8AC3E}">
        <p14:creationId xmlns:p14="http://schemas.microsoft.com/office/powerpoint/2010/main" val="330446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expanding field of afterschool programming (since 2000)  several frameworks for core competencies and professional standards of youth</a:t>
            </a:r>
          </a:p>
          <a:p>
            <a:r>
              <a:rPr lang="en-US" dirty="0"/>
              <a:t>workers have been developed. This 2009 report from the Next Generation Youth Work Coalition provides a good overview of other core competency models.</a:t>
            </a:r>
          </a:p>
          <a:p>
            <a:r>
              <a:rPr lang="en-US" dirty="0"/>
              <a:t>This is a resource for you to check out on your own.</a:t>
            </a:r>
          </a:p>
        </p:txBody>
      </p:sp>
      <p:sp>
        <p:nvSpPr>
          <p:cNvPr id="4" name="Slide Number Placeholder 3"/>
          <p:cNvSpPr>
            <a:spLocks noGrp="1"/>
          </p:cNvSpPr>
          <p:nvPr>
            <p:ph type="sldNum" sz="quarter" idx="5"/>
          </p:nvPr>
        </p:nvSpPr>
        <p:spPr/>
        <p:txBody>
          <a:bodyPr/>
          <a:lstStyle/>
          <a:p>
            <a:fld id="{96A9B989-AE1D-4804-B60D-A7ED8BF2C9DD}" type="slidenum">
              <a:rPr lang="en-US" smtClean="0"/>
              <a:t>9</a:t>
            </a:fld>
            <a:endParaRPr lang="en-US"/>
          </a:p>
        </p:txBody>
      </p:sp>
    </p:spTree>
    <p:extLst>
      <p:ext uri="{BB962C8B-B14F-4D97-AF65-F5344CB8AC3E}">
        <p14:creationId xmlns:p14="http://schemas.microsoft.com/office/powerpoint/2010/main" val="4871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25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57351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528178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371400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409906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57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26655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DBA0C-CD0D-42AA-809E-379F189130AB}" type="datetimeFigureOut">
              <a:rPr lang="en-US" smtClean="0"/>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91418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DBA0C-CD0D-42AA-809E-379F189130AB}" type="datetimeFigureOut">
              <a:rPr lang="en-US" smtClean="0"/>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46682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EDBA0C-CD0D-42AA-809E-379F189130AB}" type="datetimeFigureOut">
              <a:rPr lang="en-US" smtClean="0"/>
              <a:t>7/2/2021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25562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EF5686-6561-4D7C-99A3-4032221DFC2E}" type="slidenum">
              <a:rPr lang="en-US" smtClean="0"/>
              <a:t>‹#›</a:t>
            </a:fld>
            <a:endParaRPr lang="en-US"/>
          </a:p>
        </p:txBody>
      </p:sp>
    </p:spTree>
    <p:extLst>
      <p:ext uri="{BB962C8B-B14F-4D97-AF65-F5344CB8AC3E}">
        <p14:creationId xmlns:p14="http://schemas.microsoft.com/office/powerpoint/2010/main" val="231090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20816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EDBA0C-CD0D-42AA-809E-379F189130AB}" type="datetimeFigureOut">
              <a:rPr lang="en-US" smtClean="0"/>
              <a:t>7/2/2021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EF5686-6561-4D7C-99A3-4032221DFC2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6067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pasesetter.org/"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nys4-h.org/" TargetMode="External"/><Relationship Id="rId5" Type="http://schemas.openxmlformats.org/officeDocument/2006/relationships/hyperlink" Target="https://anysyb.net/" TargetMode="External"/><Relationship Id="rId4" Type="http://schemas.openxmlformats.org/officeDocument/2006/relationships/hyperlink" Target="https://networkforyouthsucces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edweek.org/ew/section/multimedia/illustration-microaggressions-in-the-classroom.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implicit.harvard.edu/implici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outsmartinghumanmind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hdev.illinois.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actforyouth.net/youth_development/professionals/competencies.cf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actforyouth.net/youth_development/professional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youthtoday.org/hub/program-quality/professional-development-training-and-staffing/" TargetMode="External"/><Relationship Id="rId7" Type="http://schemas.openxmlformats.org/officeDocument/2006/relationships/hyperlink" Target="https://www.niost.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cypq.org/" TargetMode="External"/><Relationship Id="rId5" Type="http://schemas.openxmlformats.org/officeDocument/2006/relationships/hyperlink" Target="http://www.actforyouth.net/youth_development/professionals/supervisors/" TargetMode="External"/><Relationship Id="rId4" Type="http://schemas.openxmlformats.org/officeDocument/2006/relationships/hyperlink" Target="https://extension.umn.edu/working-youth/about-extension-center-youth-developmen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naaweb.org/afterschooltechtoolki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ideopenschool.org/" TargetMode="External"/><Relationship Id="rId4" Type="http://schemas.openxmlformats.org/officeDocument/2006/relationships/hyperlink" Target="https://www.commonsense.org/educatio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violenceprevention/acestudy/inde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transformingeducation.org/trauma-informed-sel-toolkit/" TargetMode="External"/><Relationship Id="rId4" Type="http://schemas.openxmlformats.org/officeDocument/2006/relationships/hyperlink" Target="http://www.actforyouth.net/sexual_health/community/capp/trauma.cf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t7-live-cyfar.nyc3.cdn.digitaloceanspaces.com/cyfar.org/files/Stone%202004.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scholar.google.com/scholar?oi=bibs&amp;cluster=441466353280984893&amp;btnI=1&amp;hl=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www.niost.org/pdf/Core_Competencies_Review_October_200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240" y="5199224"/>
            <a:ext cx="7589520" cy="822960"/>
          </a:xfrm>
        </p:spPr>
        <p:txBody>
          <a:bodyPr>
            <a:noAutofit/>
          </a:bodyPr>
          <a:lstStyle/>
          <a:p>
            <a:r>
              <a:rPr lang="en-US" dirty="0"/>
              <a:t>Positive Youth  Development V:</a:t>
            </a:r>
            <a:br>
              <a:rPr lang="en-US" dirty="0"/>
            </a:br>
            <a:r>
              <a:rPr lang="en-US" dirty="0"/>
              <a:t>Youth Work Ethics</a:t>
            </a:r>
          </a:p>
        </p:txBody>
      </p:sp>
      <p:pic>
        <p:nvPicPr>
          <p:cNvPr id="13" name="Picture Placeholder 12">
            <a:extLst>
              <a:ext uri="{FF2B5EF4-FFF2-40B4-BE49-F238E27FC236}">
                <a16:creationId xmlns:a16="http://schemas.microsoft.com/office/drawing/2014/main" id="{AFDDE357-D988-4EFA-9ED2-06D957DA14D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1216" b="11216"/>
          <a:stretch>
            <a:fillRect/>
          </a:stretch>
        </p:blipFill>
        <p:spPr/>
      </p:pic>
      <p:sp>
        <p:nvSpPr>
          <p:cNvPr id="6" name="Subtitle 5"/>
          <p:cNvSpPr>
            <a:spLocks noGrp="1"/>
          </p:cNvSpPr>
          <p:nvPr>
            <p:ph type="body" sz="half" idx="2"/>
          </p:nvPr>
        </p:nvSpPr>
        <p:spPr>
          <a:xfrm>
            <a:off x="2362200" y="6263640"/>
            <a:ext cx="7589520" cy="594360"/>
          </a:xfrm>
        </p:spPr>
        <p:txBody>
          <a:bodyPr>
            <a:normAutofit/>
          </a:bodyPr>
          <a:lstStyle/>
          <a:p>
            <a:r>
              <a:rPr lang="en-US" sz="2000" dirty="0"/>
              <a:t>ACT for Youth                                              June 22, 2021</a:t>
            </a:r>
          </a:p>
        </p:txBody>
      </p:sp>
    </p:spTree>
    <p:extLst>
      <p:ext uri="{BB962C8B-B14F-4D97-AF65-F5344CB8AC3E}">
        <p14:creationId xmlns:p14="http://schemas.microsoft.com/office/powerpoint/2010/main" val="312416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Competencies: Content Areas</a:t>
            </a:r>
          </a:p>
        </p:txBody>
      </p:sp>
      <p:sp>
        <p:nvSpPr>
          <p:cNvPr id="7" name="Content Placeholder 6"/>
          <p:cNvSpPr>
            <a:spLocks noGrp="1"/>
          </p:cNvSpPr>
          <p:nvPr>
            <p:ph sz="half" idx="1"/>
          </p:nvPr>
        </p:nvSpPr>
        <p:spPr>
          <a:xfrm>
            <a:off x="1097279" y="1845734"/>
            <a:ext cx="4937760" cy="2984407"/>
          </a:xfrm>
          <a:prstGeom prst="rect">
            <a:avLst/>
          </a:prstGeom>
        </p:spPr>
        <p:txBody>
          <a:bodyPr wrap="square">
            <a:spAutoFit/>
          </a:bodyPr>
          <a:lstStyle/>
          <a:p>
            <a:r>
              <a:rPr lang="en-US" sz="2400" dirty="0"/>
              <a:t>o Curriculum  </a:t>
            </a:r>
          </a:p>
          <a:p>
            <a:r>
              <a:rPr lang="en-US" sz="2400" dirty="0"/>
              <a:t>o Professionalism</a:t>
            </a:r>
          </a:p>
          <a:p>
            <a:r>
              <a:rPr lang="en-US" sz="2400" dirty="0"/>
              <a:t>o Connecting with Families  </a:t>
            </a:r>
          </a:p>
          <a:p>
            <a:r>
              <a:rPr lang="en-US" sz="2400" dirty="0"/>
              <a:t>o Health, Safety, and Nutrition  </a:t>
            </a:r>
          </a:p>
          <a:p>
            <a:r>
              <a:rPr lang="en-US" sz="2400" dirty="0"/>
              <a:t>o Child &amp; Adolescent Development  </a:t>
            </a:r>
          </a:p>
          <a:p>
            <a:r>
              <a:rPr lang="en-US" sz="2400" dirty="0"/>
              <a:t>o Cross‐cultural Competence </a:t>
            </a:r>
          </a:p>
        </p:txBody>
      </p:sp>
      <p:sp>
        <p:nvSpPr>
          <p:cNvPr id="9" name="Content Placeholder 8"/>
          <p:cNvSpPr>
            <a:spLocks noGrp="1"/>
          </p:cNvSpPr>
          <p:nvPr>
            <p:ph sz="half" idx="2"/>
          </p:nvPr>
        </p:nvSpPr>
        <p:spPr/>
        <p:txBody>
          <a:bodyPr>
            <a:normAutofit/>
          </a:bodyPr>
          <a:lstStyle/>
          <a:p>
            <a:r>
              <a:rPr lang="en-US" sz="2400" dirty="0"/>
              <a:t>o Guidance  </a:t>
            </a:r>
          </a:p>
          <a:p>
            <a:r>
              <a:rPr lang="en-US" sz="2400" dirty="0"/>
              <a:t>o Professional Development  </a:t>
            </a:r>
          </a:p>
          <a:p>
            <a:r>
              <a:rPr lang="en-US" sz="2400" dirty="0"/>
              <a:t>o Program Management  </a:t>
            </a:r>
          </a:p>
          <a:p>
            <a:r>
              <a:rPr lang="en-US" sz="2400" dirty="0"/>
              <a:t>o Connecting with Communities  </a:t>
            </a:r>
          </a:p>
          <a:p>
            <a:r>
              <a:rPr lang="en-US" sz="2400" dirty="0"/>
              <a:t>o Environment</a:t>
            </a:r>
          </a:p>
        </p:txBody>
      </p:sp>
      <p:sp>
        <p:nvSpPr>
          <p:cNvPr id="10" name="TextBox 9"/>
          <p:cNvSpPr txBox="1"/>
          <p:nvPr/>
        </p:nvSpPr>
        <p:spPr>
          <a:xfrm>
            <a:off x="6477000" y="4830141"/>
            <a:ext cx="4191000" cy="1200329"/>
          </a:xfrm>
          <a:prstGeom prst="rect">
            <a:avLst/>
          </a:prstGeom>
          <a:noFill/>
          <a:ln w="28575">
            <a:solidFill>
              <a:schemeClr val="accent1">
                <a:lumMod val="75000"/>
              </a:schemeClr>
            </a:solidFill>
          </a:ln>
        </p:spPr>
        <p:txBody>
          <a:bodyPr wrap="square" rtlCol="0">
            <a:spAutoFit/>
          </a:bodyPr>
          <a:lstStyle/>
          <a:p>
            <a:r>
              <a:rPr lang="en-US" sz="2400" dirty="0">
                <a:solidFill>
                  <a:schemeClr val="tx1">
                    <a:lumMod val="75000"/>
                    <a:lumOff val="25000"/>
                  </a:schemeClr>
                </a:solidFill>
              </a:rPr>
              <a:t>To be added:</a:t>
            </a:r>
          </a:p>
          <a:p>
            <a:r>
              <a:rPr lang="en-US" sz="2400" dirty="0">
                <a:solidFill>
                  <a:schemeClr val="tx1">
                    <a:lumMod val="75000"/>
                    <a:lumOff val="25000"/>
                  </a:schemeClr>
                </a:solidFill>
              </a:rPr>
              <a:t>Digital learning</a:t>
            </a:r>
          </a:p>
          <a:p>
            <a:r>
              <a:rPr lang="en-US" sz="2400" dirty="0">
                <a:solidFill>
                  <a:schemeClr val="tx1">
                    <a:lumMod val="75000"/>
                    <a:lumOff val="25000"/>
                  </a:schemeClr>
                </a:solidFill>
              </a:rPr>
              <a:t>Trauma-informed youth work</a:t>
            </a:r>
          </a:p>
        </p:txBody>
      </p:sp>
    </p:spTree>
    <p:extLst>
      <p:ext uri="{BB962C8B-B14F-4D97-AF65-F5344CB8AC3E}">
        <p14:creationId xmlns:p14="http://schemas.microsoft.com/office/powerpoint/2010/main" val="2737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Ongoing Professional Development</a:t>
            </a:r>
          </a:p>
        </p:txBody>
      </p:sp>
      <p:sp>
        <p:nvSpPr>
          <p:cNvPr id="2" name="Content Placeholder 1"/>
          <p:cNvSpPr>
            <a:spLocks noGrp="1"/>
          </p:cNvSpPr>
          <p:nvPr>
            <p:ph idx="1"/>
          </p:nvPr>
        </p:nvSpPr>
        <p:spPr/>
        <p:txBody>
          <a:bodyPr>
            <a:normAutofit lnSpcReduction="10000"/>
          </a:bodyPr>
          <a:lstStyle/>
          <a:p>
            <a:r>
              <a:rPr lang="en-US" sz="2800" dirty="0"/>
              <a:t>NYS Networks</a:t>
            </a:r>
          </a:p>
          <a:p>
            <a:r>
              <a:rPr lang="en-US" sz="2400" dirty="0"/>
              <a:t>PASE </a:t>
            </a:r>
            <a:r>
              <a:rPr lang="en-US" sz="2400" dirty="0">
                <a:hlinkClick r:id="rId3"/>
              </a:rPr>
              <a:t>https://pasesetter.org/</a:t>
            </a:r>
            <a:r>
              <a:rPr lang="en-US" sz="2400" dirty="0"/>
              <a:t> </a:t>
            </a:r>
          </a:p>
          <a:p>
            <a:r>
              <a:rPr lang="en-US" sz="2400" dirty="0"/>
              <a:t>NYS Network for Youth Success </a:t>
            </a:r>
            <a:r>
              <a:rPr lang="en-US" sz="2400" dirty="0">
                <a:hlinkClick r:id="rId4"/>
              </a:rPr>
              <a:t>https://networkforyouthsuccess.org/</a:t>
            </a:r>
            <a:r>
              <a:rPr lang="en-US" sz="2400" dirty="0"/>
              <a:t> </a:t>
            </a:r>
          </a:p>
          <a:p>
            <a:r>
              <a:rPr lang="en-US" sz="2400" dirty="0"/>
              <a:t>Association of NYS Youth Bureaus </a:t>
            </a:r>
            <a:r>
              <a:rPr lang="en-US" sz="2400" dirty="0">
                <a:hlinkClick r:id="rId5"/>
              </a:rPr>
              <a:t>https://anysyb.net/</a:t>
            </a:r>
            <a:r>
              <a:rPr lang="en-US" sz="2400" dirty="0"/>
              <a:t> </a:t>
            </a:r>
          </a:p>
          <a:p>
            <a:r>
              <a:rPr lang="en-US" sz="2400" dirty="0"/>
              <a:t>NYS 4-H </a:t>
            </a:r>
            <a:r>
              <a:rPr lang="en-US" sz="2400" dirty="0">
                <a:hlinkClick r:id="rId6"/>
              </a:rPr>
              <a:t>https://nys4-h.org/</a:t>
            </a:r>
            <a:r>
              <a:rPr lang="en-US" sz="2400" dirty="0"/>
              <a:t> </a:t>
            </a:r>
          </a:p>
          <a:p>
            <a:endParaRPr lang="en-US" sz="2400" dirty="0"/>
          </a:p>
          <a:p>
            <a:r>
              <a:rPr lang="en-US" sz="2400" dirty="0"/>
              <a:t>Where do you go?</a:t>
            </a:r>
          </a:p>
          <a:p>
            <a:pPr lvl="1"/>
            <a:r>
              <a:rPr lang="en-US" sz="2400" dirty="0"/>
              <a:t>In-house?</a:t>
            </a:r>
          </a:p>
          <a:p>
            <a:pPr lvl="1"/>
            <a:r>
              <a:rPr lang="en-US" sz="2400" dirty="0"/>
              <a:t>In the community? </a:t>
            </a:r>
          </a:p>
          <a:p>
            <a:pPr lvl="1"/>
            <a:r>
              <a:rPr lang="en-US" sz="2400" dirty="0"/>
              <a:t>Online?</a:t>
            </a:r>
          </a:p>
          <a:p>
            <a:pPr lvl="1"/>
            <a:endParaRPr lang="en-US" sz="2400" dirty="0"/>
          </a:p>
        </p:txBody>
      </p:sp>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526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94358"/>
            <a:ext cx="3276600" cy="3063241"/>
          </a:xfrm>
        </p:spPr>
        <p:txBody>
          <a:bodyPr>
            <a:normAutofit/>
          </a:bodyPr>
          <a:lstStyle/>
          <a:p>
            <a:r>
              <a:rPr lang="en-US" sz="4000" dirty="0"/>
              <a:t>Remember –</a:t>
            </a:r>
            <a:br>
              <a:rPr lang="en-US" sz="4000" dirty="0"/>
            </a:br>
            <a:r>
              <a:rPr lang="en-US" sz="4000" dirty="0"/>
              <a:t>Adolescents Increasingly Diverse</a:t>
            </a: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1600" y="387433"/>
            <a:ext cx="5867399" cy="5811386"/>
          </a:xfrm>
        </p:spPr>
      </p:pic>
      <p:sp>
        <p:nvSpPr>
          <p:cNvPr id="2" name="TextBox 1">
            <a:extLst>
              <a:ext uri="{FF2B5EF4-FFF2-40B4-BE49-F238E27FC236}">
                <a16:creationId xmlns:a16="http://schemas.microsoft.com/office/drawing/2014/main" id="{AEBD8467-CDB1-44BB-9BAF-9F43E9858642}"/>
              </a:ext>
            </a:extLst>
          </p:cNvPr>
          <p:cNvSpPr txBox="1"/>
          <p:nvPr/>
        </p:nvSpPr>
        <p:spPr>
          <a:xfrm>
            <a:off x="318052" y="5598654"/>
            <a:ext cx="3429000" cy="1200329"/>
          </a:xfrm>
          <a:prstGeom prst="rect">
            <a:avLst/>
          </a:prstGeom>
          <a:noFill/>
        </p:spPr>
        <p:txBody>
          <a:bodyPr wrap="square" rtlCol="0">
            <a:spAutoFit/>
          </a:bodyPr>
          <a:lstStyle/>
          <a:p>
            <a:r>
              <a:rPr lang="en-US" dirty="0">
                <a:solidFill>
                  <a:schemeClr val="bg1"/>
                </a:solidFill>
              </a:rPr>
              <a:t>National Academies of Sciences, Engineering, and Medicine. (2019). The Promise of Adolescence</a:t>
            </a:r>
          </a:p>
        </p:txBody>
      </p:sp>
      <p:sp>
        <p:nvSpPr>
          <p:cNvPr id="3" name="TextBox 2">
            <a:extLst>
              <a:ext uri="{FF2B5EF4-FFF2-40B4-BE49-F238E27FC236}">
                <a16:creationId xmlns:a16="http://schemas.microsoft.com/office/drawing/2014/main" id="{60FA7C5D-4E04-4F08-A73E-8E2D3370951C}"/>
              </a:ext>
            </a:extLst>
          </p:cNvPr>
          <p:cNvSpPr txBox="1"/>
          <p:nvPr/>
        </p:nvSpPr>
        <p:spPr>
          <a:xfrm>
            <a:off x="9022081" y="6228828"/>
            <a:ext cx="3169919" cy="584775"/>
          </a:xfrm>
          <a:prstGeom prst="rect">
            <a:avLst/>
          </a:prstGeom>
          <a:noFill/>
        </p:spPr>
        <p:txBody>
          <a:bodyPr wrap="square" rtlCol="0">
            <a:spAutoFit/>
          </a:bodyPr>
          <a:lstStyle/>
          <a:p>
            <a:r>
              <a:rPr lang="en-US" sz="1600" dirty="0"/>
              <a:t>Diversity Wheel as used at Johns Hopkins University</a:t>
            </a:r>
          </a:p>
        </p:txBody>
      </p:sp>
    </p:spTree>
    <p:extLst>
      <p:ext uri="{BB962C8B-B14F-4D97-AF65-F5344CB8AC3E}">
        <p14:creationId xmlns:p14="http://schemas.microsoft.com/office/powerpoint/2010/main" val="182075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“Homo </a:t>
            </a:r>
            <a:r>
              <a:rPr lang="en-US" sz="4000" dirty="0" err="1"/>
              <a:t>Categoricus</a:t>
            </a:r>
            <a:r>
              <a:rPr lang="en-US" sz="4000" dirty="0"/>
              <a:t>”</a:t>
            </a:r>
          </a:p>
        </p:txBody>
      </p:sp>
      <p:sp>
        <p:nvSpPr>
          <p:cNvPr id="6" name="Content Placeholder 5"/>
          <p:cNvSpPr>
            <a:spLocks noGrp="1"/>
          </p:cNvSpPr>
          <p:nvPr>
            <p:ph idx="1"/>
          </p:nvPr>
        </p:nvSpPr>
        <p:spPr>
          <a:xfrm>
            <a:off x="4876800" y="1600200"/>
            <a:ext cx="6492240" cy="5257800"/>
          </a:xfrm>
        </p:spPr>
        <p:txBody>
          <a:bodyPr/>
          <a:lstStyle/>
          <a:p>
            <a:pPr marL="0" indent="0">
              <a:buNone/>
            </a:pPr>
            <a:r>
              <a:rPr lang="en-US" sz="2800" dirty="0"/>
              <a:t>Our mind thinks with the aid of categories</a:t>
            </a:r>
          </a:p>
          <a:p>
            <a:pPr marL="0" indent="0">
              <a:buNone/>
            </a:pPr>
            <a:endParaRPr lang="en-US" sz="2800" dirty="0"/>
          </a:p>
          <a:p>
            <a:pPr marL="0" indent="0">
              <a:buNone/>
            </a:pPr>
            <a:r>
              <a:rPr lang="en-US" sz="2800" dirty="0"/>
              <a:t>Stereotypes are a consequence or by-product of category making</a:t>
            </a:r>
          </a:p>
          <a:p>
            <a:pPr marL="0" indent="0">
              <a:buNone/>
            </a:pPr>
            <a:r>
              <a:rPr lang="en-US" sz="2800" dirty="0"/>
              <a:t>Group stereotypes are usually not favorable</a:t>
            </a:r>
          </a:p>
          <a:p>
            <a:pPr marL="0" indent="0">
              <a:buNone/>
            </a:pPr>
            <a:r>
              <a:rPr lang="en-US" sz="2800" dirty="0"/>
              <a:t>Stereotypes affect our behavior/ decisions</a:t>
            </a:r>
          </a:p>
          <a:p>
            <a:endParaRPr lang="en-US" dirty="0"/>
          </a:p>
        </p:txBody>
      </p:sp>
      <p:sp>
        <p:nvSpPr>
          <p:cNvPr id="2" name="Text Placeholder 1"/>
          <p:cNvSpPr>
            <a:spLocks noGrp="1"/>
          </p:cNvSpPr>
          <p:nvPr>
            <p:ph type="body" sz="half" idx="2"/>
          </p:nvPr>
        </p:nvSpPr>
        <p:spPr/>
        <p:txBody>
          <a:bodyPr/>
          <a:lstStyle/>
          <a:p>
            <a:endParaRPr lang="en-US"/>
          </a:p>
        </p:txBody>
      </p:sp>
      <p:sp>
        <p:nvSpPr>
          <p:cNvPr id="3" name="TextBox 2">
            <a:extLst>
              <a:ext uri="{FF2B5EF4-FFF2-40B4-BE49-F238E27FC236}">
                <a16:creationId xmlns:a16="http://schemas.microsoft.com/office/drawing/2014/main" id="{0901A88C-A507-4396-A7BB-C0D6B065F2E6}"/>
              </a:ext>
            </a:extLst>
          </p:cNvPr>
          <p:cNvSpPr txBox="1"/>
          <p:nvPr/>
        </p:nvSpPr>
        <p:spPr>
          <a:xfrm>
            <a:off x="7772400" y="6096000"/>
            <a:ext cx="3962400" cy="369332"/>
          </a:xfrm>
          <a:prstGeom prst="rect">
            <a:avLst/>
          </a:prstGeom>
          <a:noFill/>
        </p:spPr>
        <p:txBody>
          <a:bodyPr wrap="square" rtlCol="0">
            <a:spAutoFit/>
          </a:bodyPr>
          <a:lstStyle/>
          <a:p>
            <a:r>
              <a:rPr lang="en-US"/>
              <a:t>Banaji, M.R. &amp; Greenwald, A.G. 2013.</a:t>
            </a:r>
            <a:endParaRPr lang="en-US" dirty="0"/>
          </a:p>
        </p:txBody>
      </p:sp>
    </p:spTree>
    <p:extLst>
      <p:ext uri="{BB962C8B-B14F-4D97-AF65-F5344CB8AC3E}">
        <p14:creationId xmlns:p14="http://schemas.microsoft.com/office/powerpoint/2010/main" val="407821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021" t="12361" r="5049" b="9167"/>
          <a:stretch/>
        </p:blipFill>
        <p:spPr>
          <a:xfrm>
            <a:off x="3733800" y="381000"/>
            <a:ext cx="7791450" cy="5112857"/>
          </a:xfrm>
          <a:prstGeom prst="rect">
            <a:avLst/>
          </a:prstGeom>
        </p:spPr>
      </p:pic>
      <p:sp>
        <p:nvSpPr>
          <p:cNvPr id="4" name="TextBox 3"/>
          <p:cNvSpPr txBox="1"/>
          <p:nvPr/>
        </p:nvSpPr>
        <p:spPr>
          <a:xfrm>
            <a:off x="3703320" y="5791200"/>
            <a:ext cx="7591426" cy="307777"/>
          </a:xfrm>
          <a:prstGeom prst="rect">
            <a:avLst/>
          </a:prstGeom>
          <a:noFill/>
        </p:spPr>
        <p:txBody>
          <a:bodyPr wrap="square" rtlCol="0">
            <a:spAutoFit/>
          </a:bodyPr>
          <a:lstStyle/>
          <a:p>
            <a:r>
              <a:rPr lang="en-US" sz="1400" dirty="0">
                <a:hlinkClick r:id="rId4"/>
              </a:rPr>
              <a:t>https://www.edweek.org/ew/section/multimedia/illustration-microaggressions-in-the-classroom.html</a:t>
            </a:r>
            <a:r>
              <a:rPr lang="en-US" sz="1400" dirty="0"/>
              <a:t> </a:t>
            </a:r>
          </a:p>
        </p:txBody>
      </p:sp>
      <p:sp>
        <p:nvSpPr>
          <p:cNvPr id="2" name="TextBox 1"/>
          <p:cNvSpPr txBox="1"/>
          <p:nvPr/>
        </p:nvSpPr>
        <p:spPr>
          <a:xfrm>
            <a:off x="412474" y="381000"/>
            <a:ext cx="2971800" cy="2739211"/>
          </a:xfrm>
          <a:prstGeom prst="rect">
            <a:avLst/>
          </a:prstGeom>
          <a:noFill/>
        </p:spPr>
        <p:txBody>
          <a:bodyPr wrap="square" rtlCol="0">
            <a:spAutoFit/>
          </a:bodyPr>
          <a:lstStyle/>
          <a:p>
            <a:r>
              <a:rPr lang="en-US" sz="3200" dirty="0">
                <a:latin typeface="+mj-lt"/>
              </a:rPr>
              <a:t>Ways it can impact our work</a:t>
            </a:r>
          </a:p>
          <a:p>
            <a:endParaRPr lang="en-US" sz="2800" dirty="0"/>
          </a:p>
          <a:p>
            <a:pPr marL="457200" indent="-457200">
              <a:buFont typeface="Wingdings" panose="05000000000000000000" pitchFamily="2" charset="2"/>
              <a:buChar char="v"/>
            </a:pPr>
            <a:r>
              <a:rPr lang="en-US" sz="2400" dirty="0" err="1"/>
              <a:t>Microagressions</a:t>
            </a:r>
            <a:endParaRPr lang="en-US" sz="2400" dirty="0"/>
          </a:p>
          <a:p>
            <a:endParaRPr lang="en-US" sz="2800" dirty="0"/>
          </a:p>
          <a:p>
            <a:endParaRPr lang="en-US" sz="2800" dirty="0"/>
          </a:p>
        </p:txBody>
      </p:sp>
      <p:sp>
        <p:nvSpPr>
          <p:cNvPr id="5" name="TextBox 4">
            <a:extLst>
              <a:ext uri="{FF2B5EF4-FFF2-40B4-BE49-F238E27FC236}">
                <a16:creationId xmlns:a16="http://schemas.microsoft.com/office/drawing/2014/main" id="{B21DABA4-996D-497C-B6AC-95D8A5091970}"/>
              </a:ext>
            </a:extLst>
          </p:cNvPr>
          <p:cNvSpPr txBox="1"/>
          <p:nvPr/>
        </p:nvSpPr>
        <p:spPr>
          <a:xfrm>
            <a:off x="526774" y="3886200"/>
            <a:ext cx="2743200" cy="954107"/>
          </a:xfrm>
          <a:prstGeom prst="rect">
            <a:avLst/>
          </a:prstGeom>
          <a:noFill/>
        </p:spPr>
        <p:txBody>
          <a:bodyPr wrap="square" rtlCol="0">
            <a:spAutoFit/>
          </a:bodyPr>
          <a:lstStyle/>
          <a:p>
            <a:r>
              <a:rPr lang="en-US" sz="2800" dirty="0"/>
              <a:t>How else can our biases surface?</a:t>
            </a:r>
          </a:p>
        </p:txBody>
      </p:sp>
    </p:spTree>
    <p:extLst>
      <p:ext uri="{BB962C8B-B14F-4D97-AF65-F5344CB8AC3E}">
        <p14:creationId xmlns:p14="http://schemas.microsoft.com/office/powerpoint/2010/main" val="18216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0446" y="5715000"/>
            <a:ext cx="4816108" cy="400110"/>
          </a:xfrm>
          <a:prstGeom prst="rect">
            <a:avLst/>
          </a:prstGeom>
          <a:noFill/>
        </p:spPr>
        <p:txBody>
          <a:bodyPr wrap="square" rtlCol="0">
            <a:spAutoFit/>
          </a:bodyPr>
          <a:lstStyle/>
          <a:p>
            <a:r>
              <a:rPr lang="en-US" sz="2000" dirty="0">
                <a:hlinkClick r:id="rId3"/>
              </a:rPr>
              <a:t>https://implicit.harvard.edu/implicit/</a:t>
            </a:r>
            <a:r>
              <a:rPr lang="en-US" sz="2000" dirty="0"/>
              <a:t> </a:t>
            </a:r>
          </a:p>
        </p:txBody>
      </p:sp>
      <p:sp>
        <p:nvSpPr>
          <p:cNvPr id="3" name="TextBox 2"/>
          <p:cNvSpPr txBox="1"/>
          <p:nvPr/>
        </p:nvSpPr>
        <p:spPr>
          <a:xfrm>
            <a:off x="304800" y="609600"/>
            <a:ext cx="2286000" cy="1323439"/>
          </a:xfrm>
          <a:prstGeom prst="rect">
            <a:avLst/>
          </a:prstGeom>
          <a:noFill/>
        </p:spPr>
        <p:txBody>
          <a:bodyPr wrap="square" rtlCol="0">
            <a:spAutoFit/>
          </a:bodyPr>
          <a:lstStyle/>
          <a:p>
            <a:r>
              <a:rPr lang="en-US" sz="4000" dirty="0">
                <a:latin typeface="+mj-lt"/>
              </a:rPr>
              <a:t>Attitude Check</a:t>
            </a:r>
          </a:p>
        </p:txBody>
      </p:sp>
      <p:pic>
        <p:nvPicPr>
          <p:cNvPr id="5" name="Picture 4"/>
          <p:cNvPicPr>
            <a:picLocks noChangeAspect="1"/>
          </p:cNvPicPr>
          <p:nvPr/>
        </p:nvPicPr>
        <p:blipFill rotWithShape="1">
          <a:blip r:embed="rId4"/>
          <a:srcRect l="11875" t="12472" r="11250" b="10127"/>
          <a:stretch/>
        </p:blipFill>
        <p:spPr>
          <a:xfrm>
            <a:off x="2362200" y="381000"/>
            <a:ext cx="9372600" cy="5029200"/>
          </a:xfrm>
          <a:prstGeom prst="rect">
            <a:avLst/>
          </a:prstGeom>
        </p:spPr>
      </p:pic>
    </p:spTree>
    <p:extLst>
      <p:ext uri="{BB962C8B-B14F-4D97-AF65-F5344CB8AC3E}">
        <p14:creationId xmlns:p14="http://schemas.microsoft.com/office/powerpoint/2010/main" val="181388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929" t="14101" r="9894" b="10826"/>
          <a:stretch/>
        </p:blipFill>
        <p:spPr>
          <a:xfrm>
            <a:off x="501253" y="412123"/>
            <a:ext cx="11171502" cy="5563674"/>
          </a:xfrm>
          <a:prstGeom prst="rect">
            <a:avLst/>
          </a:prstGeom>
        </p:spPr>
      </p:pic>
    </p:spTree>
    <p:extLst>
      <p:ext uri="{BB962C8B-B14F-4D97-AF65-F5344CB8AC3E}">
        <p14:creationId xmlns:p14="http://schemas.microsoft.com/office/powerpoint/2010/main" val="64154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141" t="14670" r="10106" b="11795"/>
          <a:stretch/>
        </p:blipFill>
        <p:spPr>
          <a:xfrm>
            <a:off x="990600" y="609600"/>
            <a:ext cx="10210800" cy="5017494"/>
          </a:xfrm>
          <a:prstGeom prst="rect">
            <a:avLst/>
          </a:prstGeom>
        </p:spPr>
      </p:pic>
      <p:sp>
        <p:nvSpPr>
          <p:cNvPr id="3" name="TextBox 2"/>
          <p:cNvSpPr txBox="1"/>
          <p:nvPr/>
        </p:nvSpPr>
        <p:spPr>
          <a:xfrm>
            <a:off x="3065172" y="6259133"/>
            <a:ext cx="7096259" cy="369332"/>
          </a:xfrm>
          <a:prstGeom prst="rect">
            <a:avLst/>
          </a:prstGeom>
          <a:noFill/>
        </p:spPr>
        <p:txBody>
          <a:bodyPr wrap="square" rtlCol="0">
            <a:spAutoFit/>
          </a:bodyPr>
          <a:lstStyle/>
          <a:p>
            <a:r>
              <a:rPr lang="en-US" dirty="0"/>
              <a:t>https://implicit.harvard.edu/implicit/selectatest.html</a:t>
            </a:r>
          </a:p>
        </p:txBody>
      </p:sp>
    </p:spTree>
    <p:extLst>
      <p:ext uri="{BB962C8B-B14F-4D97-AF65-F5344CB8AC3E}">
        <p14:creationId xmlns:p14="http://schemas.microsoft.com/office/powerpoint/2010/main" val="407285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Hidden Biases are Robust but also Malleable</a:t>
            </a:r>
          </a:p>
        </p:txBody>
      </p:sp>
      <p:sp>
        <p:nvSpPr>
          <p:cNvPr id="3" name="Content Placeholder 2"/>
          <p:cNvSpPr>
            <a:spLocks noGrp="1"/>
          </p:cNvSpPr>
          <p:nvPr>
            <p:ph idx="1"/>
          </p:nvPr>
        </p:nvSpPr>
        <p:spPr/>
        <p:txBody>
          <a:bodyPr>
            <a:normAutofit/>
          </a:bodyPr>
          <a:lstStyle/>
          <a:p>
            <a:pPr marL="0" indent="0">
              <a:buNone/>
            </a:pPr>
            <a:r>
              <a:rPr lang="en-US" sz="2400" dirty="0"/>
              <a:t>Trends</a:t>
            </a:r>
          </a:p>
          <a:p>
            <a:pPr>
              <a:buFontTx/>
              <a:buChar char="-"/>
            </a:pPr>
            <a:r>
              <a:rPr lang="en-US" sz="2400" dirty="0"/>
              <a:t>Sexuality IAT: 37% decrease (automatic preference for straight)</a:t>
            </a:r>
          </a:p>
          <a:p>
            <a:pPr>
              <a:buFontTx/>
              <a:buChar char="-"/>
            </a:pPr>
            <a:r>
              <a:rPr lang="en-US" sz="2400" dirty="0"/>
              <a:t>Race IAT: 13% decrease (automatic preference for white) </a:t>
            </a:r>
          </a:p>
          <a:p>
            <a:pPr>
              <a:buFontTx/>
              <a:buChar char="-"/>
            </a:pPr>
            <a:r>
              <a:rPr lang="en-US" sz="2400" dirty="0"/>
              <a:t>Slight decrease: gender and science IAT (automatic preference for men in science)</a:t>
            </a:r>
          </a:p>
          <a:p>
            <a:pPr>
              <a:buFontTx/>
              <a:buChar char="-"/>
            </a:pPr>
            <a:r>
              <a:rPr lang="en-US" sz="2400" dirty="0"/>
              <a:t>Increase: </a:t>
            </a:r>
            <a:r>
              <a:rPr lang="en-US" sz="2400" dirty="0">
                <a:latin typeface="Calibri" panose="020F0502020204030204" pitchFamily="34" charset="0"/>
              </a:rPr>
              <a:t>body weight IAT (automatic preference for thin people)</a:t>
            </a:r>
            <a:endParaRPr lang="en-US" sz="2400" dirty="0"/>
          </a:p>
        </p:txBody>
      </p:sp>
    </p:spTree>
    <p:extLst>
      <p:ext uri="{BB962C8B-B14F-4D97-AF65-F5344CB8AC3E}">
        <p14:creationId xmlns:p14="http://schemas.microsoft.com/office/powerpoint/2010/main" val="4237652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can we do as youth work professionals?</a:t>
            </a:r>
          </a:p>
        </p:txBody>
      </p:sp>
      <p:sp>
        <p:nvSpPr>
          <p:cNvPr id="3" name="Content Placeholder 2"/>
          <p:cNvSpPr>
            <a:spLocks noGrp="1"/>
          </p:cNvSpPr>
          <p:nvPr>
            <p:ph idx="1"/>
          </p:nvPr>
        </p:nvSpPr>
        <p:spPr/>
        <p:txBody>
          <a:bodyPr>
            <a:normAutofit/>
          </a:bodyPr>
          <a:lstStyle/>
          <a:p>
            <a:r>
              <a:rPr lang="en-US" sz="2800" dirty="0"/>
              <a:t>Become aware – do the test</a:t>
            </a:r>
          </a:p>
          <a:p>
            <a:r>
              <a:rPr lang="en-US" sz="2800" dirty="0"/>
              <a:t>Question your decisions/assumptions/first impressions</a:t>
            </a:r>
          </a:p>
          <a:p>
            <a:r>
              <a:rPr lang="en-US" sz="2800" dirty="0"/>
              <a:t>Be mindful how you engage with young people</a:t>
            </a:r>
          </a:p>
          <a:p>
            <a:r>
              <a:rPr lang="en-US" sz="2800" dirty="0"/>
              <a:t>Create a sense of belonging in program groups</a:t>
            </a:r>
          </a:p>
          <a:p>
            <a:r>
              <a:rPr lang="en-US" sz="2800" dirty="0"/>
              <a:t>Build in empathy activities</a:t>
            </a:r>
          </a:p>
          <a:p>
            <a:r>
              <a:rPr lang="en-US" sz="2800" dirty="0"/>
              <a:t>Assess your program environment/create inclusive environments</a:t>
            </a:r>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06568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473" y="403649"/>
            <a:ext cx="9144000" cy="1143000"/>
          </a:xfrm>
        </p:spPr>
        <p:txBody>
          <a:bodyPr>
            <a:normAutofit/>
          </a:bodyPr>
          <a:lstStyle/>
          <a:p>
            <a:r>
              <a:rPr lang="en-US" sz="4400" dirty="0">
                <a:cs typeface="Amatic SC" panose="020B0604020202020204" charset="-79"/>
              </a:rPr>
              <a:t>Zoom keeping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771" y="2188203"/>
            <a:ext cx="1718277" cy="1718277"/>
          </a:xfrm>
          <a:prstGeom prst="rect">
            <a:avLst/>
          </a:prstGeom>
        </p:spPr>
      </p:pic>
      <p:sp>
        <p:nvSpPr>
          <p:cNvPr id="5" name="Rectangle 4"/>
          <p:cNvSpPr/>
          <p:nvPr/>
        </p:nvSpPr>
        <p:spPr>
          <a:xfrm>
            <a:off x="1220473" y="4201157"/>
            <a:ext cx="3090737" cy="1199816"/>
          </a:xfrm>
          <a:prstGeom prst="rect">
            <a:avLst/>
          </a:prstGeom>
        </p:spPr>
        <p:txBody>
          <a:bodyPr wrap="square">
            <a:spAutoFit/>
          </a:bodyPr>
          <a:lstStyle/>
          <a:p>
            <a:r>
              <a:rPr lang="en-US" sz="1799" b="1" dirty="0"/>
              <a:t>Experiencing delays?</a:t>
            </a:r>
          </a:p>
          <a:p>
            <a:r>
              <a:rPr lang="en-US" sz="1799" dirty="0"/>
              <a:t>Try closing out the other</a:t>
            </a:r>
          </a:p>
          <a:p>
            <a:r>
              <a:rPr lang="en-US" sz="1799" dirty="0"/>
              <a:t>programs running on your </a:t>
            </a:r>
          </a:p>
          <a:p>
            <a:r>
              <a:rPr lang="en-US" sz="1799" dirty="0"/>
              <a:t>computer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1877" y="2043111"/>
            <a:ext cx="1353655" cy="1227467"/>
          </a:xfrm>
          <a:prstGeom prst="rect">
            <a:avLst/>
          </a:prstGeom>
        </p:spPr>
      </p:pic>
      <p:sp>
        <p:nvSpPr>
          <p:cNvPr id="7" name="TextBox 6"/>
          <p:cNvSpPr txBox="1"/>
          <p:nvPr/>
        </p:nvSpPr>
        <p:spPr>
          <a:xfrm>
            <a:off x="8547943" y="3587424"/>
            <a:ext cx="3193631" cy="1199816"/>
          </a:xfrm>
          <a:prstGeom prst="rect">
            <a:avLst/>
          </a:prstGeom>
          <a:noFill/>
        </p:spPr>
        <p:txBody>
          <a:bodyPr wrap="square" rtlCol="0">
            <a:spAutoFit/>
          </a:bodyPr>
          <a:lstStyle/>
          <a:p>
            <a:r>
              <a:rPr lang="en-US" sz="1799" b="1" dirty="0"/>
              <a:t>Audio. </a:t>
            </a:r>
          </a:p>
          <a:p>
            <a:r>
              <a:rPr lang="en-US" sz="1799" dirty="0"/>
              <a:t>You control the volume. Please mute yourself during the presentation.</a:t>
            </a:r>
          </a:p>
        </p:txBody>
      </p:sp>
      <p:pic>
        <p:nvPicPr>
          <p:cNvPr id="8"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383" y="2048095"/>
            <a:ext cx="2832043" cy="29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16565" y="5254942"/>
            <a:ext cx="3275747" cy="922945"/>
          </a:xfrm>
          <a:prstGeom prst="rect">
            <a:avLst/>
          </a:prstGeom>
          <a:noFill/>
        </p:spPr>
        <p:txBody>
          <a:bodyPr wrap="square" rtlCol="0">
            <a:spAutoFit/>
          </a:bodyPr>
          <a:lstStyle/>
          <a:p>
            <a:r>
              <a:rPr lang="en-US" sz="1799" b="1" dirty="0"/>
              <a:t>Questions?</a:t>
            </a:r>
          </a:p>
          <a:p>
            <a:r>
              <a:rPr lang="en-US" sz="1799" dirty="0"/>
              <a:t>Use chat function. Post to </a:t>
            </a:r>
            <a:r>
              <a:rPr lang="en-US" sz="1799" u="sng" dirty="0"/>
              <a:t>Everyone</a:t>
            </a:r>
            <a:r>
              <a:rPr lang="en-US" sz="1799" dirty="0"/>
              <a:t>.</a:t>
            </a:r>
          </a:p>
        </p:txBody>
      </p:sp>
      <p:sp>
        <p:nvSpPr>
          <p:cNvPr id="10" name="Oval 9"/>
          <p:cNvSpPr/>
          <p:nvPr/>
        </p:nvSpPr>
        <p:spPr>
          <a:xfrm>
            <a:off x="6096001" y="4206235"/>
            <a:ext cx="847087" cy="316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85795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9030" r="1866"/>
          <a:stretch/>
        </p:blipFill>
        <p:spPr>
          <a:xfrm>
            <a:off x="103030" y="231820"/>
            <a:ext cx="11964473" cy="5261144"/>
          </a:xfrm>
          <a:prstGeom prst="rect">
            <a:avLst/>
          </a:prstGeom>
        </p:spPr>
      </p:pic>
      <p:sp>
        <p:nvSpPr>
          <p:cNvPr id="3" name="TextBox 2"/>
          <p:cNvSpPr txBox="1"/>
          <p:nvPr/>
        </p:nvSpPr>
        <p:spPr>
          <a:xfrm>
            <a:off x="4419600" y="5791200"/>
            <a:ext cx="5190186" cy="369332"/>
          </a:xfrm>
          <a:prstGeom prst="rect">
            <a:avLst/>
          </a:prstGeom>
          <a:noFill/>
        </p:spPr>
        <p:txBody>
          <a:bodyPr wrap="square" rtlCol="0">
            <a:spAutoFit/>
          </a:bodyPr>
          <a:lstStyle/>
          <a:p>
            <a:r>
              <a:rPr lang="en-US" dirty="0">
                <a:hlinkClick r:id="rId4"/>
              </a:rPr>
              <a:t>https://outsmartinghumanminds.org/</a:t>
            </a:r>
            <a:r>
              <a:rPr lang="en-US" dirty="0"/>
              <a:t> </a:t>
            </a:r>
          </a:p>
        </p:txBody>
      </p:sp>
    </p:spTree>
    <p:extLst>
      <p:ext uri="{BB962C8B-B14F-4D97-AF65-F5344CB8AC3E}">
        <p14:creationId xmlns:p14="http://schemas.microsoft.com/office/powerpoint/2010/main" val="17956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10200"/>
            <a:ext cx="10113264" cy="822960"/>
          </a:xfrm>
        </p:spPr>
        <p:txBody>
          <a:bodyPr/>
          <a:lstStyle/>
          <a:p>
            <a:pPr>
              <a:defRPr/>
            </a:pPr>
            <a:r>
              <a:rPr lang="en-US" sz="4000" dirty="0"/>
              <a:t>Why talk about youth work ethics?</a:t>
            </a:r>
          </a:p>
        </p:txBody>
      </p:sp>
      <p:pic>
        <p:nvPicPr>
          <p:cNvPr id="7" name="Picture Placeholder 6">
            <a:extLst>
              <a:ext uri="{FF2B5EF4-FFF2-40B4-BE49-F238E27FC236}">
                <a16:creationId xmlns:a16="http://schemas.microsoft.com/office/drawing/2014/main" id="{55DD1D13-48FA-4FD4-A19D-49110309425D}"/>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9766" b="19766"/>
          <a:stretch>
            <a:fillRect/>
          </a:stretch>
        </p:blipFill>
        <p:spPr/>
      </p:pic>
    </p:spTree>
    <p:extLst>
      <p:ext uri="{BB962C8B-B14F-4D97-AF65-F5344CB8AC3E}">
        <p14:creationId xmlns:p14="http://schemas.microsoft.com/office/powerpoint/2010/main" val="154466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US" altLang="en-US" sz="2800" dirty="0"/>
              <a:t>Principles, norms, and standards of behavior people use to determine what is good or bad, right or wrong in their interactions with other people</a:t>
            </a:r>
          </a:p>
          <a:p>
            <a:pPr eaLnBrk="1" hangingPunct="1">
              <a:lnSpc>
                <a:spcPct val="90000"/>
              </a:lnSpc>
              <a:buFontTx/>
              <a:buNone/>
            </a:pPr>
            <a:endParaRPr lang="en-US" altLang="en-US" sz="2800" dirty="0"/>
          </a:p>
          <a:p>
            <a:pPr eaLnBrk="1" hangingPunct="1">
              <a:lnSpc>
                <a:spcPct val="90000"/>
              </a:lnSpc>
              <a:buFontTx/>
              <a:buNone/>
            </a:pPr>
            <a:r>
              <a:rPr lang="en-US" altLang="en-US" sz="2800" dirty="0"/>
              <a:t>Practice ethics – application of ethical standards to problem solving and decision making</a:t>
            </a:r>
          </a:p>
          <a:p>
            <a:pPr eaLnBrk="1" hangingPunct="1">
              <a:lnSpc>
                <a:spcPct val="90000"/>
              </a:lnSpc>
              <a:buFontTx/>
              <a:buNone/>
            </a:pPr>
            <a:endParaRPr lang="en-US" altLang="en-US" sz="1800" dirty="0"/>
          </a:p>
          <a:p>
            <a:pPr eaLnBrk="1" hangingPunct="1">
              <a:lnSpc>
                <a:spcPct val="90000"/>
              </a:lnSpc>
              <a:buFontTx/>
              <a:buNone/>
            </a:pPr>
            <a:r>
              <a:rPr lang="en-US" altLang="en-US" sz="1800" dirty="0"/>
              <a:t>                                                                 Joyce A. Walker et al. 2006. Shaping Ethics: Youth Workers Matter</a:t>
            </a:r>
          </a:p>
        </p:txBody>
      </p:sp>
      <p:sp>
        <p:nvSpPr>
          <p:cNvPr id="18434" name="Rectangle 2"/>
          <p:cNvSpPr>
            <a:spLocks noGrp="1" noChangeArrowheads="1"/>
          </p:cNvSpPr>
          <p:nvPr>
            <p:ph type="title"/>
          </p:nvPr>
        </p:nvSpPr>
        <p:spPr/>
        <p:txBody>
          <a:bodyPr>
            <a:normAutofit/>
          </a:bodyPr>
          <a:lstStyle/>
          <a:p>
            <a:pPr>
              <a:defRPr/>
            </a:pPr>
            <a:r>
              <a:rPr lang="en-US" dirty="0"/>
              <a:t>Defining Ethics</a:t>
            </a:r>
          </a:p>
        </p:txBody>
      </p:sp>
    </p:spTree>
    <p:extLst>
      <p:ext uri="{BB962C8B-B14F-4D97-AF65-F5344CB8AC3E}">
        <p14:creationId xmlns:p14="http://schemas.microsoft.com/office/powerpoint/2010/main" val="2113368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Poll: Boundaries</a:t>
            </a:r>
          </a:p>
        </p:txBody>
      </p:sp>
      <p:sp>
        <p:nvSpPr>
          <p:cNvPr id="6" name="Content Placeholder 5"/>
          <p:cNvSpPr>
            <a:spLocks noGrp="1"/>
          </p:cNvSpPr>
          <p:nvPr>
            <p:ph idx="1"/>
          </p:nvPr>
        </p:nvSpPr>
        <p:spPr/>
        <p:txBody>
          <a:bodyPr>
            <a:normAutofit/>
          </a:bodyPr>
          <a:lstStyle/>
          <a:p>
            <a:pPr marL="457200" indent="-457200">
              <a:buFont typeface="+mj-lt"/>
              <a:buAutoNum type="arabicPeriod"/>
            </a:pPr>
            <a:r>
              <a:rPr lang="en-US" sz="2400" dirty="0"/>
              <a:t>Sam asks you to borrow $10. He’ll pay you back in a few days.</a:t>
            </a:r>
          </a:p>
          <a:p>
            <a:pPr marL="457200" indent="-457200">
              <a:buFont typeface="+mj-lt"/>
              <a:buAutoNum type="arabicPeriod"/>
            </a:pPr>
            <a:r>
              <a:rPr lang="en-US" sz="2400" dirty="0"/>
              <a:t>Jenny is asking you to go with her to the prom.</a:t>
            </a:r>
          </a:p>
          <a:p>
            <a:pPr marL="457200" indent="-457200">
              <a:buFont typeface="+mj-lt"/>
              <a:buAutoNum type="arabicPeriod"/>
            </a:pPr>
            <a:r>
              <a:rPr lang="en-US" sz="2400" dirty="0"/>
              <a:t>Shaun invites you to his birthday party.</a:t>
            </a:r>
          </a:p>
          <a:p>
            <a:pPr marL="457200" indent="-457200">
              <a:buFont typeface="+mj-lt"/>
              <a:buAutoNum type="arabicPeriod"/>
            </a:pPr>
            <a:r>
              <a:rPr lang="en-US" sz="2400" dirty="0"/>
              <a:t>Trevor asks you for a ride home.</a:t>
            </a:r>
          </a:p>
          <a:p>
            <a:pPr marL="457200" indent="-457200">
              <a:buFont typeface="+mj-lt"/>
              <a:buAutoNum type="arabicPeriod"/>
            </a:pPr>
            <a:r>
              <a:rPr lang="en-US" sz="2400" dirty="0"/>
              <a:t>Sara is calling you late at night to talk about problems with her boyfriend.</a:t>
            </a:r>
          </a:p>
          <a:p>
            <a:pPr marL="457200" indent="-457200">
              <a:buFont typeface="+mj-lt"/>
              <a:buAutoNum type="arabicPeriod"/>
            </a:pPr>
            <a:r>
              <a:rPr lang="en-US" sz="2400" dirty="0"/>
              <a:t>Nicole wants to befriend you on your personal Facebook account.</a:t>
            </a:r>
          </a:p>
        </p:txBody>
      </p:sp>
    </p:spTree>
    <p:extLst>
      <p:ext uri="{BB962C8B-B14F-4D97-AF65-F5344CB8AC3E}">
        <p14:creationId xmlns:p14="http://schemas.microsoft.com/office/powerpoint/2010/main" val="81896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Dilemmas of Practice</a:t>
            </a:r>
          </a:p>
        </p:txBody>
      </p:sp>
      <p:sp>
        <p:nvSpPr>
          <p:cNvPr id="18434" name="Rectangle 3"/>
          <p:cNvSpPr>
            <a:spLocks noGrp="1" noChangeArrowheads="1"/>
          </p:cNvSpPr>
          <p:nvPr>
            <p:ph idx="1"/>
          </p:nvPr>
        </p:nvSpPr>
        <p:spPr/>
        <p:txBody>
          <a:bodyPr>
            <a:normAutofit fontScale="92500" lnSpcReduction="20000"/>
          </a:bodyPr>
          <a:lstStyle/>
          <a:p>
            <a:pPr eaLnBrk="1" hangingPunct="1">
              <a:buFont typeface="Wingdings" pitchFamily="2" charset="2"/>
              <a:buNone/>
            </a:pPr>
            <a:r>
              <a:rPr lang="en-US" altLang="en-US" sz="2600" dirty="0"/>
              <a:t>The Youth Development Experience</a:t>
            </a:r>
            <a:br>
              <a:rPr lang="en-US" altLang="en-US" sz="2600" dirty="0"/>
            </a:br>
            <a:endParaRPr lang="en-US" altLang="en-US" sz="2600" dirty="0"/>
          </a:p>
          <a:p>
            <a:pPr eaLnBrk="1" hangingPunct="1"/>
            <a:r>
              <a:rPr lang="en-US" altLang="en-US" sz="2600" dirty="0"/>
              <a:t>113 youth – 661 interviews</a:t>
            </a:r>
          </a:p>
          <a:p>
            <a:pPr eaLnBrk="1" hangingPunct="1"/>
            <a:r>
              <a:rPr lang="en-US" altLang="en-US" sz="2600" dirty="0"/>
              <a:t>25 program leaders – 125 interviews</a:t>
            </a:r>
          </a:p>
          <a:p>
            <a:pPr eaLnBrk="1" hangingPunct="1"/>
            <a:r>
              <a:rPr lang="en-US" altLang="en-US" sz="2600" dirty="0"/>
              <a:t>167 site observations</a:t>
            </a:r>
          </a:p>
          <a:p>
            <a:pPr eaLnBrk="1" hangingPunct="1">
              <a:buFont typeface="Wingdings" pitchFamily="2" charset="2"/>
              <a:buNone/>
            </a:pPr>
            <a:endParaRPr lang="en-US" altLang="en-US" sz="2800" dirty="0"/>
          </a:p>
          <a:p>
            <a:pPr>
              <a:buNone/>
            </a:pPr>
            <a:r>
              <a:rPr lang="en-US" altLang="en-US" sz="2800" dirty="0"/>
              <a:t> Resulting in 250 dilemmas</a:t>
            </a:r>
            <a:br>
              <a:rPr lang="en-US" altLang="en-US" sz="2800" dirty="0"/>
            </a:br>
            <a:endParaRPr lang="en-US" altLang="en-US" sz="2800" dirty="0"/>
          </a:p>
          <a:p>
            <a:pPr>
              <a:buNone/>
            </a:pPr>
            <a:r>
              <a:rPr lang="en-US" altLang="en-US" dirty="0"/>
              <a:t>Reed Larson, University of Illinois</a:t>
            </a:r>
          </a:p>
          <a:p>
            <a:pPr>
              <a:buNone/>
            </a:pPr>
            <a:r>
              <a:rPr lang="en-US" altLang="en-US" u="sng" dirty="0">
                <a:hlinkClick r:id="rId3"/>
              </a:rPr>
              <a:t>www.youthdev.illinois.edu/</a:t>
            </a:r>
            <a:r>
              <a:rPr lang="en-US" altLang="en-US" dirty="0"/>
              <a:t> </a:t>
            </a:r>
            <a:endParaRPr lang="en-US" altLang="en-US" i="1" dirty="0"/>
          </a:p>
          <a:p>
            <a:pPr eaLnBrk="1" hangingPunct="1">
              <a:buFont typeface="Wingdings" pitchFamily="2" charset="2"/>
              <a:buNone/>
            </a:pPr>
            <a:endParaRPr lang="en-US" altLang="en-US" sz="2800" dirty="0"/>
          </a:p>
        </p:txBody>
      </p:sp>
      <p:pic>
        <p:nvPicPr>
          <p:cNvPr id="4" name="Picture 3">
            <a:extLst>
              <a:ext uri="{FF2B5EF4-FFF2-40B4-BE49-F238E27FC236}">
                <a16:creationId xmlns:a16="http://schemas.microsoft.com/office/drawing/2014/main" id="{0CB03D0A-377B-4BE4-9E90-51A5897F0C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33" t="17334" r="5000" b="9333"/>
          <a:stretch/>
        </p:blipFill>
        <p:spPr>
          <a:xfrm>
            <a:off x="6858000" y="1855673"/>
            <a:ext cx="3962400" cy="4191000"/>
          </a:xfrm>
          <a:prstGeom prst="rect">
            <a:avLst/>
          </a:prstGeom>
        </p:spPr>
      </p:pic>
    </p:spTree>
    <p:extLst>
      <p:ext uri="{BB962C8B-B14F-4D97-AF65-F5344CB8AC3E}">
        <p14:creationId xmlns:p14="http://schemas.microsoft.com/office/powerpoint/2010/main" val="1984847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dirty="0"/>
              <a:t>Categories of Dilemma</a:t>
            </a:r>
          </a:p>
        </p:txBody>
      </p:sp>
      <p:sp>
        <p:nvSpPr>
          <p:cNvPr id="27651" name="Rectangle 3"/>
          <p:cNvSpPr>
            <a:spLocks noGrp="1" noChangeArrowheads="1"/>
          </p:cNvSpPr>
          <p:nvPr>
            <p:ph idx="1"/>
          </p:nvPr>
        </p:nvSpPr>
        <p:spPr/>
        <p:txBody>
          <a:bodyPr/>
          <a:lstStyle/>
          <a:p>
            <a:pPr marL="609600" indent="-609600">
              <a:buFontTx/>
              <a:buAutoNum type="arabicPeriod"/>
            </a:pPr>
            <a:r>
              <a:rPr lang="en-US" sz="2800" dirty="0"/>
              <a:t>Supporting Youth’s Work in Program Activities</a:t>
            </a:r>
          </a:p>
          <a:p>
            <a:pPr marL="609600" indent="-609600">
              <a:buFontTx/>
              <a:buAutoNum type="arabicPeriod"/>
            </a:pPr>
            <a:r>
              <a:rPr lang="en-US" sz="2800" dirty="0"/>
              <a:t>Cultivating Norms and Enforcing Rules</a:t>
            </a:r>
          </a:p>
          <a:p>
            <a:pPr marL="609600" indent="-609600">
              <a:buFontTx/>
              <a:buAutoNum type="arabicPeriod"/>
            </a:pPr>
            <a:r>
              <a:rPr lang="en-US" sz="2800" dirty="0"/>
              <a:t>Youth’s Personalities and Relationships</a:t>
            </a:r>
          </a:p>
          <a:p>
            <a:pPr marL="609600" indent="-609600">
              <a:buFontTx/>
              <a:buAutoNum type="arabicPeriod"/>
            </a:pPr>
            <a:r>
              <a:rPr lang="en-US" sz="2800" dirty="0"/>
              <a:t>Reconciling the Organizational System with Youth Development</a:t>
            </a:r>
          </a:p>
          <a:p>
            <a:pPr marL="609600" indent="-609600">
              <a:buFontTx/>
              <a:buAutoNum type="arabicPeriod"/>
            </a:pPr>
            <a:r>
              <a:rPr lang="en-US" sz="2800" dirty="0"/>
              <a:t>Interfacing with External Worlds (ethical, social-cultural)</a:t>
            </a:r>
          </a:p>
          <a:p>
            <a:pPr marL="609600" indent="-609600">
              <a:buFontTx/>
              <a:buAutoNum type="arabicPeriod"/>
            </a:pPr>
            <a:endParaRPr lang="en-US" sz="2800" dirty="0"/>
          </a:p>
        </p:txBody>
      </p:sp>
    </p:spTree>
    <p:extLst>
      <p:ext uri="{BB962C8B-B14F-4D97-AF65-F5344CB8AC3E}">
        <p14:creationId xmlns:p14="http://schemas.microsoft.com/office/powerpoint/2010/main" val="2756407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normAutofit/>
          </a:bodyPr>
          <a:lstStyle/>
          <a:p>
            <a:pPr marL="609600" indent="-609600">
              <a:buFontTx/>
              <a:buAutoNum type="arabicPeriod"/>
            </a:pPr>
            <a:r>
              <a:rPr lang="en-US" sz="2800" dirty="0">
                <a:solidFill>
                  <a:srgbClr val="FFC000"/>
                </a:solidFill>
              </a:rPr>
              <a:t>Youth-Centered</a:t>
            </a:r>
          </a:p>
          <a:p>
            <a:pPr marL="609600" indent="-609600">
              <a:buNone/>
            </a:pPr>
            <a:r>
              <a:rPr lang="en-US" sz="2800" dirty="0"/>
              <a:t>	Engaged with youth</a:t>
            </a:r>
          </a:p>
          <a:p>
            <a:pPr marL="609600" indent="-609600">
              <a:buNone/>
            </a:pPr>
            <a:r>
              <a:rPr lang="en-US" sz="2800" dirty="0"/>
              <a:t>	Turned dilemmas into opportunities for youth’s development</a:t>
            </a:r>
          </a:p>
          <a:p>
            <a:pPr marL="609600" indent="-609600">
              <a:buNone/>
            </a:pPr>
            <a:r>
              <a:rPr lang="en-US" sz="2800" dirty="0"/>
              <a:t>	Incorporated youth into the solution</a:t>
            </a:r>
          </a:p>
          <a:p>
            <a:pPr marL="609600" indent="-609600">
              <a:buNone/>
            </a:pPr>
            <a:r>
              <a:rPr lang="en-US" sz="2800" dirty="0"/>
              <a:t>	Advocated for youth</a:t>
            </a:r>
          </a:p>
          <a:p>
            <a:pPr marL="609600" indent="-609600">
              <a:buFontTx/>
              <a:buAutoNum type="arabicPeriod" startAt="2"/>
            </a:pPr>
            <a:r>
              <a:rPr lang="en-US" sz="2800" dirty="0">
                <a:solidFill>
                  <a:srgbClr val="FFC000"/>
                </a:solidFill>
              </a:rPr>
              <a:t>Balancing Multiple Considerations</a:t>
            </a:r>
          </a:p>
          <a:p>
            <a:pPr marL="609600" indent="-609600">
              <a:buNone/>
            </a:pPr>
            <a:r>
              <a:rPr lang="en-US" sz="2800" dirty="0"/>
              <a:t>	Addressing, accommodating, negotiating, reconciling, integrating</a:t>
            </a:r>
          </a:p>
        </p:txBody>
      </p:sp>
      <p:sp>
        <p:nvSpPr>
          <p:cNvPr id="28674" name="Rectangle 2"/>
          <p:cNvSpPr>
            <a:spLocks noGrp="1" noChangeArrowheads="1"/>
          </p:cNvSpPr>
          <p:nvPr>
            <p:ph type="title"/>
          </p:nvPr>
        </p:nvSpPr>
        <p:spPr/>
        <p:txBody>
          <a:bodyPr>
            <a:normAutofit/>
          </a:bodyPr>
          <a:lstStyle/>
          <a:p>
            <a:r>
              <a:rPr lang="en-US" dirty="0"/>
              <a:t>Experienced Program Leader Responses</a:t>
            </a:r>
          </a:p>
        </p:txBody>
      </p:sp>
      <p:sp>
        <p:nvSpPr>
          <p:cNvPr id="2" name="TextBox 1">
            <a:extLst>
              <a:ext uri="{FF2B5EF4-FFF2-40B4-BE49-F238E27FC236}">
                <a16:creationId xmlns:a16="http://schemas.microsoft.com/office/drawing/2014/main" id="{8F34B69E-6334-427E-BD9D-352B85D2DB10}"/>
              </a:ext>
            </a:extLst>
          </p:cNvPr>
          <p:cNvSpPr txBox="1"/>
          <p:nvPr/>
        </p:nvSpPr>
        <p:spPr>
          <a:xfrm>
            <a:off x="9067800" y="5869094"/>
            <a:ext cx="2971800" cy="369332"/>
          </a:xfrm>
          <a:prstGeom prst="rect">
            <a:avLst/>
          </a:prstGeom>
          <a:noFill/>
        </p:spPr>
        <p:txBody>
          <a:bodyPr wrap="square" rtlCol="0">
            <a:spAutoFit/>
          </a:bodyPr>
          <a:lstStyle/>
          <a:p>
            <a:r>
              <a:rPr lang="en-US" i="1"/>
              <a:t>Larson et al. 2009</a:t>
            </a:r>
            <a:endParaRPr lang="en-US" dirty="0"/>
          </a:p>
        </p:txBody>
      </p:sp>
    </p:spTree>
    <p:extLst>
      <p:ext uri="{BB962C8B-B14F-4D97-AF65-F5344CB8AC3E}">
        <p14:creationId xmlns:p14="http://schemas.microsoft.com/office/powerpoint/2010/main" val="136749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5625" t="14818" r="15625" b="4263"/>
          <a:stretch/>
        </p:blipFill>
        <p:spPr>
          <a:xfrm>
            <a:off x="4191000" y="120162"/>
            <a:ext cx="6781800" cy="5999284"/>
          </a:xfrm>
          <a:prstGeom prst="rect">
            <a:avLst/>
          </a:prstGeom>
        </p:spPr>
      </p:pic>
      <p:sp>
        <p:nvSpPr>
          <p:cNvPr id="5" name="TextBox 4"/>
          <p:cNvSpPr txBox="1"/>
          <p:nvPr/>
        </p:nvSpPr>
        <p:spPr>
          <a:xfrm>
            <a:off x="533400" y="4953000"/>
            <a:ext cx="3505200" cy="923330"/>
          </a:xfrm>
          <a:prstGeom prst="rect">
            <a:avLst/>
          </a:prstGeom>
          <a:noFill/>
        </p:spPr>
        <p:txBody>
          <a:bodyPr wrap="square" rtlCol="0">
            <a:spAutoFit/>
          </a:bodyPr>
          <a:lstStyle/>
          <a:p>
            <a:r>
              <a:rPr lang="en-US" dirty="0">
                <a:hlinkClick r:id="rId4"/>
              </a:rPr>
              <a:t>http://www.actforyouth.net/youth_development/professionals/competencies.cfm</a:t>
            </a:r>
            <a:r>
              <a:rPr lang="en-US" dirty="0"/>
              <a:t> </a:t>
            </a:r>
          </a:p>
        </p:txBody>
      </p:sp>
    </p:spTree>
    <p:extLst>
      <p:ext uri="{BB962C8B-B14F-4D97-AF65-F5344CB8AC3E}">
        <p14:creationId xmlns:p14="http://schemas.microsoft.com/office/powerpoint/2010/main" val="1184969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4294967295"/>
          </p:nvPr>
        </p:nvSpPr>
        <p:spPr>
          <a:xfrm>
            <a:off x="6705600" y="1143000"/>
            <a:ext cx="5257800" cy="5029200"/>
          </a:xfrm>
        </p:spPr>
        <p:txBody>
          <a:bodyPr>
            <a:noAutofit/>
          </a:bodyPr>
          <a:lstStyle/>
          <a:p>
            <a:pPr>
              <a:lnSpc>
                <a:spcPct val="90000"/>
              </a:lnSpc>
            </a:pPr>
            <a:r>
              <a:rPr lang="en-US" sz="2400" dirty="0"/>
              <a:t>Self-reflection (reflect on your own values)</a:t>
            </a:r>
          </a:p>
          <a:p>
            <a:pPr>
              <a:lnSpc>
                <a:spcPct val="90000"/>
              </a:lnSpc>
            </a:pPr>
            <a:r>
              <a:rPr lang="en-US" sz="2400" dirty="0"/>
              <a:t>Review agency policies on confidentiality, liability, transportation, etc</a:t>
            </a:r>
          </a:p>
          <a:p>
            <a:pPr>
              <a:lnSpc>
                <a:spcPct val="90000"/>
              </a:lnSpc>
            </a:pPr>
            <a:r>
              <a:rPr lang="en-US" sz="2400" dirty="0"/>
              <a:t>Discuss scenarios of common dilemmas in staff meetings (&amp; supervision)</a:t>
            </a:r>
          </a:p>
          <a:p>
            <a:pPr>
              <a:lnSpc>
                <a:spcPct val="90000"/>
              </a:lnSpc>
            </a:pPr>
            <a:r>
              <a:rPr lang="en-US" sz="2400" dirty="0"/>
              <a:t>Create opportunities to dialogue with colleagues in the community</a:t>
            </a:r>
          </a:p>
        </p:txBody>
      </p:sp>
      <p:pic>
        <p:nvPicPr>
          <p:cNvPr id="3" name="Picture 2">
            <a:extLst>
              <a:ext uri="{FF2B5EF4-FFF2-40B4-BE49-F238E27FC236}">
                <a16:creationId xmlns:a16="http://schemas.microsoft.com/office/drawing/2014/main" id="{222D7CF9-198E-4F69-B885-7BACC5323A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145" t="12606" r="11023" b="13452"/>
          <a:stretch/>
        </p:blipFill>
        <p:spPr>
          <a:xfrm>
            <a:off x="411162" y="609600"/>
            <a:ext cx="5943600" cy="4022726"/>
          </a:xfrm>
          <a:prstGeom prst="rect">
            <a:avLst/>
          </a:prstGeom>
        </p:spPr>
      </p:pic>
      <p:sp>
        <p:nvSpPr>
          <p:cNvPr id="5" name="TextBox 4">
            <a:extLst>
              <a:ext uri="{FF2B5EF4-FFF2-40B4-BE49-F238E27FC236}">
                <a16:creationId xmlns:a16="http://schemas.microsoft.com/office/drawing/2014/main" id="{90DAC04B-0279-4E8C-9F8D-AFBAEEEAA784}"/>
              </a:ext>
            </a:extLst>
          </p:cNvPr>
          <p:cNvSpPr txBox="1"/>
          <p:nvPr/>
        </p:nvSpPr>
        <p:spPr>
          <a:xfrm>
            <a:off x="1249016" y="5181600"/>
            <a:ext cx="4876801" cy="646331"/>
          </a:xfrm>
          <a:prstGeom prst="rect">
            <a:avLst/>
          </a:prstGeom>
          <a:noFill/>
        </p:spPr>
        <p:txBody>
          <a:bodyPr wrap="square" rtlCol="0">
            <a:spAutoFit/>
          </a:bodyPr>
          <a:lstStyle/>
          <a:p>
            <a:pPr>
              <a:lnSpc>
                <a:spcPct val="90000"/>
              </a:lnSpc>
            </a:pPr>
            <a:r>
              <a:rPr lang="en-US" sz="4000" dirty="0">
                <a:latin typeface="+mj-lt"/>
              </a:rPr>
              <a:t>Moving Forward</a:t>
            </a:r>
          </a:p>
        </p:txBody>
      </p:sp>
    </p:spTree>
    <p:extLst>
      <p:ext uri="{BB962C8B-B14F-4D97-AF65-F5344CB8AC3E}">
        <p14:creationId xmlns:p14="http://schemas.microsoft.com/office/powerpoint/2010/main" val="150989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3838776" cy="1921022"/>
          </a:xfrm>
        </p:spPr>
        <p:txBody>
          <a:bodyPr>
            <a:normAutofit/>
          </a:bodyPr>
          <a:lstStyle/>
          <a:p>
            <a:r>
              <a:rPr lang="en-US" sz="4000" dirty="0"/>
              <a:t>Any questions,  comments or takeaways?</a:t>
            </a:r>
          </a:p>
        </p:txBody>
      </p:sp>
      <p:pic>
        <p:nvPicPr>
          <p:cNvPr id="7" name="Content Placeholder 6">
            <a:extLst>
              <a:ext uri="{FF2B5EF4-FFF2-40B4-BE49-F238E27FC236}">
                <a16:creationId xmlns:a16="http://schemas.microsoft.com/office/drawing/2014/main" id="{D583F505-DB6A-4449-A5A5-87F8018EF00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18137" y="731838"/>
            <a:ext cx="5257800" cy="5257800"/>
          </a:xfrm>
        </p:spPr>
      </p:pic>
    </p:spTree>
    <p:extLst>
      <p:ext uri="{BB962C8B-B14F-4D97-AF65-F5344CB8AC3E}">
        <p14:creationId xmlns:p14="http://schemas.microsoft.com/office/powerpoint/2010/main" val="80704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 </a:t>
            </a:r>
            <a:r>
              <a:rPr lang="en-US" sz="2400" dirty="0"/>
              <a:t>Recap – What is Positive Youth Development?</a:t>
            </a:r>
          </a:p>
          <a:p>
            <a:pPr>
              <a:buFont typeface="Courier New" panose="02070309020205020404" pitchFamily="49" charset="0"/>
              <a:buChar char="o"/>
            </a:pPr>
            <a:r>
              <a:rPr lang="en-US" sz="2400" dirty="0"/>
              <a:t> Youth work – a profession?</a:t>
            </a:r>
          </a:p>
          <a:p>
            <a:pPr>
              <a:buFont typeface="Courier New" panose="02070309020205020404" pitchFamily="49" charset="0"/>
              <a:buChar char="o"/>
            </a:pPr>
            <a:r>
              <a:rPr lang="en-US" sz="2400" dirty="0"/>
              <a:t> Competencies and professional development</a:t>
            </a:r>
          </a:p>
          <a:p>
            <a:pPr>
              <a:buFont typeface="Courier New" panose="02070309020205020404" pitchFamily="49" charset="0"/>
              <a:buChar char="o"/>
            </a:pPr>
            <a:r>
              <a:rPr lang="en-US" sz="2400" dirty="0"/>
              <a:t> Youth work ethics</a:t>
            </a:r>
          </a:p>
          <a:p>
            <a:pPr>
              <a:buFont typeface="Courier New" panose="02070309020205020404" pitchFamily="49" charset="0"/>
              <a:buChar char="o"/>
            </a:pPr>
            <a:r>
              <a:rPr lang="en-US" sz="2400" dirty="0"/>
              <a:t> Resources and questions</a:t>
            </a:r>
          </a:p>
          <a:p>
            <a:pPr>
              <a:buFont typeface="Courier New" panose="02070309020205020404" pitchFamily="49" charset="0"/>
              <a:buChar char="o"/>
            </a:pPr>
            <a:endParaRPr lang="en-US" sz="2400" dirty="0"/>
          </a:p>
        </p:txBody>
      </p:sp>
    </p:spTree>
    <p:extLst>
      <p:ext uri="{BB962C8B-B14F-4D97-AF65-F5344CB8AC3E}">
        <p14:creationId xmlns:p14="http://schemas.microsoft.com/office/powerpoint/2010/main" val="2788433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7499" t="13646" r="8751" b="4263"/>
          <a:stretch/>
        </p:blipFill>
        <p:spPr>
          <a:xfrm>
            <a:off x="2880361" y="838200"/>
            <a:ext cx="8763000" cy="4577687"/>
          </a:xfrm>
          <a:prstGeom prst="rect">
            <a:avLst/>
          </a:prstGeom>
        </p:spPr>
      </p:pic>
      <p:sp>
        <p:nvSpPr>
          <p:cNvPr id="6" name="TextBox 5"/>
          <p:cNvSpPr txBox="1"/>
          <p:nvPr/>
        </p:nvSpPr>
        <p:spPr>
          <a:xfrm>
            <a:off x="685800" y="130314"/>
            <a:ext cx="4800600" cy="707886"/>
          </a:xfrm>
          <a:prstGeom prst="rect">
            <a:avLst/>
          </a:prstGeom>
          <a:noFill/>
        </p:spPr>
        <p:txBody>
          <a:bodyPr wrap="square" rtlCol="0">
            <a:spAutoFit/>
          </a:bodyPr>
          <a:lstStyle/>
          <a:p>
            <a:r>
              <a:rPr lang="en-US" sz="4000" dirty="0">
                <a:latin typeface="+mj-lt"/>
              </a:rPr>
              <a:t>Resources</a:t>
            </a:r>
          </a:p>
        </p:txBody>
      </p:sp>
      <p:sp>
        <p:nvSpPr>
          <p:cNvPr id="7" name="TextBox 6"/>
          <p:cNvSpPr txBox="1"/>
          <p:nvPr/>
        </p:nvSpPr>
        <p:spPr>
          <a:xfrm>
            <a:off x="3276600" y="5736153"/>
            <a:ext cx="9296399" cy="369332"/>
          </a:xfrm>
          <a:prstGeom prst="rect">
            <a:avLst/>
          </a:prstGeom>
          <a:noFill/>
        </p:spPr>
        <p:txBody>
          <a:bodyPr wrap="square" rtlCol="0">
            <a:spAutoFit/>
          </a:bodyPr>
          <a:lstStyle/>
          <a:p>
            <a:r>
              <a:rPr lang="en-US" dirty="0">
                <a:solidFill>
                  <a:schemeClr val="bg1"/>
                </a:solidFill>
                <a:hlinkClick r:id="rId4"/>
              </a:rPr>
              <a:t>http://www.actforyouth.net/youth_development/professionals/</a:t>
            </a:r>
            <a:r>
              <a:rPr lang="en-US" dirty="0">
                <a:solidFill>
                  <a:schemeClr val="bg1"/>
                </a:solidFill>
              </a:rPr>
              <a:t>  </a:t>
            </a:r>
          </a:p>
        </p:txBody>
      </p:sp>
    </p:spTree>
    <p:extLst>
      <p:ext uri="{BB962C8B-B14F-4D97-AF65-F5344CB8AC3E}">
        <p14:creationId xmlns:p14="http://schemas.microsoft.com/office/powerpoint/2010/main" val="1096030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3" name="Content Placeholder 2"/>
          <p:cNvSpPr>
            <a:spLocks noGrp="1"/>
          </p:cNvSpPr>
          <p:nvPr>
            <p:ph idx="1"/>
          </p:nvPr>
        </p:nvSpPr>
        <p:spPr/>
        <p:txBody>
          <a:bodyPr>
            <a:normAutofit lnSpcReduction="10000"/>
          </a:bodyPr>
          <a:lstStyle/>
          <a:p>
            <a:r>
              <a:rPr lang="en-US" sz="2400" dirty="0"/>
              <a:t>Youth Today: OST Hub: Professional Development, Training and Staffing  </a:t>
            </a:r>
            <a:r>
              <a:rPr lang="en-US" sz="2400" dirty="0">
                <a:hlinkClick r:id="rId3"/>
              </a:rPr>
              <a:t>https://youthtoday.org/hub/program-quality/professional-development-training-and-staffing/</a:t>
            </a:r>
            <a:r>
              <a:rPr lang="en-US" sz="2400" dirty="0"/>
              <a:t> </a:t>
            </a:r>
          </a:p>
          <a:p>
            <a:r>
              <a:rPr lang="en-US" sz="2400" dirty="0"/>
              <a:t>University of Minnesota Extension: Center for Youth Development </a:t>
            </a:r>
            <a:r>
              <a:rPr lang="en-US" sz="2400" dirty="0">
                <a:hlinkClick r:id="rId4"/>
              </a:rPr>
              <a:t>https://extension.umn.edu/working-youth/about-extension-center-youth-development</a:t>
            </a:r>
            <a:r>
              <a:rPr lang="en-US" sz="2400" dirty="0"/>
              <a:t>   </a:t>
            </a:r>
          </a:p>
          <a:p>
            <a:r>
              <a:rPr lang="en-US" sz="2400" dirty="0"/>
              <a:t>ACT for Youth: Supervisor’s PYD Toolkit  </a:t>
            </a:r>
            <a:r>
              <a:rPr lang="en-US" sz="2400" dirty="0">
                <a:hlinkClick r:id="rId5"/>
              </a:rPr>
              <a:t>http://www.actforyouth.net/youth_development/professionals/supervisors/</a:t>
            </a:r>
            <a:r>
              <a:rPr lang="en-US" sz="2400" dirty="0"/>
              <a:t> </a:t>
            </a:r>
          </a:p>
          <a:p>
            <a:r>
              <a:rPr lang="en-US" sz="2400" dirty="0" err="1"/>
              <a:t>Weikart</a:t>
            </a:r>
            <a:r>
              <a:rPr lang="en-US" sz="2400" dirty="0"/>
              <a:t> Center Youth Program Quality </a:t>
            </a:r>
            <a:r>
              <a:rPr lang="en-US" sz="2400" dirty="0">
                <a:hlinkClick r:id="rId6"/>
              </a:rPr>
              <a:t>http://www.cypq.org/</a:t>
            </a:r>
            <a:r>
              <a:rPr lang="en-US" sz="2400" dirty="0"/>
              <a:t> </a:t>
            </a:r>
          </a:p>
          <a:p>
            <a:r>
              <a:rPr lang="en-US" sz="2400" dirty="0"/>
              <a:t>National Institute on Out-Of-School Time </a:t>
            </a:r>
            <a:r>
              <a:rPr lang="en-US" sz="2400" dirty="0">
                <a:hlinkClick r:id="rId7"/>
              </a:rPr>
              <a:t>https://www.niost.org/</a:t>
            </a:r>
            <a:r>
              <a:rPr lang="en-US" sz="2400" dirty="0"/>
              <a:t> </a:t>
            </a:r>
          </a:p>
        </p:txBody>
      </p:sp>
    </p:spTree>
    <p:extLst>
      <p:ext uri="{BB962C8B-B14F-4D97-AF65-F5344CB8AC3E}">
        <p14:creationId xmlns:p14="http://schemas.microsoft.com/office/powerpoint/2010/main" val="1212975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Digital Learning</a:t>
            </a:r>
          </a:p>
        </p:txBody>
      </p:sp>
      <p:sp>
        <p:nvSpPr>
          <p:cNvPr id="3" name="Content Placeholder 2"/>
          <p:cNvSpPr>
            <a:spLocks noGrp="1"/>
          </p:cNvSpPr>
          <p:nvPr>
            <p:ph idx="1"/>
          </p:nvPr>
        </p:nvSpPr>
        <p:spPr/>
        <p:txBody>
          <a:bodyPr>
            <a:normAutofit/>
          </a:bodyPr>
          <a:lstStyle/>
          <a:p>
            <a:r>
              <a:rPr lang="en-US" sz="2400" dirty="0"/>
              <a:t>- National Afterschool Association: Tech Toolkit  </a:t>
            </a:r>
            <a:r>
              <a:rPr lang="en-US" sz="2400" dirty="0">
                <a:hlinkClick r:id="rId3"/>
              </a:rPr>
              <a:t>https://naaweb.org/afterschooltechtoolkit</a:t>
            </a:r>
            <a:endParaRPr lang="en-US" sz="2400" dirty="0"/>
          </a:p>
          <a:p>
            <a:r>
              <a:rPr lang="en-US" sz="2400" dirty="0"/>
              <a:t>- Common Sense: Education </a:t>
            </a:r>
            <a:r>
              <a:rPr lang="en-US" sz="2400" dirty="0">
                <a:hlinkClick r:id="rId4"/>
              </a:rPr>
              <a:t>https://www.commonsense.org/education/</a:t>
            </a:r>
            <a:r>
              <a:rPr lang="en-US" sz="2400" dirty="0"/>
              <a:t> </a:t>
            </a:r>
          </a:p>
          <a:p>
            <a:r>
              <a:rPr lang="en-US" sz="2400" dirty="0"/>
              <a:t>- Wide Open School: </a:t>
            </a:r>
            <a:r>
              <a:rPr lang="en-US" sz="2400" dirty="0">
                <a:hlinkClick r:id="rId5"/>
              </a:rPr>
              <a:t>https://wideopenschool.org/</a:t>
            </a:r>
            <a:r>
              <a:rPr lang="en-US" sz="2400" dirty="0"/>
              <a:t> </a:t>
            </a:r>
          </a:p>
        </p:txBody>
      </p:sp>
    </p:spTree>
    <p:extLst>
      <p:ext uri="{BB962C8B-B14F-4D97-AF65-F5344CB8AC3E}">
        <p14:creationId xmlns:p14="http://schemas.microsoft.com/office/powerpoint/2010/main" val="286091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Trauma-Informed Approach</a:t>
            </a:r>
          </a:p>
        </p:txBody>
      </p:sp>
      <p:sp>
        <p:nvSpPr>
          <p:cNvPr id="3" name="Content Placeholder 2"/>
          <p:cNvSpPr>
            <a:spLocks noGrp="1"/>
          </p:cNvSpPr>
          <p:nvPr>
            <p:ph idx="1"/>
          </p:nvPr>
        </p:nvSpPr>
        <p:spPr/>
        <p:txBody>
          <a:bodyPr/>
          <a:lstStyle/>
          <a:p>
            <a:r>
              <a:rPr lang="en-US" dirty="0"/>
              <a:t>- CDC: Adverse Childhood Experiences (ACEs)                                                      </a:t>
            </a:r>
            <a:r>
              <a:rPr lang="en-US" dirty="0">
                <a:hlinkClick r:id="rId3"/>
              </a:rPr>
              <a:t>https://www.cdc.gov/violenceprevention/acestudy/index.html</a:t>
            </a:r>
            <a:r>
              <a:rPr lang="en-US" dirty="0"/>
              <a:t> </a:t>
            </a:r>
          </a:p>
          <a:p>
            <a:r>
              <a:rPr lang="en-US" dirty="0"/>
              <a:t>- ACT for Youth: Using a trauma-informed approach </a:t>
            </a:r>
            <a:r>
              <a:rPr lang="en-US" dirty="0">
                <a:hlinkClick r:id="rId4"/>
              </a:rPr>
              <a:t>http://www.actforyouth.net/sexual_health/community/capp/trauma.cfm</a:t>
            </a:r>
            <a:r>
              <a:rPr lang="en-US" dirty="0"/>
              <a:t> </a:t>
            </a:r>
          </a:p>
          <a:p>
            <a:r>
              <a:rPr lang="en-US" dirty="0"/>
              <a:t>- Transforming Education: Trauma informed SEL </a:t>
            </a:r>
            <a:r>
              <a:rPr lang="en-US" dirty="0">
                <a:hlinkClick r:id="rId5"/>
              </a:rPr>
              <a:t>https://www.transformingeducation.org/trauma-informed-sel-toolkit/</a:t>
            </a:r>
            <a:r>
              <a:rPr lang="en-US" dirty="0"/>
              <a:t> </a:t>
            </a:r>
          </a:p>
          <a:p>
            <a:endParaRPr lang="en-US" dirty="0"/>
          </a:p>
        </p:txBody>
      </p:sp>
    </p:spTree>
    <p:extLst>
      <p:ext uri="{BB962C8B-B14F-4D97-AF65-F5344CB8AC3E}">
        <p14:creationId xmlns:p14="http://schemas.microsoft.com/office/powerpoint/2010/main" val="2457953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a:xfrm>
            <a:off x="1097280" y="1845734"/>
            <a:ext cx="10058400" cy="4478866"/>
          </a:xfrm>
        </p:spPr>
        <p:txBody>
          <a:bodyPr>
            <a:normAutofit fontScale="92500" lnSpcReduction="10000"/>
          </a:bodyPr>
          <a:lstStyle/>
          <a:p>
            <a:r>
              <a:rPr lang="en-US" dirty="0"/>
              <a:t>Stone, B., Garza, P., &amp; Borden, L. (2004, November 16-18). </a:t>
            </a:r>
            <a:r>
              <a:rPr lang="en-US" i="1" dirty="0"/>
              <a:t>Attracting, developing &amp; retaining youth workers for the next generation. </a:t>
            </a:r>
            <a:r>
              <a:rPr lang="en-US" dirty="0"/>
              <a:t>Wingspread Conference Proceedings </a:t>
            </a:r>
            <a:r>
              <a:rPr lang="en-US" dirty="0">
                <a:hlinkClick r:id="rId3"/>
              </a:rPr>
              <a:t>https://t7-live-cyfar.nyc3.cdn.digitaloceanspaces.com/cyfar.org/files//Stone%202004.pdf</a:t>
            </a:r>
            <a:r>
              <a:rPr lang="en-US" dirty="0"/>
              <a:t> </a:t>
            </a:r>
          </a:p>
          <a:p>
            <a:pPr marL="0" indent="0">
              <a:buNone/>
            </a:pPr>
            <a:r>
              <a:rPr lang="en-US" dirty="0"/>
              <a:t>Larson, R. &amp; Walker, K. (2010). Dilemmas of practice: Challenges to program quality encountered by youth program leaders. American Journal of Community Psychology 45, 338-349.</a:t>
            </a:r>
          </a:p>
          <a:p>
            <a:pPr marL="0" indent="0">
              <a:buNone/>
            </a:pPr>
            <a:r>
              <a:rPr lang="en-US" dirty="0"/>
              <a:t>RW Larson, AN Rickman, CM Gibbons, KC Walker. 2009. </a:t>
            </a:r>
            <a:r>
              <a:rPr lang="en-US" dirty="0">
                <a:hlinkClick r:id="rId4"/>
              </a:rPr>
              <a:t>Practitioner expertise: Creating quality within the daily tumble of events in youth settings</a:t>
            </a:r>
            <a:r>
              <a:rPr lang="en-US" dirty="0"/>
              <a:t> New directions for youth development, 2009</a:t>
            </a:r>
          </a:p>
          <a:p>
            <a:r>
              <a:rPr lang="en-US" dirty="0"/>
              <a:t>Malone &amp; Donahue (eds). 2018. The Growing OUT-OF-SCHOOL TIME Field. Charlotte, NC:  Information Age Publishing </a:t>
            </a:r>
          </a:p>
          <a:p>
            <a:r>
              <a:rPr lang="en-US" dirty="0" err="1"/>
              <a:t>Pozzoboni</a:t>
            </a:r>
            <a:r>
              <a:rPr lang="en-US" dirty="0"/>
              <a:t> &amp; </a:t>
            </a:r>
            <a:r>
              <a:rPr lang="en-US" dirty="0" err="1"/>
              <a:t>Kirshner</a:t>
            </a:r>
            <a:r>
              <a:rPr lang="en-US" dirty="0"/>
              <a:t>. 2016. </a:t>
            </a:r>
            <a:r>
              <a:rPr lang="en-US" i="1" dirty="0"/>
              <a:t>The Changing Landscape of Youth Work</a:t>
            </a:r>
            <a:r>
              <a:rPr lang="en-US" dirty="0"/>
              <a:t>. Charlotte, NC: Information Age Publishing</a:t>
            </a:r>
          </a:p>
          <a:p>
            <a:r>
              <a:rPr lang="en-US" dirty="0"/>
              <a:t>Dana Fusco (</a:t>
            </a:r>
            <a:r>
              <a:rPr lang="en-US" dirty="0" err="1"/>
              <a:t>ed</a:t>
            </a:r>
            <a:r>
              <a:rPr lang="en-US" dirty="0"/>
              <a:t>). 2012. </a:t>
            </a:r>
            <a:r>
              <a:rPr lang="en-US" i="1" dirty="0"/>
              <a:t>Advancing Youth Work</a:t>
            </a:r>
            <a:r>
              <a:rPr lang="en-US" dirty="0"/>
              <a:t>. New York: Routledge</a:t>
            </a:r>
          </a:p>
          <a:p>
            <a:r>
              <a:rPr lang="en-US" dirty="0" err="1"/>
              <a:t>Banaji</a:t>
            </a:r>
            <a:r>
              <a:rPr lang="en-US" dirty="0"/>
              <a:t>, M.R. &amp; Greenwald, A.G. 2013. </a:t>
            </a:r>
            <a:r>
              <a:rPr lang="en-US" i="1" dirty="0"/>
              <a:t>Blind Spot</a:t>
            </a:r>
            <a:r>
              <a:rPr lang="en-US" dirty="0"/>
              <a:t>. Hidden Biases of Good People. New York: Delacorte Press</a:t>
            </a:r>
          </a:p>
          <a:p>
            <a:endParaRPr lang="en-US" dirty="0"/>
          </a:p>
          <a:p>
            <a:endParaRPr lang="en-US" dirty="0"/>
          </a:p>
          <a:p>
            <a:endParaRPr lang="en-US" dirty="0"/>
          </a:p>
        </p:txBody>
      </p:sp>
    </p:spTree>
    <p:extLst>
      <p:ext uri="{BB962C8B-B14F-4D97-AF65-F5344CB8AC3E}">
        <p14:creationId xmlns:p14="http://schemas.microsoft.com/office/powerpoint/2010/main" val="190696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rmAutofit/>
          </a:bodyPr>
          <a:lstStyle/>
          <a:p>
            <a:r>
              <a:rPr lang="en-US" altLang="en-US" sz="4400" dirty="0"/>
              <a:t>Recap: Positive Youth Development</a:t>
            </a:r>
          </a:p>
        </p:txBody>
      </p:sp>
      <p:sp>
        <p:nvSpPr>
          <p:cNvPr id="5" name="Rectangle 3"/>
          <p:cNvSpPr>
            <a:spLocks noGrp="1" noChangeArrowheads="1"/>
          </p:cNvSpPr>
          <p:nvPr>
            <p:ph idx="4294967295"/>
          </p:nvPr>
        </p:nvSpPr>
        <p:spPr bwMode="auto">
          <a:xfrm>
            <a:off x="1447800" y="1981200"/>
            <a:ext cx="9034272" cy="387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68580" indent="0">
              <a:buNone/>
            </a:pPr>
            <a:r>
              <a:rPr lang="en-US" altLang="en-US" sz="2800" dirty="0"/>
              <a:t>A philosophy or approach that guides communities in the way they organize programs, supports and opportunities so that young people can develop to their full potential.</a:t>
            </a:r>
          </a:p>
          <a:p>
            <a:pPr>
              <a:buFont typeface="Wingdings" panose="05000000000000000000" pitchFamily="2" charset="2"/>
              <a:buChar char="§"/>
            </a:pPr>
            <a:r>
              <a:rPr lang="en-US" altLang="en-US" sz="2800" b="1" dirty="0">
                <a:solidFill>
                  <a:schemeClr val="tx2">
                    <a:lumMod val="75000"/>
                  </a:schemeClr>
                </a:solidFill>
              </a:rPr>
              <a:t> </a:t>
            </a:r>
            <a:r>
              <a:rPr lang="en-US" altLang="en-US" sz="2400" dirty="0">
                <a:solidFill>
                  <a:schemeClr val="tx2">
                    <a:lumMod val="75000"/>
                  </a:schemeClr>
                </a:solidFill>
              </a:rPr>
              <a:t>Focus on building positive outcomes</a:t>
            </a:r>
          </a:p>
          <a:p>
            <a:pPr>
              <a:buFont typeface="Wingdings" panose="05000000000000000000" pitchFamily="2" charset="2"/>
              <a:buChar char="§"/>
            </a:pPr>
            <a:r>
              <a:rPr lang="en-US" altLang="en-US" sz="2400" dirty="0"/>
              <a:t> Youth voice and engagement</a:t>
            </a:r>
          </a:p>
          <a:p>
            <a:pPr>
              <a:buFont typeface="Wingdings" panose="05000000000000000000" pitchFamily="2" charset="2"/>
              <a:buChar char="§"/>
            </a:pPr>
            <a:r>
              <a:rPr lang="en-US" altLang="en-US" sz="2400" dirty="0"/>
              <a:t> Long-term involvement/Developmentally appropriate</a:t>
            </a:r>
          </a:p>
          <a:p>
            <a:pPr>
              <a:buFont typeface="Wingdings" panose="05000000000000000000" pitchFamily="2" charset="2"/>
              <a:buChar char="§"/>
            </a:pPr>
            <a:r>
              <a:rPr lang="en-US" altLang="en-US" sz="2400" dirty="0"/>
              <a:t> Universal/Inclusive</a:t>
            </a:r>
          </a:p>
          <a:p>
            <a:pPr>
              <a:buFont typeface="Wingdings" panose="05000000000000000000" pitchFamily="2" charset="2"/>
              <a:buChar char="§"/>
            </a:pPr>
            <a:r>
              <a:rPr lang="en-US" altLang="en-US" sz="2400" dirty="0"/>
              <a:t> Community-based/Collaborative</a:t>
            </a:r>
          </a:p>
        </p:txBody>
      </p:sp>
    </p:spTree>
    <p:extLst>
      <p:ext uri="{BB962C8B-B14F-4D97-AF65-F5344CB8AC3E}">
        <p14:creationId xmlns:p14="http://schemas.microsoft.com/office/powerpoint/2010/main" val="42760323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Youth Work – An Unchartered Profession</a:t>
            </a:r>
          </a:p>
        </p:txBody>
      </p:sp>
      <p:pic>
        <p:nvPicPr>
          <p:cNvPr id="7" name="Picture Placeholder 6">
            <a:extLst>
              <a:ext uri="{FF2B5EF4-FFF2-40B4-BE49-F238E27FC236}">
                <a16:creationId xmlns:a16="http://schemas.microsoft.com/office/drawing/2014/main" id="{AA97AF43-2217-40DA-ACBD-0929586E2CE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739" b="19739"/>
          <a:stretch>
            <a:fillRect/>
          </a:stretch>
        </p:blipFill>
        <p:spPr/>
      </p:pic>
      <p:sp>
        <p:nvSpPr>
          <p:cNvPr id="4" name="Text Placeholder 3">
            <a:extLst>
              <a:ext uri="{FF2B5EF4-FFF2-40B4-BE49-F238E27FC236}">
                <a16:creationId xmlns:a16="http://schemas.microsoft.com/office/drawing/2014/main" id="{1FD5442A-5B8F-47D6-B715-F0BFB8A4EF7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0146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4000" dirty="0"/>
              <a:t>Youth Work Field is Fragmented</a:t>
            </a:r>
            <a:endParaRPr lang="en-GB" sz="4000" dirty="0"/>
          </a:p>
        </p:txBody>
      </p:sp>
      <p:sp>
        <p:nvSpPr>
          <p:cNvPr id="6" name="Text Placeholder 5"/>
          <p:cNvSpPr>
            <a:spLocks noGrp="1"/>
          </p:cNvSpPr>
          <p:nvPr>
            <p:ph idx="1"/>
          </p:nvPr>
        </p:nvSpPr>
        <p:spPr/>
        <p:txBody>
          <a:bodyPr/>
          <a:lstStyle/>
          <a:p>
            <a:r>
              <a:rPr lang="en-US" sz="2400" dirty="0"/>
              <a:t>	No clear definition &amp; professional degree</a:t>
            </a:r>
          </a:p>
          <a:p>
            <a:r>
              <a:rPr lang="en-US" sz="2400" dirty="0"/>
              <a:t>	No clear professional development curriculum &amp; infrastructure for  </a:t>
            </a:r>
          </a:p>
          <a:p>
            <a:r>
              <a:rPr lang="en-US" sz="2400" dirty="0"/>
              <a:t>            development  	</a:t>
            </a:r>
          </a:p>
          <a:p>
            <a:r>
              <a:rPr lang="en-US" sz="2400" dirty="0"/>
              <a:t>            Range of core competencies</a:t>
            </a:r>
          </a:p>
          <a:p>
            <a:r>
              <a:rPr lang="en-US" sz="2400" dirty="0"/>
              <a:t>	Range of settings (youth ages  5-25 in OST)</a:t>
            </a:r>
          </a:p>
          <a:p>
            <a:r>
              <a:rPr lang="en-US" sz="2400" dirty="0"/>
              <a:t>	</a:t>
            </a:r>
          </a:p>
          <a:p>
            <a:r>
              <a:rPr lang="en-US" sz="2400" dirty="0"/>
              <a:t>	</a:t>
            </a:r>
          </a:p>
        </p:txBody>
      </p:sp>
      <p:sp>
        <p:nvSpPr>
          <p:cNvPr id="3" name="TextBox 2">
            <a:extLst>
              <a:ext uri="{FF2B5EF4-FFF2-40B4-BE49-F238E27FC236}">
                <a16:creationId xmlns:a16="http://schemas.microsoft.com/office/drawing/2014/main" id="{A1D6AE70-0560-4C5D-B440-579B76F7204B}"/>
              </a:ext>
            </a:extLst>
          </p:cNvPr>
          <p:cNvSpPr txBox="1"/>
          <p:nvPr/>
        </p:nvSpPr>
        <p:spPr>
          <a:xfrm>
            <a:off x="6781800" y="5334000"/>
            <a:ext cx="3886200" cy="646331"/>
          </a:xfrm>
          <a:prstGeom prst="rect">
            <a:avLst/>
          </a:prstGeom>
          <a:noFill/>
        </p:spPr>
        <p:txBody>
          <a:bodyPr wrap="square" rtlCol="0">
            <a:spAutoFit/>
          </a:bodyPr>
          <a:lstStyle/>
          <a:p>
            <a:r>
              <a:rPr lang="en-US" dirty="0" err="1"/>
              <a:t>Pozzoboni</a:t>
            </a:r>
            <a:r>
              <a:rPr lang="en-US" dirty="0"/>
              <a:t> &amp; Kirshner. 2016</a:t>
            </a:r>
          </a:p>
          <a:p>
            <a:r>
              <a:rPr lang="en-US" dirty="0"/>
              <a:t>Malone &amp; Donahue (eds). 2018</a:t>
            </a:r>
          </a:p>
        </p:txBody>
      </p:sp>
    </p:spTree>
    <p:extLst>
      <p:ext uri="{BB962C8B-B14F-4D97-AF65-F5344CB8AC3E}">
        <p14:creationId xmlns:p14="http://schemas.microsoft.com/office/powerpoint/2010/main" val="324262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is a Youth Worker?</a:t>
            </a:r>
          </a:p>
        </p:txBody>
      </p:sp>
      <p:sp>
        <p:nvSpPr>
          <p:cNvPr id="9" name="Content Placeholder 8"/>
          <p:cNvSpPr>
            <a:spLocks noGrp="1"/>
          </p:cNvSpPr>
          <p:nvPr>
            <p:ph idx="1"/>
          </p:nvPr>
        </p:nvSpPr>
        <p:spPr>
          <a:xfrm>
            <a:off x="2293620" y="2362200"/>
            <a:ext cx="7665720" cy="4023360"/>
          </a:xfrm>
        </p:spPr>
        <p:txBody>
          <a:bodyPr/>
          <a:lstStyle/>
          <a:p>
            <a:r>
              <a:rPr lang="en-US" sz="2800" dirty="0"/>
              <a:t>Youth workers are “individuals who work with or on behalf of youth to facilitate their personal, social and education development and enable them to gain a voice, influence and place in society as they make the transition from dependence to independence” (Stone, Garza &amp; Borden, 2004) </a:t>
            </a:r>
          </a:p>
          <a:p>
            <a:endParaRPr lang="en-US" dirty="0"/>
          </a:p>
        </p:txBody>
      </p:sp>
    </p:spTree>
    <p:extLst>
      <p:ext uri="{BB962C8B-B14F-4D97-AF65-F5344CB8AC3E}">
        <p14:creationId xmlns:p14="http://schemas.microsoft.com/office/powerpoint/2010/main" val="270365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94359"/>
            <a:ext cx="3352800" cy="2072641"/>
          </a:xfrm>
        </p:spPr>
        <p:txBody>
          <a:bodyPr>
            <a:normAutofit/>
          </a:bodyPr>
          <a:lstStyle/>
          <a:p>
            <a:r>
              <a:rPr lang="en-US" sz="4000" dirty="0"/>
              <a:t>What does it take to be a youth worker?</a:t>
            </a: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6139" t="9704" r="8824" b="5864"/>
          <a:stretch/>
        </p:blipFill>
        <p:spPr>
          <a:xfrm>
            <a:off x="5638800" y="152400"/>
            <a:ext cx="4953000" cy="5704675"/>
          </a:xfrm>
        </p:spPr>
      </p:pic>
      <p:sp>
        <p:nvSpPr>
          <p:cNvPr id="2" name="TextBox 1"/>
          <p:cNvSpPr txBox="1"/>
          <p:nvPr/>
        </p:nvSpPr>
        <p:spPr>
          <a:xfrm>
            <a:off x="5257800" y="6172200"/>
            <a:ext cx="7086600" cy="523220"/>
          </a:xfrm>
          <a:prstGeom prst="rect">
            <a:avLst/>
          </a:prstGeom>
          <a:noFill/>
        </p:spPr>
        <p:txBody>
          <a:bodyPr wrap="square" rtlCol="0">
            <a:spAutoFit/>
          </a:bodyPr>
          <a:lstStyle/>
          <a:p>
            <a:r>
              <a:rPr lang="en-US" sz="2800" dirty="0"/>
              <a:t>Skills        Knowledge          Characteristics</a:t>
            </a:r>
          </a:p>
        </p:txBody>
      </p:sp>
    </p:spTree>
    <p:extLst>
      <p:ext uri="{BB962C8B-B14F-4D97-AF65-F5344CB8AC3E}">
        <p14:creationId xmlns:p14="http://schemas.microsoft.com/office/powerpoint/2010/main" val="332888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Frameworks of Core Competencies</a:t>
            </a:r>
          </a:p>
        </p:txBody>
      </p:sp>
      <p:sp>
        <p:nvSpPr>
          <p:cNvPr id="5" name="Text Placeholder 4"/>
          <p:cNvSpPr>
            <a:spLocks noGrp="1"/>
          </p:cNvSpPr>
          <p:nvPr>
            <p:ph type="body" sz="half" idx="2"/>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043" t="17819" r="30698" b="3528"/>
          <a:stretch/>
        </p:blipFill>
        <p:spPr bwMode="auto">
          <a:xfrm>
            <a:off x="6096000" y="178592"/>
            <a:ext cx="4267200" cy="549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10200" y="5903329"/>
            <a:ext cx="5882640" cy="646331"/>
          </a:xfrm>
          <a:prstGeom prst="rect">
            <a:avLst/>
          </a:prstGeom>
          <a:noFill/>
        </p:spPr>
        <p:txBody>
          <a:bodyPr wrap="square" rtlCol="0">
            <a:spAutoFit/>
          </a:bodyPr>
          <a:lstStyle/>
          <a:p>
            <a:pPr lvl="0">
              <a:defRPr/>
            </a:pPr>
            <a:r>
              <a:rPr lang="en-US" u="sng" kern="0" dirty="0">
                <a:solidFill>
                  <a:srgbClr val="292934"/>
                </a:solidFill>
                <a:hlinkClick r:id="rId4"/>
              </a:rPr>
              <a:t>http://www.niost.org/pdf/Core_Competencies_Review_October_2009.pdf</a:t>
            </a:r>
            <a:r>
              <a:rPr lang="en-US" u="sng" kern="0" dirty="0">
                <a:solidFill>
                  <a:srgbClr val="292934"/>
                </a:solidFill>
              </a:rPr>
              <a:t> </a:t>
            </a:r>
            <a:endParaRPr lang="en-US" kern="0" dirty="0">
              <a:solidFill>
                <a:srgbClr val="292934"/>
              </a:solidFill>
            </a:endParaRPr>
          </a:p>
        </p:txBody>
      </p:sp>
    </p:spTree>
    <p:extLst>
      <p:ext uri="{BB962C8B-B14F-4D97-AF65-F5344CB8AC3E}">
        <p14:creationId xmlns:p14="http://schemas.microsoft.com/office/powerpoint/2010/main" val="1519405569"/>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7554</TotalTime>
  <Words>4350</Words>
  <Application>Microsoft Office PowerPoint</Application>
  <PresentationFormat>Widescreen</PresentationFormat>
  <Paragraphs>343</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Calibri Light</vt:lpstr>
      <vt:lpstr>Corbel</vt:lpstr>
      <vt:lpstr>Courier New</vt:lpstr>
      <vt:lpstr>Wingdings</vt:lpstr>
      <vt:lpstr>Retrospect</vt:lpstr>
      <vt:lpstr>Positive Youth  Development V: Youth Work Ethics</vt:lpstr>
      <vt:lpstr>Zoom keeping</vt:lpstr>
      <vt:lpstr>Agenda</vt:lpstr>
      <vt:lpstr>Recap: Positive Youth Development</vt:lpstr>
      <vt:lpstr>Youth Work – An Unchartered Profession</vt:lpstr>
      <vt:lpstr>Youth Work Field is Fragmented</vt:lpstr>
      <vt:lpstr>What is a Youth Worker?</vt:lpstr>
      <vt:lpstr>What does it take to be a youth worker?</vt:lpstr>
      <vt:lpstr>Frameworks of Core Competencies</vt:lpstr>
      <vt:lpstr>Competencies: Content Areas</vt:lpstr>
      <vt:lpstr>Ongoing Professional Development</vt:lpstr>
      <vt:lpstr>Remember – Adolescents Increasingly Diverse</vt:lpstr>
      <vt:lpstr>“Homo Categoricus”</vt:lpstr>
      <vt:lpstr>PowerPoint Presentation</vt:lpstr>
      <vt:lpstr>PowerPoint Presentation</vt:lpstr>
      <vt:lpstr>PowerPoint Presentation</vt:lpstr>
      <vt:lpstr>PowerPoint Presentation</vt:lpstr>
      <vt:lpstr>Hidden Biases are Robust but also Malleable</vt:lpstr>
      <vt:lpstr>What can we do as youth work professionals?</vt:lpstr>
      <vt:lpstr>PowerPoint Presentation</vt:lpstr>
      <vt:lpstr>Why talk about youth work ethics?</vt:lpstr>
      <vt:lpstr>Defining Ethics</vt:lpstr>
      <vt:lpstr>Poll: Boundaries</vt:lpstr>
      <vt:lpstr>Research: Dilemmas of Practice</vt:lpstr>
      <vt:lpstr>Categories of Dilemma</vt:lpstr>
      <vt:lpstr>Experienced Program Leader Responses</vt:lpstr>
      <vt:lpstr>PowerPoint Presentation</vt:lpstr>
      <vt:lpstr>PowerPoint Presentation</vt:lpstr>
      <vt:lpstr>Any questions,  comments or takeaways?</vt:lpstr>
      <vt:lpstr>PowerPoint Presentation</vt:lpstr>
      <vt:lpstr>Resources</vt:lpstr>
      <vt:lpstr>Resources: Digital Learning</vt:lpstr>
      <vt:lpstr>Resources: Trauma-Informed Approach</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Youth  Development V: Youth Work Ethics</dc:title>
  <dc:creator>Windows User</dc:creator>
  <cp:lastModifiedBy>Karen Schantz</cp:lastModifiedBy>
  <cp:revision>352</cp:revision>
  <dcterms:created xsi:type="dcterms:W3CDTF">2013-08-09T16:38:06Z</dcterms:created>
  <dcterms:modified xsi:type="dcterms:W3CDTF">2021-07-02T19:20:26Z</dcterms:modified>
</cp:coreProperties>
</file>