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68" r:id="rId3"/>
    <p:sldId id="351" r:id="rId4"/>
    <p:sldId id="352" r:id="rId5"/>
    <p:sldId id="374" r:id="rId6"/>
    <p:sldId id="392" r:id="rId7"/>
    <p:sldId id="391" r:id="rId8"/>
    <p:sldId id="388" r:id="rId9"/>
    <p:sldId id="389" r:id="rId10"/>
    <p:sldId id="387" r:id="rId11"/>
    <p:sldId id="400" r:id="rId12"/>
    <p:sldId id="403" r:id="rId13"/>
    <p:sldId id="384" r:id="rId14"/>
    <p:sldId id="385" r:id="rId15"/>
    <p:sldId id="395" r:id="rId16"/>
    <p:sldId id="390" r:id="rId17"/>
    <p:sldId id="397" r:id="rId18"/>
    <p:sldId id="345" r:id="rId19"/>
    <p:sldId id="346" r:id="rId20"/>
    <p:sldId id="379" r:id="rId21"/>
    <p:sldId id="380" r:id="rId22"/>
    <p:sldId id="381" r:id="rId23"/>
    <p:sldId id="294" r:id="rId24"/>
    <p:sldId id="394" r:id="rId25"/>
    <p:sldId id="401" r:id="rId26"/>
    <p:sldId id="367" r:id="rId27"/>
    <p:sldId id="373" r:id="rId28"/>
    <p:sldId id="399" r:id="rId29"/>
    <p:sldId id="3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70979" autoAdjust="0"/>
  </p:normalViewPr>
  <p:slideViewPr>
    <p:cSldViewPr>
      <p:cViewPr varScale="1">
        <p:scale>
          <a:sx n="52" d="100"/>
          <a:sy n="52" d="100"/>
        </p:scale>
        <p:origin x="442" y="58"/>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56" d="100"/>
          <a:sy n="56" d="100"/>
        </p:scale>
        <p:origin x="181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7F0F3-4B0F-407E-BB5F-412D1C6BA7E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284CA6BA-5467-4D29-AB13-7DBEEA1EE8D2}">
      <dgm:prSet phldrT="[Text]"/>
      <dgm:spPr>
        <a:solidFill>
          <a:srgbClr val="CC6600"/>
        </a:solidFill>
      </dgm:spPr>
      <dgm:t>
        <a:bodyPr/>
        <a:lstStyle/>
        <a:p>
          <a:r>
            <a:rPr lang="en-US" dirty="0"/>
            <a:t>Guiding Principles</a:t>
          </a:r>
        </a:p>
      </dgm:t>
    </dgm:pt>
    <dgm:pt modelId="{85BA8638-62AD-4654-926F-580AD7952A7E}" type="parTrans" cxnId="{7816B461-B30C-4F14-BE5A-883C391D5139}">
      <dgm:prSet/>
      <dgm:spPr/>
      <dgm:t>
        <a:bodyPr/>
        <a:lstStyle/>
        <a:p>
          <a:endParaRPr lang="en-US"/>
        </a:p>
      </dgm:t>
    </dgm:pt>
    <dgm:pt modelId="{622332E6-8E93-4EA9-A9CC-D57F76359EC1}" type="sibTrans" cxnId="{7816B461-B30C-4F14-BE5A-883C391D5139}">
      <dgm:prSet/>
      <dgm:spPr/>
      <dgm:t>
        <a:bodyPr/>
        <a:lstStyle/>
        <a:p>
          <a:endParaRPr lang="en-US"/>
        </a:p>
      </dgm:t>
    </dgm:pt>
    <dgm:pt modelId="{BEEDEC13-4BFE-40B0-9D50-AA7C06572A3D}">
      <dgm:prSet phldrT="[Text]" custT="1"/>
      <dgm:spPr>
        <a:solidFill>
          <a:schemeClr val="accent1"/>
        </a:solidFill>
      </dgm:spPr>
      <dgm:t>
        <a:bodyPr/>
        <a:lstStyle/>
        <a:p>
          <a:r>
            <a:rPr lang="en-US" sz="1800" b="1" dirty="0"/>
            <a:t>Safety</a:t>
          </a:r>
        </a:p>
      </dgm:t>
    </dgm:pt>
    <dgm:pt modelId="{1395C37B-14E3-4BC6-A5DC-608F4E9EE9AD}" type="parTrans" cxnId="{BFB6CB3B-3833-46A1-9ACE-7E74E69EA97F}">
      <dgm:prSet/>
      <dgm:spPr/>
      <dgm:t>
        <a:bodyPr/>
        <a:lstStyle/>
        <a:p>
          <a:endParaRPr lang="en-US"/>
        </a:p>
      </dgm:t>
    </dgm:pt>
    <dgm:pt modelId="{B1C2AEE3-0099-4284-BC3C-D521DC82EB6D}" type="sibTrans" cxnId="{BFB6CB3B-3833-46A1-9ACE-7E74E69EA97F}">
      <dgm:prSet/>
      <dgm:spPr/>
      <dgm:t>
        <a:bodyPr/>
        <a:lstStyle/>
        <a:p>
          <a:endParaRPr lang="en-US"/>
        </a:p>
      </dgm:t>
    </dgm:pt>
    <dgm:pt modelId="{DF299831-F20D-46D3-AD85-48DA9847A20E}">
      <dgm:prSet phldrT="[Text]" custT="1"/>
      <dgm:spPr/>
      <dgm:t>
        <a:bodyPr/>
        <a:lstStyle/>
        <a:p>
          <a:r>
            <a:rPr lang="en-US" sz="1800" b="1" dirty="0"/>
            <a:t>Trustworthiness</a:t>
          </a:r>
        </a:p>
      </dgm:t>
    </dgm:pt>
    <dgm:pt modelId="{5FF7E7BB-DE20-4EC8-BB21-74FB9B4A58CE}" type="parTrans" cxnId="{644C4E6B-F202-476B-9687-F1886E3140C3}">
      <dgm:prSet/>
      <dgm:spPr/>
      <dgm:t>
        <a:bodyPr/>
        <a:lstStyle/>
        <a:p>
          <a:endParaRPr lang="en-US"/>
        </a:p>
      </dgm:t>
    </dgm:pt>
    <dgm:pt modelId="{92B22206-3618-4855-A4BD-AC16D6A75EF6}" type="sibTrans" cxnId="{644C4E6B-F202-476B-9687-F1886E3140C3}">
      <dgm:prSet/>
      <dgm:spPr/>
      <dgm:t>
        <a:bodyPr/>
        <a:lstStyle/>
        <a:p>
          <a:endParaRPr lang="en-US"/>
        </a:p>
      </dgm:t>
    </dgm:pt>
    <dgm:pt modelId="{8E9F29FB-D890-4D79-AE09-DE942505E60F}">
      <dgm:prSet phldrT="[Text]" custT="1"/>
      <dgm:spPr/>
      <dgm:t>
        <a:bodyPr/>
        <a:lstStyle/>
        <a:p>
          <a:r>
            <a:rPr lang="en-US" sz="1800" b="1" dirty="0"/>
            <a:t>Choice</a:t>
          </a:r>
        </a:p>
      </dgm:t>
    </dgm:pt>
    <dgm:pt modelId="{9AAA6006-1943-4772-B5EE-1C29165058CD}" type="parTrans" cxnId="{DAC1EF4E-B7B3-4D0A-9EE2-3194312395C4}">
      <dgm:prSet/>
      <dgm:spPr/>
      <dgm:t>
        <a:bodyPr/>
        <a:lstStyle/>
        <a:p>
          <a:endParaRPr lang="en-US"/>
        </a:p>
      </dgm:t>
    </dgm:pt>
    <dgm:pt modelId="{A1B12005-10B9-4512-B548-128F8CB8A41C}" type="sibTrans" cxnId="{DAC1EF4E-B7B3-4D0A-9EE2-3194312395C4}">
      <dgm:prSet/>
      <dgm:spPr/>
      <dgm:t>
        <a:bodyPr/>
        <a:lstStyle/>
        <a:p>
          <a:endParaRPr lang="en-US"/>
        </a:p>
      </dgm:t>
    </dgm:pt>
    <dgm:pt modelId="{6D36B18F-4473-4EA7-8427-8C3E0CF4D96B}">
      <dgm:prSet phldrT="[Text]" custT="1"/>
      <dgm:spPr/>
      <dgm:t>
        <a:bodyPr/>
        <a:lstStyle/>
        <a:p>
          <a:r>
            <a:rPr lang="en-US" sz="1800" b="1" dirty="0"/>
            <a:t>Consider Culture, History, Gender</a:t>
          </a:r>
        </a:p>
      </dgm:t>
    </dgm:pt>
    <dgm:pt modelId="{F61B1F9D-3566-427C-AA29-8E38D7A61094}" type="parTrans" cxnId="{8E462DD2-09FC-4721-9629-E2E779BC8924}">
      <dgm:prSet/>
      <dgm:spPr/>
      <dgm:t>
        <a:bodyPr/>
        <a:lstStyle/>
        <a:p>
          <a:endParaRPr lang="en-US"/>
        </a:p>
      </dgm:t>
    </dgm:pt>
    <dgm:pt modelId="{58161C4C-5491-48C7-85BD-5D1467B5C446}" type="sibTrans" cxnId="{8E462DD2-09FC-4721-9629-E2E779BC8924}">
      <dgm:prSet/>
      <dgm:spPr/>
      <dgm:t>
        <a:bodyPr/>
        <a:lstStyle/>
        <a:p>
          <a:endParaRPr lang="en-US"/>
        </a:p>
      </dgm:t>
    </dgm:pt>
    <dgm:pt modelId="{8E1226ED-66BD-4244-A8D8-6DF77555C98F}">
      <dgm:prSet phldrT="[Text]" custT="1"/>
      <dgm:spPr/>
      <dgm:t>
        <a:bodyPr/>
        <a:lstStyle/>
        <a:p>
          <a:r>
            <a:rPr lang="en-US" sz="1800" b="1" dirty="0"/>
            <a:t>Collaboration</a:t>
          </a:r>
        </a:p>
      </dgm:t>
    </dgm:pt>
    <dgm:pt modelId="{B9CF7981-6923-42D5-858F-FEA3CE3140CB}" type="parTrans" cxnId="{E705AD7B-D27E-4B6F-B65F-EE655C3218BC}">
      <dgm:prSet/>
      <dgm:spPr/>
      <dgm:t>
        <a:bodyPr/>
        <a:lstStyle/>
        <a:p>
          <a:endParaRPr lang="en-US"/>
        </a:p>
      </dgm:t>
    </dgm:pt>
    <dgm:pt modelId="{44EA295A-23B1-4C86-B22D-CC550A958EE6}" type="sibTrans" cxnId="{E705AD7B-D27E-4B6F-B65F-EE655C3218BC}">
      <dgm:prSet/>
      <dgm:spPr/>
      <dgm:t>
        <a:bodyPr/>
        <a:lstStyle/>
        <a:p>
          <a:endParaRPr lang="en-US"/>
        </a:p>
      </dgm:t>
    </dgm:pt>
    <dgm:pt modelId="{ED46B480-DB40-4E69-B67D-C572E5DD2918}">
      <dgm:prSet phldrT="[Text]" custT="1"/>
      <dgm:spPr/>
      <dgm:t>
        <a:bodyPr/>
        <a:lstStyle/>
        <a:p>
          <a:r>
            <a:rPr lang="en-US" sz="1800" b="1" dirty="0"/>
            <a:t>Empower</a:t>
          </a:r>
        </a:p>
        <a:p>
          <a:r>
            <a:rPr lang="en-US" sz="1800" b="1" dirty="0" err="1"/>
            <a:t>ment</a:t>
          </a:r>
          <a:endParaRPr lang="en-US" sz="1800" b="1" dirty="0"/>
        </a:p>
      </dgm:t>
    </dgm:pt>
    <dgm:pt modelId="{C381A78B-97DF-4AAF-B986-890993696634}" type="parTrans" cxnId="{586A7268-18E0-40A4-BDE6-7C20B6827D28}">
      <dgm:prSet/>
      <dgm:spPr/>
      <dgm:t>
        <a:bodyPr/>
        <a:lstStyle/>
        <a:p>
          <a:endParaRPr lang="en-US"/>
        </a:p>
      </dgm:t>
    </dgm:pt>
    <dgm:pt modelId="{B43C419C-EEF7-49B5-8DEF-26BA8B7E89B5}" type="sibTrans" cxnId="{586A7268-18E0-40A4-BDE6-7C20B6827D28}">
      <dgm:prSet/>
      <dgm:spPr/>
      <dgm:t>
        <a:bodyPr/>
        <a:lstStyle/>
        <a:p>
          <a:endParaRPr lang="en-US"/>
        </a:p>
      </dgm:t>
    </dgm:pt>
    <dgm:pt modelId="{E324CC08-A1F4-488D-B553-245013486236}" type="pres">
      <dgm:prSet presAssocID="{CF87F0F3-4B0F-407E-BB5F-412D1C6BA7E4}" presName="Name0" presStyleCnt="0">
        <dgm:presLayoutVars>
          <dgm:chMax val="1"/>
          <dgm:chPref val="1"/>
          <dgm:dir/>
          <dgm:animOne val="branch"/>
          <dgm:animLvl val="lvl"/>
        </dgm:presLayoutVars>
      </dgm:prSet>
      <dgm:spPr/>
    </dgm:pt>
    <dgm:pt modelId="{FAB16E3F-8D2B-44AB-AB98-6AB277E0F31F}" type="pres">
      <dgm:prSet presAssocID="{284CA6BA-5467-4D29-AB13-7DBEEA1EE8D2}" presName="Parent" presStyleLbl="node0" presStyleIdx="0" presStyleCnt="1">
        <dgm:presLayoutVars>
          <dgm:chMax val="6"/>
          <dgm:chPref val="6"/>
        </dgm:presLayoutVars>
      </dgm:prSet>
      <dgm:spPr/>
    </dgm:pt>
    <dgm:pt modelId="{61971B37-2D6C-4CE4-9E01-54337F99F119}" type="pres">
      <dgm:prSet presAssocID="{BEEDEC13-4BFE-40B0-9D50-AA7C06572A3D}" presName="Accent1" presStyleCnt="0"/>
      <dgm:spPr/>
    </dgm:pt>
    <dgm:pt modelId="{F19327DD-8831-4D09-B1EF-29A019978E60}" type="pres">
      <dgm:prSet presAssocID="{BEEDEC13-4BFE-40B0-9D50-AA7C06572A3D}" presName="Accent" presStyleLbl="bgShp" presStyleIdx="0" presStyleCnt="6"/>
      <dgm:spPr/>
    </dgm:pt>
    <dgm:pt modelId="{1855837C-AFEC-46B4-9F12-692E37EF4A28}" type="pres">
      <dgm:prSet presAssocID="{BEEDEC13-4BFE-40B0-9D50-AA7C06572A3D}" presName="Child1" presStyleLbl="node1" presStyleIdx="0" presStyleCnt="6">
        <dgm:presLayoutVars>
          <dgm:chMax val="0"/>
          <dgm:chPref val="0"/>
          <dgm:bulletEnabled val="1"/>
        </dgm:presLayoutVars>
      </dgm:prSet>
      <dgm:spPr/>
    </dgm:pt>
    <dgm:pt modelId="{4D27E086-4545-42DF-A5C8-9F5D9B99F572}" type="pres">
      <dgm:prSet presAssocID="{DF299831-F20D-46D3-AD85-48DA9847A20E}" presName="Accent2" presStyleCnt="0"/>
      <dgm:spPr/>
    </dgm:pt>
    <dgm:pt modelId="{AD51EC1F-A9F9-4446-B41B-FE0AC846E23F}" type="pres">
      <dgm:prSet presAssocID="{DF299831-F20D-46D3-AD85-48DA9847A20E}" presName="Accent" presStyleLbl="bgShp" presStyleIdx="1" presStyleCnt="6"/>
      <dgm:spPr/>
    </dgm:pt>
    <dgm:pt modelId="{196A5EEB-E87D-45DD-A328-7BAD6479CF1F}" type="pres">
      <dgm:prSet presAssocID="{DF299831-F20D-46D3-AD85-48DA9847A20E}" presName="Child2" presStyleLbl="node1" presStyleIdx="1" presStyleCnt="6">
        <dgm:presLayoutVars>
          <dgm:chMax val="0"/>
          <dgm:chPref val="0"/>
          <dgm:bulletEnabled val="1"/>
        </dgm:presLayoutVars>
      </dgm:prSet>
      <dgm:spPr/>
    </dgm:pt>
    <dgm:pt modelId="{D05DA0CC-35BA-46C8-BBC2-89D768020006}" type="pres">
      <dgm:prSet presAssocID="{8E9F29FB-D890-4D79-AE09-DE942505E60F}" presName="Accent3" presStyleCnt="0"/>
      <dgm:spPr/>
    </dgm:pt>
    <dgm:pt modelId="{B7E5BF73-BC04-4431-85A2-3CDB747EB1DC}" type="pres">
      <dgm:prSet presAssocID="{8E9F29FB-D890-4D79-AE09-DE942505E60F}" presName="Accent" presStyleLbl="bgShp" presStyleIdx="2" presStyleCnt="6"/>
      <dgm:spPr/>
    </dgm:pt>
    <dgm:pt modelId="{6D6A79F6-31BA-49BD-A873-9ECE1D46C6BB}" type="pres">
      <dgm:prSet presAssocID="{8E9F29FB-D890-4D79-AE09-DE942505E60F}" presName="Child3" presStyleLbl="node1" presStyleIdx="2" presStyleCnt="6">
        <dgm:presLayoutVars>
          <dgm:chMax val="0"/>
          <dgm:chPref val="0"/>
          <dgm:bulletEnabled val="1"/>
        </dgm:presLayoutVars>
      </dgm:prSet>
      <dgm:spPr/>
    </dgm:pt>
    <dgm:pt modelId="{DDFB55E0-1F33-4BF9-8889-2E17B2DC58A1}" type="pres">
      <dgm:prSet presAssocID="{6D36B18F-4473-4EA7-8427-8C3E0CF4D96B}" presName="Accent4" presStyleCnt="0"/>
      <dgm:spPr/>
    </dgm:pt>
    <dgm:pt modelId="{45727F8B-5983-4E3C-8E02-174FBCB02B3B}" type="pres">
      <dgm:prSet presAssocID="{6D36B18F-4473-4EA7-8427-8C3E0CF4D96B}" presName="Accent" presStyleLbl="bgShp" presStyleIdx="3" presStyleCnt="6"/>
      <dgm:spPr/>
    </dgm:pt>
    <dgm:pt modelId="{8BE47EFC-4334-4977-926A-2BD423D1D0EA}" type="pres">
      <dgm:prSet presAssocID="{6D36B18F-4473-4EA7-8427-8C3E0CF4D96B}" presName="Child4" presStyleLbl="node1" presStyleIdx="3" presStyleCnt="6">
        <dgm:presLayoutVars>
          <dgm:chMax val="0"/>
          <dgm:chPref val="0"/>
          <dgm:bulletEnabled val="1"/>
        </dgm:presLayoutVars>
      </dgm:prSet>
      <dgm:spPr/>
    </dgm:pt>
    <dgm:pt modelId="{5D7E779D-ECFB-4688-98FD-321852B8CF52}" type="pres">
      <dgm:prSet presAssocID="{8E1226ED-66BD-4244-A8D8-6DF77555C98F}" presName="Accent5" presStyleCnt="0"/>
      <dgm:spPr/>
    </dgm:pt>
    <dgm:pt modelId="{94859559-C196-4272-8724-0F51C59A82B9}" type="pres">
      <dgm:prSet presAssocID="{8E1226ED-66BD-4244-A8D8-6DF77555C98F}" presName="Accent" presStyleLbl="bgShp" presStyleIdx="4" presStyleCnt="6"/>
      <dgm:spPr/>
    </dgm:pt>
    <dgm:pt modelId="{D0CABEC7-4366-48C0-8FF9-C5CBB0AEA55D}" type="pres">
      <dgm:prSet presAssocID="{8E1226ED-66BD-4244-A8D8-6DF77555C98F}" presName="Child5" presStyleLbl="node1" presStyleIdx="4" presStyleCnt="6" custScaleX="104868">
        <dgm:presLayoutVars>
          <dgm:chMax val="0"/>
          <dgm:chPref val="0"/>
          <dgm:bulletEnabled val="1"/>
        </dgm:presLayoutVars>
      </dgm:prSet>
      <dgm:spPr/>
    </dgm:pt>
    <dgm:pt modelId="{8DC9BA18-8A38-4860-846E-DAA7B72B5874}" type="pres">
      <dgm:prSet presAssocID="{ED46B480-DB40-4E69-B67D-C572E5DD2918}" presName="Accent6" presStyleCnt="0"/>
      <dgm:spPr/>
    </dgm:pt>
    <dgm:pt modelId="{09349825-14C5-4DC7-A0D8-B40D40C85019}" type="pres">
      <dgm:prSet presAssocID="{ED46B480-DB40-4E69-B67D-C572E5DD2918}" presName="Accent" presStyleLbl="bgShp" presStyleIdx="5" presStyleCnt="6"/>
      <dgm:spPr/>
    </dgm:pt>
    <dgm:pt modelId="{0F660C9F-9FF2-4384-86C2-AB1429F88FB2}" type="pres">
      <dgm:prSet presAssocID="{ED46B480-DB40-4E69-B67D-C572E5DD2918}" presName="Child6" presStyleLbl="node1" presStyleIdx="5" presStyleCnt="6">
        <dgm:presLayoutVars>
          <dgm:chMax val="0"/>
          <dgm:chPref val="0"/>
          <dgm:bulletEnabled val="1"/>
        </dgm:presLayoutVars>
      </dgm:prSet>
      <dgm:spPr/>
    </dgm:pt>
  </dgm:ptLst>
  <dgm:cxnLst>
    <dgm:cxn modelId="{D5E8E529-F057-4D98-AE8B-8D8AF6705CCA}" type="presOf" srcId="{8E1226ED-66BD-4244-A8D8-6DF77555C98F}" destId="{D0CABEC7-4366-48C0-8FF9-C5CBB0AEA55D}" srcOrd="0" destOrd="0" presId="urn:microsoft.com/office/officeart/2011/layout/HexagonRadial"/>
    <dgm:cxn modelId="{BFB6CB3B-3833-46A1-9ACE-7E74E69EA97F}" srcId="{284CA6BA-5467-4D29-AB13-7DBEEA1EE8D2}" destId="{BEEDEC13-4BFE-40B0-9D50-AA7C06572A3D}" srcOrd="0" destOrd="0" parTransId="{1395C37B-14E3-4BC6-A5DC-608F4E9EE9AD}" sibTransId="{B1C2AEE3-0099-4284-BC3C-D521DC82EB6D}"/>
    <dgm:cxn modelId="{9915355E-761B-4F20-89F8-0994B4D0B0CB}" type="presOf" srcId="{DF299831-F20D-46D3-AD85-48DA9847A20E}" destId="{196A5EEB-E87D-45DD-A328-7BAD6479CF1F}" srcOrd="0" destOrd="0" presId="urn:microsoft.com/office/officeart/2011/layout/HexagonRadial"/>
    <dgm:cxn modelId="{7816B461-B30C-4F14-BE5A-883C391D5139}" srcId="{CF87F0F3-4B0F-407E-BB5F-412D1C6BA7E4}" destId="{284CA6BA-5467-4D29-AB13-7DBEEA1EE8D2}" srcOrd="0" destOrd="0" parTransId="{85BA8638-62AD-4654-926F-580AD7952A7E}" sibTransId="{622332E6-8E93-4EA9-A9CC-D57F76359EC1}"/>
    <dgm:cxn modelId="{586A7268-18E0-40A4-BDE6-7C20B6827D28}" srcId="{284CA6BA-5467-4D29-AB13-7DBEEA1EE8D2}" destId="{ED46B480-DB40-4E69-B67D-C572E5DD2918}" srcOrd="5" destOrd="0" parTransId="{C381A78B-97DF-4AAF-B986-890993696634}" sibTransId="{B43C419C-EEF7-49B5-8DEF-26BA8B7E89B5}"/>
    <dgm:cxn modelId="{644C4E6B-F202-476B-9687-F1886E3140C3}" srcId="{284CA6BA-5467-4D29-AB13-7DBEEA1EE8D2}" destId="{DF299831-F20D-46D3-AD85-48DA9847A20E}" srcOrd="1" destOrd="0" parTransId="{5FF7E7BB-DE20-4EC8-BB21-74FB9B4A58CE}" sibTransId="{92B22206-3618-4855-A4BD-AC16D6A75EF6}"/>
    <dgm:cxn modelId="{2BA3BD6B-5312-4F9F-AC83-51E8ED6C4617}" type="presOf" srcId="{BEEDEC13-4BFE-40B0-9D50-AA7C06572A3D}" destId="{1855837C-AFEC-46B4-9F12-692E37EF4A28}" srcOrd="0" destOrd="0" presId="urn:microsoft.com/office/officeart/2011/layout/HexagonRadial"/>
    <dgm:cxn modelId="{DAC1EF4E-B7B3-4D0A-9EE2-3194312395C4}" srcId="{284CA6BA-5467-4D29-AB13-7DBEEA1EE8D2}" destId="{8E9F29FB-D890-4D79-AE09-DE942505E60F}" srcOrd="2" destOrd="0" parTransId="{9AAA6006-1943-4772-B5EE-1C29165058CD}" sibTransId="{A1B12005-10B9-4512-B548-128F8CB8A41C}"/>
    <dgm:cxn modelId="{B5DD0778-865E-45AF-A39D-F4DE962B92E7}" type="presOf" srcId="{284CA6BA-5467-4D29-AB13-7DBEEA1EE8D2}" destId="{FAB16E3F-8D2B-44AB-AB98-6AB277E0F31F}" srcOrd="0" destOrd="0" presId="urn:microsoft.com/office/officeart/2011/layout/HexagonRadial"/>
    <dgm:cxn modelId="{E705AD7B-D27E-4B6F-B65F-EE655C3218BC}" srcId="{284CA6BA-5467-4D29-AB13-7DBEEA1EE8D2}" destId="{8E1226ED-66BD-4244-A8D8-6DF77555C98F}" srcOrd="4" destOrd="0" parTransId="{B9CF7981-6923-42D5-858F-FEA3CE3140CB}" sibTransId="{44EA295A-23B1-4C86-B22D-CC550A958EE6}"/>
    <dgm:cxn modelId="{3E9B4E85-16B5-4CE6-9E67-F5A97156A786}" type="presOf" srcId="{8E9F29FB-D890-4D79-AE09-DE942505E60F}" destId="{6D6A79F6-31BA-49BD-A873-9ECE1D46C6BB}" srcOrd="0" destOrd="0" presId="urn:microsoft.com/office/officeart/2011/layout/HexagonRadial"/>
    <dgm:cxn modelId="{7176E3A6-8D3D-4D8B-8A19-E5F4EB097687}" type="presOf" srcId="{6D36B18F-4473-4EA7-8427-8C3E0CF4D96B}" destId="{8BE47EFC-4334-4977-926A-2BD423D1D0EA}" srcOrd="0" destOrd="0" presId="urn:microsoft.com/office/officeart/2011/layout/HexagonRadial"/>
    <dgm:cxn modelId="{532963D0-6AB9-44DF-81CF-E14DDE35E938}" type="presOf" srcId="{CF87F0F3-4B0F-407E-BB5F-412D1C6BA7E4}" destId="{E324CC08-A1F4-488D-B553-245013486236}" srcOrd="0" destOrd="0" presId="urn:microsoft.com/office/officeart/2011/layout/HexagonRadial"/>
    <dgm:cxn modelId="{8E462DD2-09FC-4721-9629-E2E779BC8924}" srcId="{284CA6BA-5467-4D29-AB13-7DBEEA1EE8D2}" destId="{6D36B18F-4473-4EA7-8427-8C3E0CF4D96B}" srcOrd="3" destOrd="0" parTransId="{F61B1F9D-3566-427C-AA29-8E38D7A61094}" sibTransId="{58161C4C-5491-48C7-85BD-5D1467B5C446}"/>
    <dgm:cxn modelId="{0FE7A6D3-71EA-49C1-B670-B8715A5AC8AB}" type="presOf" srcId="{ED46B480-DB40-4E69-B67D-C572E5DD2918}" destId="{0F660C9F-9FF2-4384-86C2-AB1429F88FB2}" srcOrd="0" destOrd="0" presId="urn:microsoft.com/office/officeart/2011/layout/HexagonRadial"/>
    <dgm:cxn modelId="{D0990379-D8D4-465E-AC95-33286A5EEAB7}" type="presParOf" srcId="{E324CC08-A1F4-488D-B553-245013486236}" destId="{FAB16E3F-8D2B-44AB-AB98-6AB277E0F31F}" srcOrd="0" destOrd="0" presId="urn:microsoft.com/office/officeart/2011/layout/HexagonRadial"/>
    <dgm:cxn modelId="{995549BD-3357-47A2-8567-100DFF62E68E}" type="presParOf" srcId="{E324CC08-A1F4-488D-B553-245013486236}" destId="{61971B37-2D6C-4CE4-9E01-54337F99F119}" srcOrd="1" destOrd="0" presId="urn:microsoft.com/office/officeart/2011/layout/HexagonRadial"/>
    <dgm:cxn modelId="{28681D51-2838-4DD8-BA23-3C7A2B4E9ED4}" type="presParOf" srcId="{61971B37-2D6C-4CE4-9E01-54337F99F119}" destId="{F19327DD-8831-4D09-B1EF-29A019978E60}" srcOrd="0" destOrd="0" presId="urn:microsoft.com/office/officeart/2011/layout/HexagonRadial"/>
    <dgm:cxn modelId="{72D449E4-B6C0-4495-8FF1-2F0B956E4EE9}" type="presParOf" srcId="{E324CC08-A1F4-488D-B553-245013486236}" destId="{1855837C-AFEC-46B4-9F12-692E37EF4A28}" srcOrd="2" destOrd="0" presId="urn:microsoft.com/office/officeart/2011/layout/HexagonRadial"/>
    <dgm:cxn modelId="{51B5BE64-9548-43CA-AFFF-30797CF4F53F}" type="presParOf" srcId="{E324CC08-A1F4-488D-B553-245013486236}" destId="{4D27E086-4545-42DF-A5C8-9F5D9B99F572}" srcOrd="3" destOrd="0" presId="urn:microsoft.com/office/officeart/2011/layout/HexagonRadial"/>
    <dgm:cxn modelId="{8BEF838D-58E0-406D-9B34-127A2748395D}" type="presParOf" srcId="{4D27E086-4545-42DF-A5C8-9F5D9B99F572}" destId="{AD51EC1F-A9F9-4446-B41B-FE0AC846E23F}" srcOrd="0" destOrd="0" presId="urn:microsoft.com/office/officeart/2011/layout/HexagonRadial"/>
    <dgm:cxn modelId="{E7357020-C74A-450B-9181-7167178ED711}" type="presParOf" srcId="{E324CC08-A1F4-488D-B553-245013486236}" destId="{196A5EEB-E87D-45DD-A328-7BAD6479CF1F}" srcOrd="4" destOrd="0" presId="urn:microsoft.com/office/officeart/2011/layout/HexagonRadial"/>
    <dgm:cxn modelId="{3917ABF0-309D-435D-9DB1-CA17B722C53C}" type="presParOf" srcId="{E324CC08-A1F4-488D-B553-245013486236}" destId="{D05DA0CC-35BA-46C8-BBC2-89D768020006}" srcOrd="5" destOrd="0" presId="urn:microsoft.com/office/officeart/2011/layout/HexagonRadial"/>
    <dgm:cxn modelId="{9D42AF6D-AC52-4664-9B0F-B3F10175FD55}" type="presParOf" srcId="{D05DA0CC-35BA-46C8-BBC2-89D768020006}" destId="{B7E5BF73-BC04-4431-85A2-3CDB747EB1DC}" srcOrd="0" destOrd="0" presId="urn:microsoft.com/office/officeart/2011/layout/HexagonRadial"/>
    <dgm:cxn modelId="{72039894-A72A-45E9-B902-0F48BCEC8450}" type="presParOf" srcId="{E324CC08-A1F4-488D-B553-245013486236}" destId="{6D6A79F6-31BA-49BD-A873-9ECE1D46C6BB}" srcOrd="6" destOrd="0" presId="urn:microsoft.com/office/officeart/2011/layout/HexagonRadial"/>
    <dgm:cxn modelId="{1CE3E5EA-CF0C-486F-A51B-CF85525905EA}" type="presParOf" srcId="{E324CC08-A1F4-488D-B553-245013486236}" destId="{DDFB55E0-1F33-4BF9-8889-2E17B2DC58A1}" srcOrd="7" destOrd="0" presId="urn:microsoft.com/office/officeart/2011/layout/HexagonRadial"/>
    <dgm:cxn modelId="{C25B30AE-9644-4A27-B40A-22E2245EEA27}" type="presParOf" srcId="{DDFB55E0-1F33-4BF9-8889-2E17B2DC58A1}" destId="{45727F8B-5983-4E3C-8E02-174FBCB02B3B}" srcOrd="0" destOrd="0" presId="urn:microsoft.com/office/officeart/2011/layout/HexagonRadial"/>
    <dgm:cxn modelId="{223FB8EC-A12F-46B5-9565-A3053DB397C8}" type="presParOf" srcId="{E324CC08-A1F4-488D-B553-245013486236}" destId="{8BE47EFC-4334-4977-926A-2BD423D1D0EA}" srcOrd="8" destOrd="0" presId="urn:microsoft.com/office/officeart/2011/layout/HexagonRadial"/>
    <dgm:cxn modelId="{4B067B9A-95A4-46EE-A14A-EA32CC8C3E10}" type="presParOf" srcId="{E324CC08-A1F4-488D-B553-245013486236}" destId="{5D7E779D-ECFB-4688-98FD-321852B8CF52}" srcOrd="9" destOrd="0" presId="urn:microsoft.com/office/officeart/2011/layout/HexagonRadial"/>
    <dgm:cxn modelId="{B3DD7043-529D-4940-831F-2B3B3988DABA}" type="presParOf" srcId="{5D7E779D-ECFB-4688-98FD-321852B8CF52}" destId="{94859559-C196-4272-8724-0F51C59A82B9}" srcOrd="0" destOrd="0" presId="urn:microsoft.com/office/officeart/2011/layout/HexagonRadial"/>
    <dgm:cxn modelId="{B3EBBF37-1B19-4CED-B808-4E4240BC1367}" type="presParOf" srcId="{E324CC08-A1F4-488D-B553-245013486236}" destId="{D0CABEC7-4366-48C0-8FF9-C5CBB0AEA55D}" srcOrd="10" destOrd="0" presId="urn:microsoft.com/office/officeart/2011/layout/HexagonRadial"/>
    <dgm:cxn modelId="{DAD9F2B0-C35D-426F-88D7-43888F1C6A1D}" type="presParOf" srcId="{E324CC08-A1F4-488D-B553-245013486236}" destId="{8DC9BA18-8A38-4860-846E-DAA7B72B5874}" srcOrd="11" destOrd="0" presId="urn:microsoft.com/office/officeart/2011/layout/HexagonRadial"/>
    <dgm:cxn modelId="{2F10BB46-5F83-4471-BE2F-6AB74BB0F593}" type="presParOf" srcId="{8DC9BA18-8A38-4860-846E-DAA7B72B5874}" destId="{09349825-14C5-4DC7-A0D8-B40D40C85019}" srcOrd="0" destOrd="0" presId="urn:microsoft.com/office/officeart/2011/layout/HexagonRadial"/>
    <dgm:cxn modelId="{FD47F679-3D94-4EC5-BD09-1B6F51E119E3}" type="presParOf" srcId="{E324CC08-A1F4-488D-B553-245013486236}" destId="{0F660C9F-9FF2-4384-86C2-AB1429F88FB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6E3F-8D2B-44AB-AB98-6AB277E0F31F}">
      <dsp:nvSpPr>
        <dsp:cNvPr id="0" name=""/>
        <dsp:cNvSpPr/>
      </dsp:nvSpPr>
      <dsp:spPr>
        <a:xfrm>
          <a:off x="2238553" y="1849692"/>
          <a:ext cx="2351039" cy="2033744"/>
        </a:xfrm>
        <a:prstGeom prst="hexagon">
          <a:avLst>
            <a:gd name="adj" fmla="val 28570"/>
            <a:gd name="vf" fmla="val 115470"/>
          </a:avLst>
        </a:prstGeom>
        <a:solidFill>
          <a:srgbClr val="CC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Guiding Principles</a:t>
          </a:r>
        </a:p>
      </dsp:txBody>
      <dsp:txXfrm>
        <a:off x="2628153" y="2186712"/>
        <a:ext cx="1571839" cy="1359704"/>
      </dsp:txXfrm>
    </dsp:sp>
    <dsp:sp modelId="{AD51EC1F-A9F9-4446-B41B-FE0AC846E23F}">
      <dsp:nvSpPr>
        <dsp:cNvPr id="0" name=""/>
        <dsp:cNvSpPr/>
      </dsp:nvSpPr>
      <dsp:spPr>
        <a:xfrm>
          <a:off x="3710756" y="876683"/>
          <a:ext cx="887040" cy="7643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5837C-AFEC-46B4-9F12-692E37EF4A28}">
      <dsp:nvSpPr>
        <dsp:cNvPr id="0" name=""/>
        <dsp:cNvSpPr/>
      </dsp:nvSpPr>
      <dsp:spPr>
        <a:xfrm>
          <a:off x="2455118" y="0"/>
          <a:ext cx="1926660" cy="1666787"/>
        </a:xfrm>
        <a:prstGeom prst="hexagon">
          <a:avLst>
            <a:gd name="adj" fmla="val 28570"/>
            <a:gd name="vf" fmla="val 1154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Safety</a:t>
          </a:r>
        </a:p>
      </dsp:txBody>
      <dsp:txXfrm>
        <a:off x="2774407" y="276222"/>
        <a:ext cx="1288082" cy="1114343"/>
      </dsp:txXfrm>
    </dsp:sp>
    <dsp:sp modelId="{B7E5BF73-BC04-4431-85A2-3CDB747EB1DC}">
      <dsp:nvSpPr>
        <dsp:cNvPr id="0" name=""/>
        <dsp:cNvSpPr/>
      </dsp:nvSpPr>
      <dsp:spPr>
        <a:xfrm>
          <a:off x="4746001" y="2305521"/>
          <a:ext cx="887040" cy="7643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A5EEB-E87D-45DD-A328-7BAD6479CF1F}">
      <dsp:nvSpPr>
        <dsp:cNvPr id="0" name=""/>
        <dsp:cNvSpPr/>
      </dsp:nvSpPr>
      <dsp:spPr>
        <a:xfrm>
          <a:off x="4222089" y="1025186"/>
          <a:ext cx="1926660" cy="1666787"/>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Trustworthiness</a:t>
          </a:r>
        </a:p>
      </dsp:txBody>
      <dsp:txXfrm>
        <a:off x="4541378" y="1301408"/>
        <a:ext cx="1288082" cy="1114343"/>
      </dsp:txXfrm>
    </dsp:sp>
    <dsp:sp modelId="{45727F8B-5983-4E3C-8E02-174FBCB02B3B}">
      <dsp:nvSpPr>
        <dsp:cNvPr id="0" name=""/>
        <dsp:cNvSpPr/>
      </dsp:nvSpPr>
      <dsp:spPr>
        <a:xfrm>
          <a:off x="4026853" y="3918412"/>
          <a:ext cx="887040" cy="7643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A79F6-31BA-49BD-A873-9ECE1D46C6BB}">
      <dsp:nvSpPr>
        <dsp:cNvPr id="0" name=""/>
        <dsp:cNvSpPr/>
      </dsp:nvSpPr>
      <dsp:spPr>
        <a:xfrm>
          <a:off x="4222089" y="3040582"/>
          <a:ext cx="1926660" cy="1666787"/>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Choice</a:t>
          </a:r>
        </a:p>
      </dsp:txBody>
      <dsp:txXfrm>
        <a:off x="4541378" y="3316804"/>
        <a:ext cx="1288082" cy="1114343"/>
      </dsp:txXfrm>
    </dsp:sp>
    <dsp:sp modelId="{94859559-C196-4272-8724-0F51C59A82B9}">
      <dsp:nvSpPr>
        <dsp:cNvPr id="0" name=""/>
        <dsp:cNvSpPr/>
      </dsp:nvSpPr>
      <dsp:spPr>
        <a:xfrm>
          <a:off x="2242928" y="4085836"/>
          <a:ext cx="887040" cy="7643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47EFC-4334-4977-926A-2BD423D1D0EA}">
      <dsp:nvSpPr>
        <dsp:cNvPr id="0" name=""/>
        <dsp:cNvSpPr/>
      </dsp:nvSpPr>
      <dsp:spPr>
        <a:xfrm>
          <a:off x="2455118" y="4066915"/>
          <a:ext cx="1926660" cy="1666787"/>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Consider Culture, History, Gender</a:t>
          </a:r>
        </a:p>
      </dsp:txBody>
      <dsp:txXfrm>
        <a:off x="2774407" y="4343137"/>
        <a:ext cx="1288082" cy="1114343"/>
      </dsp:txXfrm>
    </dsp:sp>
    <dsp:sp modelId="{09349825-14C5-4DC7-A0D8-B40D40C85019}">
      <dsp:nvSpPr>
        <dsp:cNvPr id="0" name=""/>
        <dsp:cNvSpPr/>
      </dsp:nvSpPr>
      <dsp:spPr>
        <a:xfrm>
          <a:off x="1190730" y="2657571"/>
          <a:ext cx="887040" cy="7643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ABEC7-4366-48C0-8FF9-C5CBB0AEA55D}">
      <dsp:nvSpPr>
        <dsp:cNvPr id="0" name=""/>
        <dsp:cNvSpPr/>
      </dsp:nvSpPr>
      <dsp:spPr>
        <a:xfrm>
          <a:off x="633049" y="3041729"/>
          <a:ext cx="2020450" cy="1666787"/>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Collaboration</a:t>
          </a:r>
        </a:p>
      </dsp:txBody>
      <dsp:txXfrm>
        <a:off x="960154" y="3311577"/>
        <a:ext cx="1366240" cy="1127091"/>
      </dsp:txXfrm>
    </dsp:sp>
    <dsp:sp modelId="{0F660C9F-9FF2-4384-86C2-AB1429F88FB2}">
      <dsp:nvSpPr>
        <dsp:cNvPr id="0" name=""/>
        <dsp:cNvSpPr/>
      </dsp:nvSpPr>
      <dsp:spPr>
        <a:xfrm>
          <a:off x="679943" y="1022892"/>
          <a:ext cx="1926660" cy="1666787"/>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Empower</a:t>
          </a:r>
        </a:p>
        <a:p>
          <a:pPr marL="0" lvl="0" indent="0" algn="ctr" defTabSz="800100">
            <a:lnSpc>
              <a:spcPct val="90000"/>
            </a:lnSpc>
            <a:spcBef>
              <a:spcPct val="0"/>
            </a:spcBef>
            <a:spcAft>
              <a:spcPct val="35000"/>
            </a:spcAft>
            <a:buNone/>
          </a:pPr>
          <a:r>
            <a:rPr lang="en-US" sz="1800" b="1" kern="1200" dirty="0" err="1"/>
            <a:t>ment</a:t>
          </a:r>
          <a:endParaRPr lang="en-US" sz="1800" b="1" kern="1200" dirty="0"/>
        </a:p>
      </dsp:txBody>
      <dsp:txXfrm>
        <a:off x="999232" y="1299114"/>
        <a:ext cx="1288082" cy="111434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F22E-A59A-4A12-A822-4A61C5358DC6}" type="datetimeFigureOut">
              <a:rPr lang="en-US" smtClean="0"/>
              <a:t>7/2/2021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B989-AE1D-4804-B60D-A7ED8BF2C9DD}" type="slidenum">
              <a:rPr lang="en-US" smtClean="0"/>
              <a:t>‹#›</a:t>
            </a:fld>
            <a:endParaRPr lang="en-US"/>
          </a:p>
        </p:txBody>
      </p:sp>
    </p:spTree>
    <p:extLst>
      <p:ext uri="{BB962C8B-B14F-4D97-AF65-F5344CB8AC3E}">
        <p14:creationId xmlns:p14="http://schemas.microsoft.com/office/powerpoint/2010/main" val="398679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a:t>
            </a:fld>
            <a:endParaRPr lang="en-US"/>
          </a:p>
        </p:txBody>
      </p:sp>
    </p:spTree>
    <p:extLst>
      <p:ext uri="{BB962C8B-B14F-4D97-AF65-F5344CB8AC3E}">
        <p14:creationId xmlns:p14="http://schemas.microsoft.com/office/powerpoint/2010/main" val="417383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we will talk about Universal Design for Learning – or UDL – Guidelines. UDL assumes that learners are very diverse. Everybody has different interests, talents, and strengths, and each of us learns in a unique way. UDL promotes using a wide range of modalities to reduce learning barriers and engage all learners.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Open the link</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Universal Design for Learning approach distinguishes between the “what,” the “how,” and the “why” of learning. </a:t>
            </a:r>
          </a:p>
          <a:p>
            <a:r>
              <a:rPr lang="en-US" sz="1200" b="0" i="0" u="none" strike="noStrike" kern="1200" baseline="0" dirty="0">
                <a:solidFill>
                  <a:schemeClr val="tx1"/>
                </a:solidFill>
                <a:latin typeface="+mn-lt"/>
                <a:ea typeface="+mn-ea"/>
                <a:cs typeface="+mn-cs"/>
              </a:rPr>
              <a:t>- “What” refers to the content or material you want young people to learn. To reach diverse learners we want to present material in many different modalities – written word, spoken word, visuals, music, art, and so forth. </a:t>
            </a:r>
          </a:p>
          <a:p>
            <a:r>
              <a:rPr lang="en-US" sz="1200" b="0" i="0" u="none" strike="noStrike" kern="1200" baseline="0" dirty="0">
                <a:solidFill>
                  <a:schemeClr val="tx1"/>
                </a:solidFill>
                <a:latin typeface="+mn-lt"/>
                <a:ea typeface="+mn-ea"/>
                <a:cs typeface="+mn-cs"/>
              </a:rPr>
              <a:t>- “How” refers to the strategies young people use to show what they learn, how they engage with the material – write an essay, describe a solution, draw a picture, etc. </a:t>
            </a:r>
          </a:p>
          <a:p>
            <a:pPr marL="171450" indent="-171450">
              <a:buFontTx/>
              <a:buChar char="-"/>
            </a:pPr>
            <a:r>
              <a:rPr lang="en-US" sz="1200" b="0" i="0" u="none" strike="noStrike" kern="1200" baseline="0" dirty="0">
                <a:solidFill>
                  <a:schemeClr val="tx1"/>
                </a:solidFill>
                <a:latin typeface="+mn-lt"/>
                <a:ea typeface="+mn-ea"/>
                <a:cs typeface="+mn-cs"/>
              </a:rPr>
              <a:t>And “why” refers to young people’s engagement, interest, and motivation. We build on strengths, optimize choices, and provide feedback and praise to create and sustain motivation. </a:t>
            </a: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A key message here is to be very intentional in providing content and information in many different modalities and give young people many different ways to act and engage. Are there any questions? </a:t>
            </a:r>
          </a:p>
          <a:p>
            <a:endParaRPr lang="en-US" i="1" dirty="0"/>
          </a:p>
        </p:txBody>
      </p:sp>
      <p:sp>
        <p:nvSpPr>
          <p:cNvPr id="4" name="Slide Number Placeholder 3"/>
          <p:cNvSpPr>
            <a:spLocks noGrp="1"/>
          </p:cNvSpPr>
          <p:nvPr>
            <p:ph type="sldNum" sz="quarter" idx="5"/>
          </p:nvPr>
        </p:nvSpPr>
        <p:spPr/>
        <p:txBody>
          <a:bodyPr/>
          <a:lstStyle/>
          <a:p>
            <a:fld id="{96A9B989-AE1D-4804-B60D-A7ED8BF2C9DD}" type="slidenum">
              <a:rPr lang="en-US" smtClean="0"/>
              <a:t>10</a:t>
            </a:fld>
            <a:endParaRPr lang="en-US"/>
          </a:p>
        </p:txBody>
      </p:sp>
    </p:spTree>
    <p:extLst>
      <p:ext uri="{BB962C8B-B14F-4D97-AF65-F5344CB8AC3E}">
        <p14:creationId xmlns:p14="http://schemas.microsoft.com/office/powerpoint/2010/main" val="64947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11</a:t>
            </a:fld>
            <a:endParaRPr lang="en-US"/>
          </a:p>
        </p:txBody>
      </p:sp>
    </p:spTree>
    <p:extLst>
      <p:ext uri="{BB962C8B-B14F-4D97-AF65-F5344CB8AC3E}">
        <p14:creationId xmlns:p14="http://schemas.microsoft.com/office/powerpoint/2010/main" val="315052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Schedule and Routines</a:t>
            </a:r>
            <a:r>
              <a:rPr lang="en-US" sz="1200" b="0" i="0" u="none" strike="noStrike" kern="1200" baseline="0" dirty="0">
                <a:solidFill>
                  <a:schemeClr val="tx1"/>
                </a:solidFill>
                <a:latin typeface="+mn-lt"/>
                <a:ea typeface="+mn-ea"/>
                <a:cs typeface="+mn-cs"/>
              </a:rPr>
              <a:t>: Young people may feel safer and more comfortable if they know what to expect when they come to a program. A schedule and a regular sequence of activities help young people prepare themselves for activities ahead. It also allows them to make choices if the program topics may be too uncomfortable for them. Keeping UDL guidelines in mind – specifically, using different modalities – posting a schedule and timetable is beneficial. </a:t>
            </a:r>
          </a:p>
          <a:p>
            <a:r>
              <a:rPr lang="en-US" sz="1200" b="0" i="0" u="none" strike="noStrike" kern="1200" baseline="0" dirty="0">
                <a:solidFill>
                  <a:schemeClr val="tx1"/>
                </a:solidFill>
                <a:latin typeface="+mn-lt"/>
                <a:ea typeface="+mn-ea"/>
                <a:cs typeface="+mn-cs"/>
              </a:rPr>
              <a:t>What else can you do to be transparent and up front about programming? </a:t>
            </a:r>
          </a:p>
          <a:p>
            <a:r>
              <a:rPr lang="en-US" sz="1200" b="0" i="1" u="none" strike="noStrike" kern="1200" baseline="0" dirty="0">
                <a:solidFill>
                  <a:schemeClr val="tx1"/>
                </a:solidFill>
                <a:latin typeface="+mn-lt"/>
                <a:ea typeface="+mn-ea"/>
                <a:cs typeface="+mn-cs"/>
              </a:rPr>
              <a:t>Possible answers: Review the schedule and activities when young people arrive for programming; review schedule and activities for the next program session at the end of program time; generate a schedule and write it down on newsprint at the beginning of the session.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Ease Transitions</a:t>
            </a:r>
            <a:r>
              <a:rPr lang="en-US" sz="1200" b="0" i="0" u="none" strike="noStrike" kern="1200" baseline="0" dirty="0">
                <a:solidFill>
                  <a:schemeClr val="tx1"/>
                </a:solidFill>
                <a:latin typeface="+mn-lt"/>
                <a:ea typeface="+mn-ea"/>
                <a:cs typeface="+mn-cs"/>
              </a:rPr>
              <a:t>: Ending one activity and switching to another can be tough for young people. Give young people time to transition from one activity to another. Alert them that an activity is coming to an end (such as a 5-minute alert) and give them a bit extra time to get ready to move into a different activity. Do you have any other ideas for easing transitions? </a:t>
            </a:r>
          </a:p>
          <a:p>
            <a:r>
              <a:rPr lang="en-US" sz="1200" b="1" i="0" u="none" strike="noStrike" kern="1200" baseline="0" dirty="0">
                <a:solidFill>
                  <a:schemeClr val="tx1"/>
                </a:solidFill>
                <a:latin typeface="+mn-lt"/>
                <a:ea typeface="+mn-ea"/>
                <a:cs typeface="+mn-cs"/>
              </a:rPr>
              <a:t>Room Setup</a:t>
            </a:r>
            <a:r>
              <a:rPr lang="en-US" sz="1200" b="0" i="0" u="none" strike="noStrike" kern="1200" baseline="0" dirty="0">
                <a:solidFill>
                  <a:schemeClr val="tx1"/>
                </a:solidFill>
                <a:latin typeface="+mn-lt"/>
                <a:ea typeface="+mn-ea"/>
                <a:cs typeface="+mn-cs"/>
              </a:rPr>
              <a:t>: Comfortable chairs arranged in a circle can go a long way in creating a sense of welcome and ease. How do you set up your program area? </a:t>
            </a:r>
          </a:p>
          <a:p>
            <a:r>
              <a:rPr lang="en-US" sz="1200" b="1" i="0" u="none" strike="noStrike" kern="1200" baseline="0" dirty="0">
                <a:solidFill>
                  <a:schemeClr val="tx1"/>
                </a:solidFill>
                <a:latin typeface="+mn-lt"/>
                <a:ea typeface="+mn-ea"/>
                <a:cs typeface="+mn-cs"/>
              </a:rPr>
              <a:t>Calm Zone: </a:t>
            </a:r>
            <a:r>
              <a:rPr lang="en-US" sz="1200" b="0" i="0" u="none" strike="noStrike" kern="1200" baseline="0" dirty="0">
                <a:solidFill>
                  <a:schemeClr val="tx1"/>
                </a:solidFill>
                <a:latin typeface="+mn-lt"/>
                <a:ea typeface="+mn-ea"/>
                <a:cs typeface="+mn-cs"/>
              </a:rPr>
              <a:t>A calm zone is a space within the program area where young people can go to calm down and regulate themselves. It does not have to be as elaborate and fancy. Depending on your program space, you may identify a quieter corner you can decorate with comfortable chair, blanket, and poster. More importantly, add a bag with small, </a:t>
            </a:r>
            <a:r>
              <a:rPr lang="en-US" sz="1200" b="0" i="0" u="none" strike="noStrike" kern="1200" baseline="0" dirty="0" err="1">
                <a:solidFill>
                  <a:schemeClr val="tx1"/>
                </a:solidFill>
                <a:latin typeface="+mn-lt"/>
                <a:ea typeface="+mn-ea"/>
                <a:cs typeface="+mn-cs"/>
              </a:rPr>
              <a:t>manipulable</a:t>
            </a:r>
            <a:r>
              <a:rPr lang="en-US" sz="1200" b="0" i="0" u="none" strike="noStrike" kern="1200" baseline="0" dirty="0">
                <a:solidFill>
                  <a:schemeClr val="tx1"/>
                </a:solidFill>
                <a:latin typeface="+mn-lt"/>
                <a:ea typeface="+mn-ea"/>
                <a:cs typeface="+mn-cs"/>
              </a:rPr>
              <a:t> materials such as </a:t>
            </a:r>
            <a:r>
              <a:rPr lang="en-US" sz="1200" b="0" i="0" u="none" strike="noStrike" kern="1200" baseline="0" dirty="0" err="1">
                <a:solidFill>
                  <a:schemeClr val="tx1"/>
                </a:solidFill>
                <a:latin typeface="+mn-lt"/>
                <a:ea typeface="+mn-ea"/>
                <a:cs typeface="+mn-cs"/>
              </a:rPr>
              <a:t>play-doh</a:t>
            </a:r>
            <a:r>
              <a:rPr lang="en-US" sz="1200" b="0" i="0" u="none" strike="noStrike" kern="1200" baseline="0" dirty="0">
                <a:solidFill>
                  <a:schemeClr val="tx1"/>
                </a:solidFill>
                <a:latin typeface="+mn-lt"/>
                <a:ea typeface="+mn-ea"/>
                <a:cs typeface="+mn-cs"/>
              </a:rPr>
              <a:t>, squeeze toys, or fidget toys that provide sensory input. Or you might provide headphones and music. Have you experimented with a calm zone?</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12</a:t>
            </a:fld>
            <a:endParaRPr lang="en-US"/>
          </a:p>
        </p:txBody>
      </p:sp>
    </p:spTree>
    <p:extLst>
      <p:ext uri="{BB962C8B-B14F-4D97-AF65-F5344CB8AC3E}">
        <p14:creationId xmlns:p14="http://schemas.microsoft.com/office/powerpoint/2010/main" val="77455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Belonging is one of the foundational needs we humans have. It is the feeling of being an accepted, valued, and legitimate member of a group. Whenever we come into a room, we immediately check who is there: do we know them, do we like them, do we have something in common, right? We constantly monitor this feeling of belonging. And we all have had the experience of not having this feeling, which leads to discomfort and pain. A feeling of exclusion can have serious psychological impact. </a:t>
            </a:r>
          </a:p>
          <a:p>
            <a:r>
              <a:rPr lang="en-US" sz="1200" b="0" i="0" u="none" strike="noStrike" kern="1200" baseline="0" dirty="0">
                <a:solidFill>
                  <a:schemeClr val="tx1"/>
                </a:solidFill>
                <a:latin typeface="+mn-lt"/>
                <a:ea typeface="+mn-ea"/>
                <a:cs typeface="+mn-cs"/>
              </a:rPr>
              <a:t>There are several ways we can intentionally promote belonging. For one, we can integrate activities that emphasize what young people have in common. There are many energizers and team-building activities that highlight commonalities. Secondly, we can be more intentional and careful in the way we interact and engage with young people and model respectful behavior. We can also integrate more ways to learn about each other and find out what participants’ interests and aspirations are. Remember sparks and strengths? We discussed ways to find out and build on strengths in the previous webinar on positive outcomes. And finally, we can take a closer look at our physical environment to see if we can make this a welcoming place. </a:t>
            </a:r>
            <a:endParaRPr lang="en-US" dirty="0"/>
          </a:p>
        </p:txBody>
      </p:sp>
      <p:sp>
        <p:nvSpPr>
          <p:cNvPr id="4" name="Slide Number Placeholder 3"/>
          <p:cNvSpPr>
            <a:spLocks noGrp="1"/>
          </p:cNvSpPr>
          <p:nvPr>
            <p:ph type="sldNum" sz="quarter" idx="10"/>
          </p:nvPr>
        </p:nvSpPr>
        <p:spPr/>
        <p:txBody>
          <a:bodyPr/>
          <a:lstStyle/>
          <a:p>
            <a:fld id="{B1EB1547-47EF-41EA-9469-F1163D586C48}" type="slidenum">
              <a:rPr lang="en-US" smtClean="0"/>
              <a:t>13</a:t>
            </a:fld>
            <a:endParaRPr lang="en-US"/>
          </a:p>
        </p:txBody>
      </p:sp>
    </p:spTree>
    <p:extLst>
      <p:ext uri="{BB962C8B-B14F-4D97-AF65-F5344CB8AC3E}">
        <p14:creationId xmlns:p14="http://schemas.microsoft.com/office/powerpoint/2010/main" val="317093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strategy we mentioned is the practice of inclusivity, participation, and mutual respect. As program leaders we are role models, so we need to be extra careful that we do not fall into the trap of making assumptions and stereotyping young people. Microaggressions are brief, everyday exchanges that send denigrating messages to certain individuals because of their group membership. People who belong to socially marginalized groups are generally the target of these remarks. Comments may be made intentionally or unintentionally. </a:t>
            </a:r>
          </a:p>
          <a:p>
            <a:r>
              <a:rPr lang="en-US" sz="1200" b="0" i="0" u="none" strike="noStrike" kern="1200" baseline="0" dirty="0">
                <a:solidFill>
                  <a:schemeClr val="tx1"/>
                </a:solidFill>
                <a:latin typeface="+mn-lt"/>
                <a:ea typeface="+mn-ea"/>
                <a:cs typeface="+mn-cs"/>
              </a:rPr>
              <a:t>Let’s go to this website and see how this could play out in an educational setting.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Open the link, scroll over the picture. Scrolling over the black dots will cause a window to pop up with a scenario/comment made by the teacher. It will also identify the stereotype. Have participants respond to the scenarios. </a:t>
            </a:r>
            <a:endParaRPr lang="en-US" sz="1200" b="0" i="0" u="none" strike="noStrike" kern="1200" baseline="0" dirty="0">
              <a:solidFill>
                <a:schemeClr val="tx1"/>
              </a:solidFill>
              <a:latin typeface="+mn-lt"/>
              <a:ea typeface="+mn-ea"/>
              <a:cs typeface="+mn-cs"/>
            </a:endParaRPr>
          </a:p>
          <a:p>
            <a:endParaRPr lang="en-US" dirty="0"/>
          </a:p>
          <a:p>
            <a:r>
              <a:rPr lang="en-US" sz="1200" b="0" i="0" u="none" strike="noStrike" kern="1200" baseline="0" dirty="0">
                <a:solidFill>
                  <a:schemeClr val="tx1"/>
                </a:solidFill>
                <a:latin typeface="+mn-lt"/>
                <a:ea typeface="+mn-ea"/>
                <a:cs typeface="+mn-cs"/>
              </a:rPr>
              <a:t>The scenarios described here may be a bit extreme, but I am pretty sure we have heard similar comments. Small, often unintentional slights can be insulting and painful. </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14</a:t>
            </a:fld>
            <a:endParaRPr lang="en-US"/>
          </a:p>
        </p:txBody>
      </p:sp>
    </p:spTree>
    <p:extLst>
      <p:ext uri="{BB962C8B-B14F-4D97-AF65-F5344CB8AC3E}">
        <p14:creationId xmlns:p14="http://schemas.microsoft.com/office/powerpoint/2010/main" val="391541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contrast to </a:t>
            </a:r>
            <a:r>
              <a:rPr lang="en-US" sz="1200" b="0" i="0" u="none" strike="noStrike" kern="1200" baseline="0" dirty="0" err="1">
                <a:solidFill>
                  <a:schemeClr val="tx1"/>
                </a:solidFill>
                <a:latin typeface="+mn-lt"/>
                <a:ea typeface="+mn-ea"/>
                <a:cs typeface="+mn-cs"/>
              </a:rPr>
              <a:t>microagressions</a:t>
            </a:r>
            <a:r>
              <a:rPr lang="en-US" sz="1200" b="0" i="0" u="none" strike="noStrike" kern="1200" baseline="0" dirty="0">
                <a:solidFill>
                  <a:schemeClr val="tx1"/>
                </a:solidFill>
                <a:latin typeface="+mn-lt"/>
                <a:ea typeface="+mn-ea"/>
                <a:cs typeface="+mn-cs"/>
              </a:rPr>
              <a:t> that exclude people, researchers at Harvard University highlight the power of </a:t>
            </a:r>
            <a:r>
              <a:rPr lang="en-US" sz="1200" b="0" i="0" u="none" strike="noStrike" kern="1200" baseline="0" dirty="0" err="1">
                <a:solidFill>
                  <a:schemeClr val="tx1"/>
                </a:solidFill>
                <a:latin typeface="+mn-lt"/>
                <a:ea typeface="+mn-ea"/>
                <a:cs typeface="+mn-cs"/>
              </a:rPr>
              <a:t>microaffirmations</a:t>
            </a:r>
            <a:r>
              <a:rPr lang="en-US" sz="1200" b="0" i="0" u="none" strike="noStrike" kern="1200" baseline="0" dirty="0">
                <a:solidFill>
                  <a:schemeClr val="tx1"/>
                </a:solidFill>
                <a:latin typeface="+mn-lt"/>
                <a:ea typeface="+mn-ea"/>
                <a:cs typeface="+mn-cs"/>
              </a:rPr>
              <a:t>. Focus on the positive can go a long way. Learners will pay attention and show increased engagement in the classroom. We can transfer this to the out-of-school settings you are working in. </a:t>
            </a:r>
          </a:p>
          <a:p>
            <a:r>
              <a:rPr lang="en-US" sz="1200" b="0" i="0" u="none" strike="noStrike" kern="1200" baseline="0" dirty="0" err="1">
                <a:solidFill>
                  <a:schemeClr val="tx1"/>
                </a:solidFill>
                <a:latin typeface="+mn-lt"/>
                <a:ea typeface="+mn-ea"/>
                <a:cs typeface="+mn-cs"/>
              </a:rPr>
              <a:t>Microaffirmations</a:t>
            </a:r>
            <a:r>
              <a:rPr lang="en-US" sz="1200" b="0" i="0" u="none" strike="noStrike" kern="1200" baseline="0" dirty="0">
                <a:solidFill>
                  <a:schemeClr val="tx1"/>
                </a:solidFill>
                <a:latin typeface="+mn-lt"/>
                <a:ea typeface="+mn-ea"/>
                <a:cs typeface="+mn-cs"/>
              </a:rPr>
              <a:t> are simple, affirming strategies such as nodding and making eye contact when you are talking with youth, calling them by their names, and making sure to call on everybody. Using inclusive language. Reinforcing and affirming positive behaviors. Showing enthusiasm when interacting with young people – this sounds simple but can be challenging, since all of us have days when we struggle with stress and the demands of life, and we might not feel so energized and enthusiastic about our work with young people.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Optional: Show the brief animation video (1 minute) and refer to the website. </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15</a:t>
            </a:fld>
            <a:endParaRPr lang="en-US"/>
          </a:p>
        </p:txBody>
      </p:sp>
    </p:spTree>
    <p:extLst>
      <p:ext uri="{BB962C8B-B14F-4D97-AF65-F5344CB8AC3E}">
        <p14:creationId xmlns:p14="http://schemas.microsoft.com/office/powerpoint/2010/main" val="280167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Finally, I would like to hear from you about what you have done in your settings to create a welcoming and youth-friendly space. What have you done to the physical space to make it welcoming to all young people? Think about the décor, posters, and the like.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see some examples of inclusive welcoming symbols and posters from the 4-H Office and the two posters “Being There” from a teen pregnancy and parenting program sending an positive, welcoming message to teen dads (instead of blaming them).</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16</a:t>
            </a:fld>
            <a:endParaRPr lang="en-US"/>
          </a:p>
        </p:txBody>
      </p:sp>
    </p:spTree>
    <p:extLst>
      <p:ext uri="{BB962C8B-B14F-4D97-AF65-F5344CB8AC3E}">
        <p14:creationId xmlns:p14="http://schemas.microsoft.com/office/powerpoint/2010/main" val="27400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features of effective youth development programming is providing opportunities for skill building, learning new skills. Scaffolding is teaching strategy that works for all ages and learning any skill set. </a:t>
            </a:r>
          </a:p>
          <a:p>
            <a:r>
              <a:rPr lang="en-US" sz="1200" b="0" i="0" u="none" strike="noStrike" kern="1200" baseline="0" dirty="0">
                <a:solidFill>
                  <a:schemeClr val="tx1"/>
                </a:solidFill>
                <a:latin typeface="+mn-lt"/>
                <a:ea typeface="+mn-ea"/>
                <a:cs typeface="+mn-cs"/>
              </a:rPr>
              <a:t>Scaffolding evolved out of a learning theory originally proposed by Russian</a:t>
            </a:r>
          </a:p>
          <a:p>
            <a:r>
              <a:rPr lang="en-US" sz="1200" b="0" i="0" u="none" strike="noStrike" kern="1200" baseline="0" dirty="0">
                <a:solidFill>
                  <a:schemeClr val="tx1"/>
                </a:solidFill>
                <a:latin typeface="+mn-lt"/>
                <a:ea typeface="+mn-ea"/>
                <a:cs typeface="+mn-cs"/>
              </a:rPr>
              <a:t>psychologist Lev Vygotsky in the 1930s.</a:t>
            </a:r>
          </a:p>
          <a:p>
            <a:r>
              <a:rPr lang="en-US" sz="1200" b="0" i="1" u="none" strike="noStrike" kern="1200" baseline="0" dirty="0">
                <a:solidFill>
                  <a:schemeClr val="tx1"/>
                </a:solidFill>
                <a:latin typeface="+mn-lt"/>
                <a:ea typeface="+mn-ea"/>
                <a:cs typeface="+mn-cs"/>
              </a:rPr>
              <a:t>Click through while talking</a:t>
            </a:r>
          </a:p>
          <a:p>
            <a:r>
              <a:rPr lang="en-US" sz="1200" b="0" i="0" u="none" strike="noStrike" kern="1200" baseline="0" dirty="0">
                <a:solidFill>
                  <a:schemeClr val="tx1"/>
                </a:solidFill>
                <a:latin typeface="+mn-lt"/>
                <a:ea typeface="+mn-ea"/>
                <a:cs typeface="+mn-cs"/>
              </a:rPr>
              <a:t>The optimal place or time for learning occurs when a student can build on skills or knowledge he or she already has to successfully advance to a new level. The student can’t do it alone, though; they need the support and guidance of a more knowledgeable person such as a teacher. The circle describes what Vygotsky calls “the proximal zone of development.” We might also call it the optimal learning zone.</a:t>
            </a:r>
          </a:p>
          <a:p>
            <a:r>
              <a:rPr lang="en-US" sz="1200" b="0" i="0" u="none" strike="noStrike" kern="1200" baseline="0" dirty="0">
                <a:solidFill>
                  <a:schemeClr val="tx1"/>
                </a:solidFill>
                <a:latin typeface="+mn-lt"/>
                <a:ea typeface="+mn-ea"/>
                <a:cs typeface="+mn-cs"/>
              </a:rPr>
              <a:t>You start where the young person is at and provide guiding support to move them forward. </a:t>
            </a:r>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17</a:t>
            </a:fld>
            <a:endParaRPr lang="en-US"/>
          </a:p>
        </p:txBody>
      </p:sp>
    </p:spTree>
    <p:extLst>
      <p:ext uri="{BB962C8B-B14F-4D97-AF65-F5344CB8AC3E}">
        <p14:creationId xmlns:p14="http://schemas.microsoft.com/office/powerpoint/2010/main" val="55983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scaffolding looks like.</a:t>
            </a:r>
          </a:p>
          <a:p>
            <a:r>
              <a:rPr lang="en-US" dirty="0"/>
              <a:t>First you assess where the young person is at, then discuss with the youth the goal, the skill level they want to reach</a:t>
            </a:r>
          </a:p>
          <a:p>
            <a:r>
              <a:rPr lang="en-US" i="1" dirty="0"/>
              <a:t>Click to start (it moves up automatically)</a:t>
            </a:r>
          </a:p>
          <a:p>
            <a:r>
              <a:rPr lang="en-US" i="0" dirty="0"/>
              <a:t>The you provide support: you model or demonstrate  -  you explain  -  you provide feedback  -  you solicit ideas for the next step</a:t>
            </a:r>
          </a:p>
        </p:txBody>
      </p:sp>
      <p:sp>
        <p:nvSpPr>
          <p:cNvPr id="4" name="Slide Number Placeholder 3"/>
          <p:cNvSpPr>
            <a:spLocks noGrp="1"/>
          </p:cNvSpPr>
          <p:nvPr>
            <p:ph type="sldNum" sz="quarter" idx="5"/>
          </p:nvPr>
        </p:nvSpPr>
        <p:spPr/>
        <p:txBody>
          <a:bodyPr/>
          <a:lstStyle/>
          <a:p>
            <a:fld id="{96A9B989-AE1D-4804-B60D-A7ED8BF2C9DD}" type="slidenum">
              <a:rPr lang="en-US" smtClean="0"/>
              <a:t>18</a:t>
            </a:fld>
            <a:endParaRPr lang="en-US"/>
          </a:p>
        </p:txBody>
      </p:sp>
    </p:spTree>
    <p:extLst>
      <p:ext uri="{BB962C8B-B14F-4D97-AF65-F5344CB8AC3E}">
        <p14:creationId xmlns:p14="http://schemas.microsoft.com/office/powerpoint/2010/main" val="185137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to start the reverse (it happens automatically)</a:t>
            </a:r>
          </a:p>
          <a:p>
            <a:r>
              <a:rPr lang="en-US" dirty="0"/>
              <a:t>You provide feedback  -  you prompt (no need to demonstrate any more)  - once the young person is comfortable with the skills, they can teach it back</a:t>
            </a:r>
          </a:p>
          <a:p>
            <a:endParaRPr lang="en-US" dirty="0"/>
          </a:p>
          <a:p>
            <a:r>
              <a:rPr lang="en-US" dirty="0"/>
              <a:t>Any questions about scaffolding? As I mentioned earlier it is a great teaching strategy because it can be done with youth of any age and for teaching really any skill.</a:t>
            </a:r>
          </a:p>
        </p:txBody>
      </p:sp>
      <p:sp>
        <p:nvSpPr>
          <p:cNvPr id="4" name="Slide Number Placeholder 3"/>
          <p:cNvSpPr>
            <a:spLocks noGrp="1"/>
          </p:cNvSpPr>
          <p:nvPr>
            <p:ph type="sldNum" sz="quarter" idx="5"/>
          </p:nvPr>
        </p:nvSpPr>
        <p:spPr/>
        <p:txBody>
          <a:bodyPr/>
          <a:lstStyle/>
          <a:p>
            <a:fld id="{96A9B989-AE1D-4804-B60D-A7ED8BF2C9DD}" type="slidenum">
              <a:rPr lang="en-US" smtClean="0"/>
              <a:t>19</a:t>
            </a:fld>
            <a:endParaRPr lang="en-US"/>
          </a:p>
        </p:txBody>
      </p:sp>
    </p:spTree>
    <p:extLst>
      <p:ext uri="{BB962C8B-B14F-4D97-AF65-F5344CB8AC3E}">
        <p14:creationId xmlns:p14="http://schemas.microsoft.com/office/powerpoint/2010/main" val="26175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a:t>
            </a:fld>
            <a:endParaRPr lang="en-US"/>
          </a:p>
        </p:txBody>
      </p:sp>
    </p:spTree>
    <p:extLst>
      <p:ext uri="{BB962C8B-B14F-4D97-AF65-F5344CB8AC3E}">
        <p14:creationId xmlns:p14="http://schemas.microsoft.com/office/powerpoint/2010/main" val="367849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Key elements of scaffolding are:</a:t>
            </a:r>
          </a:p>
          <a:p>
            <a:r>
              <a:rPr lang="en-US" sz="1200" b="0" i="0" u="none" strike="noStrike" kern="1200" baseline="0" dirty="0">
                <a:solidFill>
                  <a:schemeClr val="tx1"/>
                </a:solidFill>
                <a:latin typeface="+mn-lt"/>
                <a:ea typeface="+mn-ea"/>
                <a:cs typeface="+mn-cs"/>
              </a:rPr>
              <a:t>- Breaking down complex skills into smaller tasks or steps.</a:t>
            </a:r>
          </a:p>
          <a:p>
            <a:r>
              <a:rPr lang="en-US" sz="1200" b="0" i="0" u="none" strike="noStrike" kern="1200" baseline="0" dirty="0">
                <a:solidFill>
                  <a:schemeClr val="tx1"/>
                </a:solidFill>
                <a:latin typeface="+mn-lt"/>
                <a:ea typeface="+mn-ea"/>
                <a:cs typeface="+mn-cs"/>
              </a:rPr>
              <a:t>- Assessing the young person’s existing skill level: identifying where they are with respect to the skill, their strengths, interests, etc.</a:t>
            </a:r>
          </a:p>
          <a:p>
            <a:r>
              <a:rPr lang="en-US" sz="1200" b="0" i="0" u="none" strike="noStrike" kern="1200" baseline="0" dirty="0">
                <a:solidFill>
                  <a:schemeClr val="tx1"/>
                </a:solidFill>
                <a:latin typeface="+mn-lt"/>
                <a:ea typeface="+mn-ea"/>
                <a:cs typeface="+mn-cs"/>
              </a:rPr>
              <a:t>- Working closely with the youth to provide guided support; using techniques such as modeling, verbal rehearsing and talking through, prompting, providing feedback, etc.</a:t>
            </a:r>
          </a:p>
          <a:p>
            <a:r>
              <a:rPr lang="en-US" sz="1200" b="0" i="0" u="none" strike="noStrike" kern="1200" baseline="0" dirty="0">
                <a:solidFill>
                  <a:schemeClr val="tx1"/>
                </a:solidFill>
                <a:latin typeface="+mn-lt"/>
                <a:ea typeface="+mn-ea"/>
                <a:cs typeface="+mn-cs"/>
              </a:rPr>
              <a:t>- Ensure a successful ending: You want to set a goal that is challenging but also attainable to make it a positive experience. This can be part of the initial assessment process and should be done jointly with the young person. This ensures motivation to engage and learn a new skill.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20</a:t>
            </a:fld>
            <a:endParaRPr lang="en-US"/>
          </a:p>
        </p:txBody>
      </p:sp>
    </p:spTree>
    <p:extLst>
      <p:ext uri="{BB962C8B-B14F-4D97-AF65-F5344CB8AC3E}">
        <p14:creationId xmlns:p14="http://schemas.microsoft.com/office/powerpoint/2010/main" val="259352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Providing feedback is part of the scaffolding process. The ability to provide accurate feedback is an important skill for any teacher or facilitator.</a:t>
            </a:r>
          </a:p>
          <a:p>
            <a:r>
              <a:rPr lang="en-US" sz="1200" b="0" i="0" u="none" strike="noStrike" kern="1200" baseline="0" dirty="0">
                <a:solidFill>
                  <a:schemeClr val="tx1"/>
                </a:solidFill>
                <a:latin typeface="+mn-lt"/>
                <a:ea typeface="+mn-ea"/>
                <a:cs typeface="+mn-cs"/>
              </a:rPr>
              <a:t>There is more to feedback than saying “good job” or “not that way.” Feedback needs to be concrete, descriptive, and behavior‐specific. The focus is on the behavior, not the person.</a:t>
            </a:r>
          </a:p>
          <a:p>
            <a:r>
              <a:rPr lang="en-US" sz="1200" b="0" i="1" u="none" strike="noStrike" kern="1200" baseline="0" dirty="0">
                <a:solidFill>
                  <a:schemeClr val="tx1"/>
                </a:solidFill>
                <a:latin typeface="+mn-lt"/>
                <a:ea typeface="+mn-ea"/>
                <a:cs typeface="+mn-cs"/>
              </a:rPr>
              <a:t>Review slide. </a:t>
            </a:r>
            <a:r>
              <a:rPr lang="en-US" sz="1200" b="0" i="0" u="none" strike="noStrike" kern="1200" baseline="0" dirty="0">
                <a:solidFill>
                  <a:schemeClr val="tx1"/>
                </a:solidFill>
                <a:latin typeface="+mn-lt"/>
                <a:ea typeface="+mn-ea"/>
                <a:cs typeface="+mn-cs"/>
              </a:rPr>
              <a:t>This is sometimes hard to do. We often find ourselves saying quickly and often without thinking: “good job” or “you are so smart.” This sounds more like a judgment, and it does not provide young people (or adults) with any information about their performance. For young people to learn and improve their skills, concrete feedback – positive and corrective – is critical.</a:t>
            </a:r>
          </a:p>
          <a:p>
            <a:r>
              <a:rPr lang="en-US" sz="1200" b="0" i="0" u="none" strike="noStrike" kern="1200" baseline="0" dirty="0">
                <a:solidFill>
                  <a:schemeClr val="tx1"/>
                </a:solidFill>
                <a:latin typeface="+mn-lt"/>
                <a:ea typeface="+mn-ea"/>
                <a:cs typeface="+mn-cs"/>
              </a:rPr>
              <a:t>We have handouts to practice giving feedback in the PYD 101 manual </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21</a:t>
            </a:fld>
            <a:endParaRPr lang="en-US"/>
          </a:p>
        </p:txBody>
      </p:sp>
    </p:spTree>
    <p:extLst>
      <p:ext uri="{BB962C8B-B14F-4D97-AF65-F5344CB8AC3E}">
        <p14:creationId xmlns:p14="http://schemas.microsoft.com/office/powerpoint/2010/main" val="2321265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Providing praise can actually be harmful. Be intentional about what you praise.</a:t>
            </a:r>
          </a:p>
          <a:p>
            <a:r>
              <a:rPr lang="en-US" sz="1200" b="0" i="0" u="none" strike="noStrike" kern="1200" baseline="0" dirty="0">
                <a:solidFill>
                  <a:schemeClr val="tx1"/>
                </a:solidFill>
                <a:latin typeface="+mn-lt"/>
                <a:ea typeface="+mn-ea"/>
                <a:cs typeface="+mn-cs"/>
              </a:rPr>
              <a:t>Carol Dweck, a researcher at Stanford University, has done extensive work on the question of what motivates children to learn. Her research demonstrates that there is a huge difference between saying “you are so smart” (praising intelligence) and “you worked hard” (praising effort). Children who were praised for their intelligence chose easier problems and gave up faster; children who were praised for</a:t>
            </a:r>
          </a:p>
          <a:p>
            <a:r>
              <a:rPr lang="en-US" sz="1200" b="0" i="0" u="none" strike="noStrike" kern="1200" baseline="0" dirty="0">
                <a:solidFill>
                  <a:schemeClr val="tx1"/>
                </a:solidFill>
                <a:latin typeface="+mn-lt"/>
                <a:ea typeface="+mn-ea"/>
                <a:cs typeface="+mn-cs"/>
              </a:rPr>
              <a:t>effort chose harder problems and showed less frustration with failure. In her book </a:t>
            </a:r>
            <a:r>
              <a:rPr lang="en-US" sz="1200" b="0" i="1" u="none" strike="noStrike" kern="1200" baseline="0" dirty="0">
                <a:solidFill>
                  <a:schemeClr val="tx1"/>
                </a:solidFill>
                <a:latin typeface="+mn-lt"/>
                <a:ea typeface="+mn-ea"/>
                <a:cs typeface="+mn-cs"/>
              </a:rPr>
              <a:t>Mindset</a:t>
            </a:r>
            <a:r>
              <a:rPr lang="en-US" sz="1200" b="0" i="0" u="none" strike="noStrike" kern="1200" baseline="0" dirty="0">
                <a:solidFill>
                  <a:schemeClr val="tx1"/>
                </a:solidFill>
                <a:latin typeface="+mn-lt"/>
                <a:ea typeface="+mn-ea"/>
                <a:cs typeface="+mn-cs"/>
              </a:rPr>
              <a:t>, Dweck develops the concept of </a:t>
            </a:r>
            <a:r>
              <a:rPr lang="en-US" sz="1200" b="0" i="1" u="none" strike="noStrike" kern="1200" baseline="0" dirty="0">
                <a:solidFill>
                  <a:schemeClr val="tx1"/>
                </a:solidFill>
                <a:latin typeface="+mn-lt"/>
                <a:ea typeface="+mn-ea"/>
                <a:cs typeface="+mn-cs"/>
              </a:rPr>
              <a:t>fixed </a:t>
            </a:r>
            <a:r>
              <a:rPr lang="en-US" sz="1200" b="0" i="0" u="none" strike="noStrike" kern="1200" baseline="0" dirty="0">
                <a:solidFill>
                  <a:schemeClr val="tx1"/>
                </a:solidFill>
                <a:latin typeface="+mn-lt"/>
                <a:ea typeface="+mn-ea"/>
                <a:cs typeface="+mn-cs"/>
              </a:rPr>
              <a:t>versus </a:t>
            </a:r>
            <a:r>
              <a:rPr lang="en-US" sz="1200" b="0" i="1" u="none" strike="noStrike" kern="1200" baseline="0" dirty="0">
                <a:solidFill>
                  <a:schemeClr val="tx1"/>
                </a:solidFill>
                <a:latin typeface="+mn-lt"/>
                <a:ea typeface="+mn-ea"/>
                <a:cs typeface="+mn-cs"/>
              </a:rPr>
              <a:t>growth </a:t>
            </a:r>
            <a:r>
              <a:rPr lang="en-US" sz="1200" b="0" i="0" u="none" strike="noStrike" kern="1200" baseline="0" dirty="0">
                <a:solidFill>
                  <a:schemeClr val="tx1"/>
                </a:solidFill>
                <a:latin typeface="+mn-lt"/>
                <a:ea typeface="+mn-ea"/>
                <a:cs typeface="+mn-cs"/>
              </a:rPr>
              <a:t>mindsets based on this research.</a:t>
            </a:r>
          </a:p>
          <a:p>
            <a:r>
              <a:rPr lang="en-US" sz="1200" b="0" i="0" u="none" strike="noStrike" kern="1200" baseline="0" dirty="0">
                <a:solidFill>
                  <a:schemeClr val="tx1"/>
                </a:solidFill>
                <a:latin typeface="+mn-lt"/>
                <a:ea typeface="+mn-ea"/>
                <a:cs typeface="+mn-cs"/>
              </a:rPr>
              <a:t>Think about how you use praise with young people or your own children. How often have we said “you are smart … you can do this”? Praise is good, but let’s be intentional about using praise effectively.</a:t>
            </a:r>
          </a:p>
          <a:p>
            <a:r>
              <a:rPr lang="en-US" sz="1200" b="0" i="0" u="none" strike="noStrike" kern="1200" baseline="0" dirty="0">
                <a:solidFill>
                  <a:schemeClr val="tx1"/>
                </a:solidFill>
                <a:latin typeface="+mn-lt"/>
                <a:ea typeface="+mn-ea"/>
                <a:cs typeface="+mn-cs"/>
              </a:rPr>
              <a:t>To learn more about growth mindset and using praise effectively, go to the Carol Dweck talk at Google (longer video).</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22</a:t>
            </a:fld>
            <a:endParaRPr lang="en-US"/>
          </a:p>
        </p:txBody>
      </p:sp>
    </p:spTree>
    <p:extLst>
      <p:ext uri="{BB962C8B-B14F-4D97-AF65-F5344CB8AC3E}">
        <p14:creationId xmlns:p14="http://schemas.microsoft.com/office/powerpoint/2010/main" val="358819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motivates young people to participate in a program? What type of programming engages them?</a:t>
            </a:r>
          </a:p>
          <a:p>
            <a:r>
              <a:rPr lang="en-US" sz="1200" b="0" i="0" u="none" strike="noStrike" kern="1200" baseline="0" dirty="0">
                <a:solidFill>
                  <a:schemeClr val="tx1"/>
                </a:solidFill>
                <a:latin typeface="+mn-lt"/>
                <a:ea typeface="+mn-ea"/>
                <a:cs typeface="+mn-cs"/>
              </a:rPr>
              <a:t>We will explore this question with Ned’s help. Developed with the young people of What Kids Can Do, this short video will give us some good ideas.</a:t>
            </a:r>
          </a:p>
          <a:p>
            <a:r>
              <a:rPr lang="en-US" sz="1200" b="0" i="1" u="none" strike="noStrike" kern="1200" baseline="0" dirty="0">
                <a:solidFill>
                  <a:schemeClr val="tx1"/>
                </a:solidFill>
                <a:latin typeface="+mn-lt"/>
                <a:ea typeface="+mn-ea"/>
                <a:cs typeface="+mn-cs"/>
              </a:rPr>
              <a:t>Show video – afterwards ask what they take away from the video.</a:t>
            </a:r>
          </a:p>
          <a:p>
            <a:r>
              <a:rPr lang="en-US" sz="1200" b="0" i="1" u="none" strike="noStrike" kern="1200" baseline="0" dirty="0">
                <a:solidFill>
                  <a:schemeClr val="tx1"/>
                </a:solidFill>
                <a:latin typeface="+mn-lt"/>
                <a:ea typeface="+mn-ea"/>
                <a:cs typeface="+mn-cs"/>
              </a:rPr>
              <a:t>As you listen to volunteers report takeaways, reinforce Ned’s points when they come up.</a:t>
            </a:r>
          </a:p>
          <a:p>
            <a:pPr marL="228600" indent="-228600">
              <a:buAutoNum type="arabicPeriod"/>
            </a:pPr>
            <a:r>
              <a:rPr lang="en-US" sz="1200" b="0" i="1" u="none" strike="noStrike" kern="1200" baseline="0" dirty="0">
                <a:solidFill>
                  <a:schemeClr val="tx1"/>
                </a:solidFill>
                <a:latin typeface="+mn-lt"/>
                <a:ea typeface="+mn-ea"/>
                <a:cs typeface="+mn-cs"/>
              </a:rPr>
              <a:t>I need to feel OK (not hungry, etc., not worried or stressed)</a:t>
            </a:r>
          </a:p>
          <a:p>
            <a:r>
              <a:rPr lang="en-US" sz="1200" b="0" i="1" u="none" strike="noStrike" kern="1200" baseline="0" dirty="0">
                <a:solidFill>
                  <a:schemeClr val="tx1"/>
                </a:solidFill>
                <a:latin typeface="+mn-lt"/>
                <a:ea typeface="+mn-ea"/>
                <a:cs typeface="+mn-cs"/>
              </a:rPr>
              <a:t>2. It matters – real world stuff, my passions, I can pick my assignment</a:t>
            </a:r>
          </a:p>
          <a:p>
            <a:r>
              <a:rPr lang="en-US" sz="1200" b="0" i="1" u="none" strike="noStrike" kern="1200" baseline="0" dirty="0">
                <a:solidFill>
                  <a:schemeClr val="tx1"/>
                </a:solidFill>
                <a:latin typeface="+mn-lt"/>
                <a:ea typeface="+mn-ea"/>
                <a:cs typeface="+mn-cs"/>
              </a:rPr>
              <a:t>3. It’s active – fun, hands‐on, collaborative learning</a:t>
            </a:r>
          </a:p>
          <a:p>
            <a:r>
              <a:rPr lang="en-US" sz="1200" b="0" i="1" u="none" strike="noStrike" kern="1200" baseline="0" dirty="0">
                <a:solidFill>
                  <a:schemeClr val="tx1"/>
                </a:solidFill>
                <a:latin typeface="+mn-lt"/>
                <a:ea typeface="+mn-ea"/>
                <a:cs typeface="+mn-cs"/>
              </a:rPr>
              <a:t>4. It stretches me – doable, but taken to a new level</a:t>
            </a:r>
          </a:p>
          <a:p>
            <a:r>
              <a:rPr lang="en-US" sz="1200" b="0" i="1" u="none" strike="noStrike" kern="1200" baseline="0" dirty="0">
                <a:solidFill>
                  <a:schemeClr val="tx1"/>
                </a:solidFill>
                <a:latin typeface="+mn-lt"/>
                <a:ea typeface="+mn-ea"/>
                <a:cs typeface="+mn-cs"/>
              </a:rPr>
              <a:t>5. I need a coach – access to help, time to make mistakes</a:t>
            </a:r>
          </a:p>
          <a:p>
            <a:r>
              <a:rPr lang="en-US" sz="1200" b="0" i="1" u="none" strike="noStrike" kern="1200" baseline="0" dirty="0">
                <a:solidFill>
                  <a:schemeClr val="tx1"/>
                </a:solidFill>
                <a:latin typeface="+mn-lt"/>
                <a:ea typeface="+mn-ea"/>
                <a:cs typeface="+mn-cs"/>
              </a:rPr>
              <a:t>6. I have to use it – use it or lose it, pop quiz works</a:t>
            </a:r>
          </a:p>
          <a:p>
            <a:r>
              <a:rPr lang="en-US" sz="1200" b="0" i="1" u="none" strike="noStrike" kern="1200" baseline="0" dirty="0">
                <a:solidFill>
                  <a:schemeClr val="tx1"/>
                </a:solidFill>
                <a:latin typeface="+mn-lt"/>
                <a:ea typeface="+mn-ea"/>
                <a:cs typeface="+mn-cs"/>
              </a:rPr>
              <a:t>7. Thinking back on it – I grow, reflect on it</a:t>
            </a:r>
          </a:p>
          <a:p>
            <a:r>
              <a:rPr lang="en-US" sz="1200" b="0" i="1" u="none" strike="noStrike" kern="1200" baseline="0" dirty="0">
                <a:solidFill>
                  <a:schemeClr val="tx1"/>
                </a:solidFill>
                <a:latin typeface="+mn-lt"/>
                <a:ea typeface="+mn-ea"/>
                <a:cs typeface="+mn-cs"/>
              </a:rPr>
              <a:t>8. I plan next steps – how to use it</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23</a:t>
            </a:fld>
            <a:endParaRPr lang="en-US"/>
          </a:p>
        </p:txBody>
      </p:sp>
    </p:spTree>
    <p:extLst>
      <p:ext uri="{BB962C8B-B14F-4D97-AF65-F5344CB8AC3E}">
        <p14:creationId xmlns:p14="http://schemas.microsoft.com/office/powerpoint/2010/main" val="390129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Ned’s advise we have several strategies and tools to share with you, all focused on experiential and active learning. In the PYD 101 Manual you’ll find handouts on experiential learning, youth involved in planning and reflection, and collaborative learning.</a:t>
            </a:r>
          </a:p>
        </p:txBody>
      </p:sp>
      <p:sp>
        <p:nvSpPr>
          <p:cNvPr id="4" name="Slide Number Placeholder 3"/>
          <p:cNvSpPr>
            <a:spLocks noGrp="1"/>
          </p:cNvSpPr>
          <p:nvPr>
            <p:ph type="sldNum" sz="quarter" idx="10"/>
          </p:nvPr>
        </p:nvSpPr>
        <p:spPr/>
        <p:txBody>
          <a:bodyPr/>
          <a:lstStyle/>
          <a:p>
            <a:fld id="{96A9B989-AE1D-4804-B60D-A7ED8BF2C9DD}" type="slidenum">
              <a:rPr lang="en-US" smtClean="0"/>
              <a:t>24</a:t>
            </a:fld>
            <a:endParaRPr lang="en-US"/>
          </a:p>
        </p:txBody>
      </p:sp>
    </p:spTree>
    <p:extLst>
      <p:ext uri="{BB962C8B-B14F-4D97-AF65-F5344CB8AC3E}">
        <p14:creationId xmlns:p14="http://schemas.microsoft.com/office/powerpoint/2010/main" val="386583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a lead from Beverly Daniel Tatum (Why are all the Black Kids Sitting Together in the Cafeteria) effective youth programming needs to include efforts to teach young people critical thinking skills. We need to raise “resisters” young people who question the realities they experience, ask why and learn how to navigate real life problems.  Young people recognize the …isms, speak up about it, and they do not internalize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lists a few additional resources on teaching critical thinking.</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25</a:t>
            </a:fld>
            <a:endParaRPr lang="en-US"/>
          </a:p>
        </p:txBody>
      </p:sp>
    </p:spTree>
    <p:extLst>
      <p:ext uri="{BB962C8B-B14F-4D97-AF65-F5344CB8AC3E}">
        <p14:creationId xmlns:p14="http://schemas.microsoft.com/office/powerpoint/2010/main" val="35196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9B989-AE1D-4804-B60D-A7ED8BF2C9DD}" type="slidenum">
              <a:rPr lang="en-US" smtClean="0"/>
              <a:t>26</a:t>
            </a:fld>
            <a:endParaRPr lang="en-US"/>
          </a:p>
        </p:txBody>
      </p:sp>
    </p:spTree>
    <p:extLst>
      <p:ext uri="{BB962C8B-B14F-4D97-AF65-F5344CB8AC3E}">
        <p14:creationId xmlns:p14="http://schemas.microsoft.com/office/powerpoint/2010/main" val="282734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27</a:t>
            </a:fld>
            <a:endParaRPr lang="en-US"/>
          </a:p>
        </p:txBody>
      </p:sp>
    </p:spTree>
    <p:extLst>
      <p:ext uri="{BB962C8B-B14F-4D97-AF65-F5344CB8AC3E}">
        <p14:creationId xmlns:p14="http://schemas.microsoft.com/office/powerpoint/2010/main" val="84791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28</a:t>
            </a:fld>
            <a:endParaRPr lang="en-US"/>
          </a:p>
        </p:txBody>
      </p:sp>
    </p:spTree>
    <p:extLst>
      <p:ext uri="{BB962C8B-B14F-4D97-AF65-F5344CB8AC3E}">
        <p14:creationId xmlns:p14="http://schemas.microsoft.com/office/powerpoint/2010/main" val="15311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a:t>
            </a:fld>
            <a:endParaRPr lang="en-US"/>
          </a:p>
        </p:txBody>
      </p:sp>
    </p:spTree>
    <p:extLst>
      <p:ext uri="{BB962C8B-B14F-4D97-AF65-F5344CB8AC3E}">
        <p14:creationId xmlns:p14="http://schemas.microsoft.com/office/powerpoint/2010/main" val="50306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847C2-9DDA-4702-9676-25284CE6D2DE}" type="slidenum">
              <a:rPr lang="en-US" altLang="en-US"/>
              <a:pPr/>
              <a:t>4</a:t>
            </a:fld>
            <a:endParaRPr lang="en-US" altLang="en-US"/>
          </a:p>
        </p:txBody>
      </p:sp>
      <p:sp>
        <p:nvSpPr>
          <p:cNvPr id="41986" name="Rectangle 2"/>
          <p:cNvSpPr>
            <a:spLocks noGrp="1" noRot="1" noChangeAspect="1" noChangeArrowheads="1" noTextEdit="1"/>
          </p:cNvSpPr>
          <p:nvPr>
            <p:ph type="sldImg"/>
          </p:nvPr>
        </p:nvSpPr>
        <p:spPr>
          <a:xfrm>
            <a:off x="382588" y="685800"/>
            <a:ext cx="6096000" cy="3429000"/>
          </a:xfrm>
          <a:ln/>
        </p:spPr>
      </p:sp>
      <p:sp>
        <p:nvSpPr>
          <p:cNvPr id="41987" name="Rectangle 3"/>
          <p:cNvSpPr>
            <a:spLocks noGrp="1" noChangeArrowheads="1"/>
          </p:cNvSpPr>
          <p:nvPr>
            <p:ph type="body" idx="1"/>
          </p:nvPr>
        </p:nvSpPr>
        <p:spPr>
          <a:xfrm>
            <a:off x="685800" y="4343400"/>
            <a:ext cx="5638799" cy="4114800"/>
          </a:xfrm>
        </p:spPr>
        <p:txBody>
          <a:bodyPr/>
          <a:lstStyle/>
          <a:p>
            <a:r>
              <a:rPr lang="en-US" sz="1200" dirty="0"/>
              <a:t>Recap: We define positive youth development as an approach or philosophy that guides communities in the way they organize services, supports, and opportunities so that all young people can develop to their full potential. There are several key, research‐based principles underlying this approach:</a:t>
            </a:r>
          </a:p>
          <a:p>
            <a:r>
              <a:rPr lang="en-US" sz="1200" dirty="0"/>
              <a:t> </a:t>
            </a:r>
            <a:r>
              <a:rPr lang="en-US" sz="1200" b="1" dirty="0"/>
              <a:t>Focus on positive outcomes</a:t>
            </a:r>
            <a:r>
              <a:rPr lang="en-US" sz="1200" dirty="0"/>
              <a:t>: We shift from preventing or fixing problems to creating positive outcomes such as competencies, connections and caring relationships, positive values and expectations, and meaningful participation. This also means that we use a strength‐based approach.</a:t>
            </a:r>
          </a:p>
          <a:p>
            <a:r>
              <a:rPr lang="en-US" sz="1200" dirty="0"/>
              <a:t> </a:t>
            </a:r>
            <a:r>
              <a:rPr lang="en-US" sz="1200" b="1" dirty="0"/>
              <a:t>Youth voice/engagement</a:t>
            </a:r>
            <a:r>
              <a:rPr lang="en-US" sz="1200" dirty="0"/>
              <a:t>: We work </a:t>
            </a:r>
            <a:r>
              <a:rPr lang="en-US" sz="1200" i="1" dirty="0"/>
              <a:t>with </a:t>
            </a:r>
            <a:r>
              <a:rPr lang="en-US" sz="1200" dirty="0"/>
              <a:t>young people, not </a:t>
            </a:r>
            <a:r>
              <a:rPr lang="en-US" sz="1200" i="1" dirty="0"/>
              <a:t>for </a:t>
            </a:r>
            <a:r>
              <a:rPr lang="en-US" sz="1200" dirty="0"/>
              <a:t>them. We engage young people as partners, create youth‐adult partnerships, and listen to their expertise and perspective. This usually requires that we as adults become aware of and control the negative assumptions and stereotypes we might have of young people. (We call this negative posture “adultism.”) We will focus on youth voice and engagement today.</a:t>
            </a:r>
          </a:p>
          <a:p>
            <a:r>
              <a:rPr lang="en-US" sz="1200" dirty="0"/>
              <a:t> </a:t>
            </a:r>
            <a:r>
              <a:rPr lang="en-US" sz="1200" b="1" dirty="0"/>
              <a:t>Long‐term, developmentally appropriate involvement</a:t>
            </a:r>
            <a:r>
              <a:rPr lang="en-US" sz="1200" dirty="0"/>
              <a:t>: As a community we have to support young people throughout their development </a:t>
            </a:r>
            <a:r>
              <a:rPr lang="en-US" sz="1200" i="1" dirty="0"/>
              <a:t>– </a:t>
            </a:r>
            <a:r>
              <a:rPr lang="en-US" sz="1200" dirty="0"/>
              <a:t>about 20 years </a:t>
            </a:r>
            <a:r>
              <a:rPr lang="en-US" sz="1200" i="1" dirty="0"/>
              <a:t>– </a:t>
            </a:r>
            <a:r>
              <a:rPr lang="en-US" sz="1200" dirty="0"/>
              <a:t>while adjusting to their changing developmental needs. Twelve year </a:t>
            </a:r>
            <a:r>
              <a:rPr lang="en-US" sz="1200" dirty="0" err="1"/>
              <a:t>olds</a:t>
            </a:r>
            <a:r>
              <a:rPr lang="en-US" sz="1200" dirty="0"/>
              <a:t> need different support and opportunities than 16 year </a:t>
            </a:r>
            <a:r>
              <a:rPr lang="en-US" sz="1200" dirty="0" err="1"/>
              <a:t>olds</a:t>
            </a:r>
            <a:r>
              <a:rPr lang="en-US" sz="1200" dirty="0"/>
              <a:t>. We also know that young people need extended exposure to programs and supportive adults to thrive; short‐term programs and opportunities are not as effective.</a:t>
            </a:r>
          </a:p>
          <a:p>
            <a:r>
              <a:rPr lang="en-US" sz="1200" dirty="0"/>
              <a:t> </a:t>
            </a:r>
            <a:r>
              <a:rPr lang="en-US" sz="1200" b="1" dirty="0"/>
              <a:t>Universal/inclusive</a:t>
            </a:r>
            <a:r>
              <a:rPr lang="en-US" sz="1200" dirty="0"/>
              <a:t>: As a community we need to provide support and opportunities to all young people, not just to the high risk, targeted groups or the high achieving group. This does not mean, however, that we cannot provide additional support to young people who face extra challenges. In addition, research tells us that universal strategies are often very effective for high risk or high need youth.</a:t>
            </a:r>
          </a:p>
          <a:p>
            <a:r>
              <a:rPr lang="en-US" sz="1200" dirty="0"/>
              <a:t> </a:t>
            </a:r>
            <a:r>
              <a:rPr lang="en-US" sz="1200" b="1" dirty="0"/>
              <a:t>Community‐based/collaborative</a:t>
            </a:r>
            <a:r>
              <a:rPr lang="en-US" sz="1200" dirty="0"/>
              <a:t>: As we discussed earlier, young people are interacting with a variety of social environments. For a positive youth development approach to succeed, non‐traditional community sectors such as businesses, faith communities, or civic organizations need to be involved. And this implies that we have to work together collaboratively.</a:t>
            </a:r>
            <a:endParaRPr lang="en-US" altLang="en-US" sz="1200" dirty="0"/>
          </a:p>
          <a:p>
            <a:endParaRPr lang="en-US" altLang="en-US" dirty="0"/>
          </a:p>
        </p:txBody>
      </p:sp>
    </p:spTree>
    <p:extLst>
      <p:ext uri="{BB962C8B-B14F-4D97-AF65-F5344CB8AC3E}">
        <p14:creationId xmlns:p14="http://schemas.microsoft.com/office/powerpoint/2010/main" val="21038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36D7E-5DD5-43F4-A136-09A0A112D441}" type="slidenum">
              <a:rPr lang="en-US" altLang="en-US"/>
              <a:pPr/>
              <a:t>5</a:t>
            </a:fld>
            <a:endParaRPr lang="en-US" altLang="en-US"/>
          </a:p>
        </p:txBody>
      </p:sp>
      <p:sp>
        <p:nvSpPr>
          <p:cNvPr id="37890" name="Rectangle 2"/>
          <p:cNvSpPr>
            <a:spLocks noGrp="1" noRot="1" noChangeAspect="1" noChangeArrowheads="1" noTextEdit="1"/>
          </p:cNvSpPr>
          <p:nvPr>
            <p:ph type="sldImg"/>
          </p:nvPr>
        </p:nvSpPr>
        <p:spPr>
          <a:xfrm>
            <a:off x="382588" y="685800"/>
            <a:ext cx="6096000" cy="3429000"/>
          </a:xfrm>
          <a:ln/>
        </p:spPr>
      </p:sp>
      <p:sp>
        <p:nvSpPr>
          <p:cNvPr id="37891" name="Rectangle 3"/>
          <p:cNvSpPr>
            <a:spLocks noGrp="1" noChangeArrowheads="1"/>
          </p:cNvSpPr>
          <p:nvPr>
            <p:ph type="body" idx="1"/>
          </p:nvPr>
        </p:nvSpPr>
        <p:spPr>
          <a:xfrm>
            <a:off x="533400" y="4343400"/>
            <a:ext cx="5867399" cy="4114800"/>
          </a:xfrm>
        </p:spPr>
        <p:txBody>
          <a:bodyPr/>
          <a:lstStyle/>
          <a:p>
            <a:r>
              <a:rPr lang="en-US" sz="1200" b="0" i="0" u="none" strike="noStrike" kern="1200" baseline="0" dirty="0">
                <a:solidFill>
                  <a:schemeClr val="tx1"/>
                </a:solidFill>
                <a:latin typeface="+mn-lt"/>
                <a:ea typeface="+mn-ea"/>
                <a:cs typeface="+mn-cs"/>
              </a:rPr>
              <a:t>What does the research say about effective youth programming? In 2002, the National Research Council published an important book: “Community Programs to Promote Youth Development.” They reviewed well‐evaluated community‐based programs for young people age 10‐18, programs that had been shown to achieve positive outcomes for youth. Through the review they identified eight features of successful youth development programs. Many of you have probably heard about them. Currently, these eight features serve as a measuring tool or standard for effective programming. </a:t>
            </a:r>
          </a:p>
          <a:p>
            <a:r>
              <a:rPr lang="en-US" altLang="en-US" dirty="0"/>
              <a:t>As you can see several of the categories validate the importance of some of the findings we talked about in the previous PYD webinars: caring, supportive relationships, positive social norms, opportunities for meaningful participation (mattering, skill building). It also stresses psychological and physical safety, appropriate structures such as behavior expectations, ways to handle conflict, etc.; opportunities to belong, and being aware and linking to other groups and institutions young people are affiliated with such as families, schools and other community organizations. We will take a closer look at some of these features.</a:t>
            </a:r>
          </a:p>
        </p:txBody>
      </p:sp>
    </p:spTree>
    <p:extLst>
      <p:ext uri="{BB962C8B-B14F-4D97-AF65-F5344CB8AC3E}">
        <p14:creationId xmlns:p14="http://schemas.microsoft.com/office/powerpoint/2010/main" val="338404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webinars we have talked about the changing demographics of adolescents. They are increasingly diverse. We also noted that many young people experience or live with trauma, discrimination and inequities. This was not included in the National Research Council rep[ort on the eight features but we will include this here because it has implications for youth programming. </a:t>
            </a:r>
          </a:p>
        </p:txBody>
      </p:sp>
      <p:sp>
        <p:nvSpPr>
          <p:cNvPr id="4" name="Slide Number Placeholder 3"/>
          <p:cNvSpPr>
            <a:spLocks noGrp="1"/>
          </p:cNvSpPr>
          <p:nvPr>
            <p:ph type="sldNum" sz="quarter" idx="5"/>
          </p:nvPr>
        </p:nvSpPr>
        <p:spPr/>
        <p:txBody>
          <a:bodyPr/>
          <a:lstStyle/>
          <a:p>
            <a:fld id="{96A9B989-AE1D-4804-B60D-A7ED8BF2C9DD}" type="slidenum">
              <a:rPr lang="en-US" smtClean="0"/>
              <a:t>6</a:t>
            </a:fld>
            <a:endParaRPr lang="en-US"/>
          </a:p>
        </p:txBody>
      </p:sp>
    </p:spTree>
    <p:extLst>
      <p:ext uri="{BB962C8B-B14F-4D97-AF65-F5344CB8AC3E}">
        <p14:creationId xmlns:p14="http://schemas.microsoft.com/office/powerpoint/2010/main" val="59916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we are more aware of young people living with trauma, especially now in this pandemic, programs and agencies need to adopt a trauma-informed approach. What does this mean? SAMHSA outlines six guiding principles: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Safety</a:t>
            </a:r>
            <a:r>
              <a:rPr lang="en-US" sz="1200" b="0" i="0" u="none" strike="noStrike" kern="1200" baseline="0" dirty="0">
                <a:solidFill>
                  <a:schemeClr val="tx1"/>
                </a:solidFill>
                <a:latin typeface="+mn-lt"/>
                <a:ea typeface="+mn-ea"/>
                <a:cs typeface="+mn-cs"/>
              </a:rPr>
              <a:t>: Providing a safe environment; checking in with young people to see if they feel safe in your program setting.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Trustworthiness &amp; Transparency</a:t>
            </a:r>
            <a:r>
              <a:rPr lang="en-US" sz="1200" b="0" i="0" u="none" strike="noStrike" kern="1200" baseline="0" dirty="0">
                <a:solidFill>
                  <a:schemeClr val="tx1"/>
                </a:solidFill>
                <a:latin typeface="+mn-lt"/>
                <a:ea typeface="+mn-ea"/>
                <a:cs typeface="+mn-cs"/>
              </a:rPr>
              <a:t>: Being clear and open about the program and your position, how things are done in the agency. Being clear about expectations and program structure.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Choice &amp; Empowerment</a:t>
            </a:r>
            <a:r>
              <a:rPr lang="en-US" sz="1200" b="0" i="0" u="none" strike="noStrike" kern="1200" baseline="0" dirty="0">
                <a:solidFill>
                  <a:schemeClr val="tx1"/>
                </a:solidFill>
                <a:latin typeface="+mn-lt"/>
                <a:ea typeface="+mn-ea"/>
                <a:cs typeface="+mn-cs"/>
              </a:rPr>
              <a:t>: Encouraging young people to take actively participate; giving them choices and building on their strengths.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Collaboration</a:t>
            </a:r>
            <a:r>
              <a:rPr lang="en-US" sz="1200" b="0" i="0" u="none" strike="noStrike" kern="1200" baseline="0" dirty="0">
                <a:solidFill>
                  <a:schemeClr val="tx1"/>
                </a:solidFill>
                <a:latin typeface="+mn-lt"/>
                <a:ea typeface="+mn-ea"/>
                <a:cs typeface="+mn-cs"/>
              </a:rPr>
              <a:t>: Working in partnership.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Historical &amp; Gender issues</a:t>
            </a:r>
            <a:r>
              <a:rPr lang="en-US" sz="1200" b="0" i="0" u="none" strike="noStrike" kern="1200" baseline="0" dirty="0">
                <a:solidFill>
                  <a:schemeClr val="tx1"/>
                </a:solidFill>
                <a:latin typeface="+mn-lt"/>
                <a:ea typeface="+mn-ea"/>
                <a:cs typeface="+mn-cs"/>
              </a:rPr>
              <a:t>: Being aware and informed about cultural differences and the history of trauma for special populations (for example, African American and Native American people). </a:t>
            </a:r>
          </a:p>
          <a:p>
            <a:r>
              <a:rPr lang="en-US" sz="1200" b="0" i="0" u="none" strike="noStrike" kern="1200" baseline="0" dirty="0">
                <a:solidFill>
                  <a:schemeClr val="tx1"/>
                </a:solidFill>
                <a:latin typeface="+mn-lt"/>
                <a:ea typeface="+mn-ea"/>
                <a:cs typeface="+mn-cs"/>
              </a:rPr>
              <a:t>We are introducing this model early in the training because we will build on these principles when we begin to discuss strategies and practices to create inclusive program environments.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 we integrate these principles in programming?</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B1547-47EF-41EA-9469-F1163D586C48}" type="slidenum">
              <a:rPr lang="en-US" smtClean="0"/>
              <a:t>7</a:t>
            </a:fld>
            <a:endParaRPr lang="en-US"/>
          </a:p>
        </p:txBody>
      </p:sp>
    </p:spTree>
    <p:extLst>
      <p:ext uri="{BB962C8B-B14F-4D97-AF65-F5344CB8AC3E}">
        <p14:creationId xmlns:p14="http://schemas.microsoft.com/office/powerpoint/2010/main" val="358925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hear from you what you have done to create safe and inclusive program environments?</a:t>
            </a:r>
          </a:p>
          <a:p>
            <a:r>
              <a:rPr lang="en-US" dirty="0"/>
              <a:t>Please chat it in…</a:t>
            </a:r>
          </a:p>
        </p:txBody>
      </p:sp>
      <p:sp>
        <p:nvSpPr>
          <p:cNvPr id="4" name="Slide Number Placeholder 3"/>
          <p:cNvSpPr>
            <a:spLocks noGrp="1"/>
          </p:cNvSpPr>
          <p:nvPr>
            <p:ph type="sldNum" sz="quarter" idx="5"/>
          </p:nvPr>
        </p:nvSpPr>
        <p:spPr/>
        <p:txBody>
          <a:bodyPr/>
          <a:lstStyle/>
          <a:p>
            <a:fld id="{96A9B989-AE1D-4804-B60D-A7ED8BF2C9DD}" type="slidenum">
              <a:rPr lang="en-US" smtClean="0"/>
              <a:t>8</a:t>
            </a:fld>
            <a:endParaRPr lang="en-US"/>
          </a:p>
        </p:txBody>
      </p:sp>
    </p:spTree>
    <p:extLst>
      <p:ext uri="{BB962C8B-B14F-4D97-AF65-F5344CB8AC3E}">
        <p14:creationId xmlns:p14="http://schemas.microsoft.com/office/powerpoint/2010/main" val="272519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We’ll discuss several strategies to create intentionally safe and include program environments</a:t>
            </a:r>
          </a:p>
          <a:p>
            <a:endParaRPr lang="en-US" sz="1100" dirty="0"/>
          </a:p>
          <a:p>
            <a:r>
              <a:rPr lang="en-US" sz="1100" dirty="0"/>
              <a:t>Group agreements – many of you are doing those (may have mentioned them in the brainstorm). This is very good to do – either by writing them down or using pictures as the ones on the screen. The most important aspect is to have young people develop the group agreements.</a:t>
            </a:r>
          </a:p>
          <a:p>
            <a:endParaRPr lang="en-US" sz="1100" dirty="0"/>
          </a:p>
          <a:p>
            <a:r>
              <a:rPr lang="en-US" sz="1100" dirty="0"/>
              <a:t>UDL –which stands for ‘universal design for learning’ may be less familiar to you.</a:t>
            </a:r>
          </a:p>
          <a:p>
            <a:endParaRPr lang="en-US" sz="1100" dirty="0"/>
          </a:p>
          <a:p>
            <a:r>
              <a:rPr lang="en-US" sz="1100" dirty="0"/>
              <a:t>Transparency and predictability is a very important principle of trauma informed care and can be approached in different ways. It may be something you are already doing but may be not intentionally.</a:t>
            </a:r>
          </a:p>
          <a:p>
            <a:endParaRPr lang="en-US" sz="1100" dirty="0"/>
          </a:p>
          <a:p>
            <a:r>
              <a:rPr lang="en-US" sz="1100" dirty="0"/>
              <a:t>Similarly, you may be promoting a sense of belonging in the way you run your program. We’ll talk more about some intentional strategies.</a:t>
            </a:r>
          </a:p>
        </p:txBody>
      </p:sp>
      <p:sp>
        <p:nvSpPr>
          <p:cNvPr id="4" name="Slide Number Placeholder 3"/>
          <p:cNvSpPr>
            <a:spLocks noGrp="1"/>
          </p:cNvSpPr>
          <p:nvPr>
            <p:ph type="sldNum" sz="quarter" idx="5"/>
          </p:nvPr>
        </p:nvSpPr>
        <p:spPr/>
        <p:txBody>
          <a:bodyPr/>
          <a:lstStyle/>
          <a:p>
            <a:fld id="{96A9B989-AE1D-4804-B60D-A7ED8BF2C9DD}" type="slidenum">
              <a:rPr lang="en-US" smtClean="0"/>
              <a:t>9</a:t>
            </a:fld>
            <a:endParaRPr lang="en-US"/>
          </a:p>
        </p:txBody>
      </p:sp>
    </p:spTree>
    <p:extLst>
      <p:ext uri="{BB962C8B-B14F-4D97-AF65-F5344CB8AC3E}">
        <p14:creationId xmlns:p14="http://schemas.microsoft.com/office/powerpoint/2010/main" val="66491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037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78868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36860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403808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51638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DBA0C-CD0D-42AA-809E-379F189130AB}"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55223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12085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EF5686-6561-4D7C-99A3-4032221DFC2E}" type="slidenum">
              <a:rPr lang="en-US" smtClean="0"/>
              <a:t>‹#›</a:t>
            </a:fld>
            <a:endParaRPr lang="en-US"/>
          </a:p>
        </p:txBody>
      </p:sp>
    </p:spTree>
    <p:extLst>
      <p:ext uri="{BB962C8B-B14F-4D97-AF65-F5344CB8AC3E}">
        <p14:creationId xmlns:p14="http://schemas.microsoft.com/office/powerpoint/2010/main" val="216571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23674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EDBA0C-CD0D-42AA-809E-379F189130AB}" type="datetimeFigureOut">
              <a:rPr lang="en-US" smtClean="0"/>
              <a:t>7/2/2021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EF5686-6561-4D7C-99A3-4032221DFC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740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udlcenter.org/aboutudl/whatisud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edweek.org/ew/section/multimedia/illustration-microaggressions-in-the-classroom.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se.harvard.edu/news/uk/16/12/accentuate-positiv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flickr.com/photos/mag3737/7729829732/" TargetMode="External"/><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71zdXCMU6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www.whatkidscando.org/featurestories/2013/01_how_youth_lear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www.actforyouth.net/youth_development/professionals/manual.cf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oler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ommonsense.org/education/digital-citizenshi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characterlab.org/playbooks/growth-mindset/" TargetMode="External"/><Relationship Id="rId3" Type="http://schemas.openxmlformats.org/officeDocument/2006/relationships/hyperlink" Target="http://www.actforyouth.net/youth_development/professionals/inclusive-environments.cfm" TargetMode="External"/><Relationship Id="rId7" Type="http://schemas.openxmlformats.org/officeDocument/2006/relationships/hyperlink" Target="https://www.mindsetkit.org/belong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mindsetkit.org/" TargetMode="External"/><Relationship Id="rId5" Type="http://schemas.openxmlformats.org/officeDocument/2006/relationships/hyperlink" Target="http://www.actforyouth.net/youth_development/professionals/supervisors/" TargetMode="External"/><Relationship Id="rId4" Type="http://schemas.openxmlformats.org/officeDocument/2006/relationships/hyperlink" Target="http://www.actforyouth.net/youth_development/professionals/sel/" TargetMode="External"/><Relationship Id="rId9" Type="http://schemas.openxmlformats.org/officeDocument/2006/relationships/hyperlink" Target="http://www.whatkidscando.org/featurestories/2013/01_how_youth_lear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tore.samhsa.gov/sites/default/files/d7/priv/sma14-4884.pdf" TargetMode="External"/><Relationship Id="rId2" Type="http://schemas.openxmlformats.org/officeDocument/2006/relationships/hyperlink" Target="http://www.nap.edu/catalog.php?record_id=10022" TargetMode="External"/><Relationship Id="rId1" Type="http://schemas.openxmlformats.org/officeDocument/2006/relationships/slideLayout" Target="../slideLayouts/slideLayout2.xml"/><Relationship Id="rId6" Type="http://schemas.openxmlformats.org/officeDocument/2006/relationships/hyperlink" Target="https://www.criticalthinking.org/pages/defining-critical-thinking/766" TargetMode="External"/><Relationship Id="rId5" Type="http://schemas.openxmlformats.org/officeDocument/2006/relationships/hyperlink" Target="https://www.youtube.com/watch?v=RXGlYh0ejlA&amp;feature=youtu.be" TargetMode="External"/><Relationship Id="rId4" Type="http://schemas.openxmlformats.org/officeDocument/2006/relationships/hyperlink" Target="https://www.nap.edu/catalog/25388/the-promise-of-adolescence-realizing-opportunity-for-all-you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240" y="5199224"/>
            <a:ext cx="7589520" cy="822960"/>
          </a:xfrm>
        </p:spPr>
        <p:txBody>
          <a:bodyPr>
            <a:noAutofit/>
          </a:bodyPr>
          <a:lstStyle/>
          <a:p>
            <a:r>
              <a:rPr lang="en-US" dirty="0"/>
              <a:t>Positive Youth  Development IV:</a:t>
            </a:r>
            <a:br>
              <a:rPr lang="en-US" dirty="0"/>
            </a:br>
            <a:r>
              <a:rPr lang="en-US" dirty="0"/>
              <a:t>Youth development programming</a:t>
            </a:r>
          </a:p>
        </p:txBody>
      </p:sp>
      <p:sp>
        <p:nvSpPr>
          <p:cNvPr id="6" name="Subtitle 5"/>
          <p:cNvSpPr>
            <a:spLocks noGrp="1"/>
          </p:cNvSpPr>
          <p:nvPr>
            <p:ph type="body" sz="half" idx="2"/>
          </p:nvPr>
        </p:nvSpPr>
        <p:spPr>
          <a:xfrm>
            <a:off x="2362200" y="6263640"/>
            <a:ext cx="7589520" cy="594360"/>
          </a:xfrm>
        </p:spPr>
        <p:txBody>
          <a:bodyPr>
            <a:normAutofit/>
          </a:bodyPr>
          <a:lstStyle/>
          <a:p>
            <a:r>
              <a:rPr lang="en-US" sz="2000" dirty="0"/>
              <a:t>ACT for Youth                                              June 17, 2021</a:t>
            </a:r>
          </a:p>
        </p:txBody>
      </p:sp>
      <p:pic>
        <p:nvPicPr>
          <p:cNvPr id="8" name="Picture Placeholder 7">
            <a:extLst>
              <a:ext uri="{FF2B5EF4-FFF2-40B4-BE49-F238E27FC236}">
                <a16:creationId xmlns:a16="http://schemas.microsoft.com/office/drawing/2014/main" id="{B7A9F4CA-3983-4020-9A41-195512DF5DF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4151" b="24151"/>
          <a:stretch>
            <a:fillRect/>
          </a:stretch>
        </p:blipFill>
        <p:spPr/>
      </p:pic>
    </p:spTree>
    <p:extLst>
      <p:ext uri="{BB962C8B-B14F-4D97-AF65-F5344CB8AC3E}">
        <p14:creationId xmlns:p14="http://schemas.microsoft.com/office/powerpoint/2010/main" val="31241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555" t="24999" r="35667" b="23473"/>
          <a:stretch/>
        </p:blipFill>
        <p:spPr>
          <a:xfrm>
            <a:off x="2524126" y="401465"/>
            <a:ext cx="7005302" cy="5471510"/>
          </a:xfrm>
          <a:prstGeom prst="rect">
            <a:avLst/>
          </a:prstGeom>
        </p:spPr>
      </p:pic>
      <p:sp>
        <p:nvSpPr>
          <p:cNvPr id="5" name="TextBox 4"/>
          <p:cNvSpPr txBox="1"/>
          <p:nvPr/>
        </p:nvSpPr>
        <p:spPr>
          <a:xfrm>
            <a:off x="4087249" y="5969044"/>
            <a:ext cx="3879056" cy="276999"/>
          </a:xfrm>
          <a:prstGeom prst="rect">
            <a:avLst/>
          </a:prstGeom>
          <a:noFill/>
        </p:spPr>
        <p:txBody>
          <a:bodyPr wrap="square" rtlCol="0">
            <a:spAutoFit/>
          </a:bodyPr>
          <a:lstStyle/>
          <a:p>
            <a:r>
              <a:rPr lang="en-US" sz="1200" dirty="0">
                <a:hlinkClick r:id="rId4"/>
              </a:rPr>
              <a:t>http://www.udlcenter.org/aboutudl/whatisudl</a:t>
            </a:r>
            <a:r>
              <a:rPr lang="en-US" sz="1200" dirty="0"/>
              <a:t> </a:t>
            </a:r>
          </a:p>
        </p:txBody>
      </p:sp>
    </p:spTree>
    <p:extLst>
      <p:ext uri="{BB962C8B-B14F-4D97-AF65-F5344CB8AC3E}">
        <p14:creationId xmlns:p14="http://schemas.microsoft.com/office/powerpoint/2010/main" val="18529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Transparency &amp; Predictability</a:t>
            </a:r>
          </a:p>
        </p:txBody>
      </p:sp>
      <p:sp>
        <p:nvSpPr>
          <p:cNvPr id="5" name="Text Placeholder 4"/>
          <p:cNvSpPr>
            <a:spLocks noGrp="1"/>
          </p:cNvSpPr>
          <p:nvPr>
            <p:ph type="body" sz="half" idx="2"/>
          </p:nvPr>
        </p:nvSpPr>
        <p:spPr/>
        <p:txBody>
          <a:bodyPr>
            <a:normAutofit/>
          </a:bodyPr>
          <a:lstStyle/>
          <a:p>
            <a:r>
              <a:rPr lang="en-US" sz="3600" dirty="0"/>
              <a:t>What strategies have  you used?</a:t>
            </a:r>
          </a:p>
        </p:txBody>
      </p:sp>
      <p:pic>
        <p:nvPicPr>
          <p:cNvPr id="6" name="Picture Placeholder 5">
            <a:extLst>
              <a:ext uri="{FF2B5EF4-FFF2-40B4-BE49-F238E27FC236}">
                <a16:creationId xmlns:a16="http://schemas.microsoft.com/office/drawing/2014/main" id="{FAF1C4E0-47D6-4BC2-B091-E475CB178DB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158" b="23158"/>
          <a:stretch>
            <a:fillRect/>
          </a:stretch>
        </p:blipFill>
        <p:spPr/>
      </p:pic>
    </p:spTree>
    <p:extLst>
      <p:ext uri="{BB962C8B-B14F-4D97-AF65-F5344CB8AC3E}">
        <p14:creationId xmlns:p14="http://schemas.microsoft.com/office/powerpoint/2010/main" val="356883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Transparent &amp; Predictable</a:t>
            </a:r>
          </a:p>
        </p:txBody>
      </p:sp>
      <p:sp>
        <p:nvSpPr>
          <p:cNvPr id="3" name="Content Placeholder 2"/>
          <p:cNvSpPr>
            <a:spLocks noGrp="1"/>
          </p:cNvSpPr>
          <p:nvPr>
            <p:ph idx="1"/>
          </p:nvPr>
        </p:nvSpPr>
        <p:spPr>
          <a:xfrm>
            <a:off x="1369484" y="2436284"/>
            <a:ext cx="10058400" cy="4023360"/>
          </a:xfrm>
        </p:spPr>
        <p:txBody>
          <a:bodyPr>
            <a:normAutofit/>
          </a:bodyPr>
          <a:lstStyle/>
          <a:p>
            <a:pPr>
              <a:buFont typeface="Courier New" panose="02070309020205020404" pitchFamily="49" charset="0"/>
              <a:buChar char="o"/>
            </a:pPr>
            <a:r>
              <a:rPr lang="en-US" sz="3200" dirty="0"/>
              <a:t>Schedules &amp; Routines</a:t>
            </a:r>
          </a:p>
          <a:p>
            <a:pPr>
              <a:buFont typeface="Courier New" panose="02070309020205020404" pitchFamily="49" charset="0"/>
              <a:buChar char="o"/>
            </a:pPr>
            <a:r>
              <a:rPr lang="en-US" sz="3200" dirty="0"/>
              <a:t>Ease transitions</a:t>
            </a:r>
          </a:p>
          <a:p>
            <a:pPr>
              <a:buFont typeface="Courier New" panose="02070309020205020404" pitchFamily="49" charset="0"/>
              <a:buChar char="o"/>
            </a:pPr>
            <a:r>
              <a:rPr lang="en-US" sz="3200" dirty="0"/>
              <a:t>Room set up</a:t>
            </a:r>
          </a:p>
          <a:p>
            <a:pPr>
              <a:buFont typeface="Courier New" panose="02070309020205020404" pitchFamily="49" charset="0"/>
              <a:buChar char="o"/>
            </a:pPr>
            <a:r>
              <a:rPr lang="en-US" sz="3200" dirty="0"/>
              <a:t>Calm Zone         </a:t>
            </a:r>
          </a:p>
        </p:txBody>
      </p:sp>
      <p:pic>
        <p:nvPicPr>
          <p:cNvPr id="7" name="Graphic 6" descr="Monthly calendar">
            <a:extLst>
              <a:ext uri="{FF2B5EF4-FFF2-40B4-BE49-F238E27FC236}">
                <a16:creationId xmlns:a16="http://schemas.microsoft.com/office/drawing/2014/main" id="{DB730047-42B7-4144-8AEC-0AE4F5789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450" y="2036234"/>
            <a:ext cx="2057400" cy="2057400"/>
          </a:xfrm>
          <a:prstGeom prst="rect">
            <a:avLst/>
          </a:prstGeom>
        </p:spPr>
      </p:pic>
      <p:pic>
        <p:nvPicPr>
          <p:cNvPr id="10" name="Graphic 9" descr="Basketball">
            <a:extLst>
              <a:ext uri="{FF2B5EF4-FFF2-40B4-BE49-F238E27FC236}">
                <a16:creationId xmlns:a16="http://schemas.microsoft.com/office/drawing/2014/main" id="{64EE329B-B4FB-4E3C-9174-DCB9E3D20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3600" y="2894542"/>
            <a:ext cx="1068916" cy="1068916"/>
          </a:xfrm>
          <a:prstGeom prst="rect">
            <a:avLst/>
          </a:prstGeom>
        </p:spPr>
      </p:pic>
      <p:pic>
        <p:nvPicPr>
          <p:cNvPr id="12" name="Graphic 11" descr="Fruit bowl">
            <a:extLst>
              <a:ext uri="{FF2B5EF4-FFF2-40B4-BE49-F238E27FC236}">
                <a16:creationId xmlns:a16="http://schemas.microsoft.com/office/drawing/2014/main" id="{7FCDED7F-0140-4C08-AB8D-20315F7AAB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1600" y="4248150"/>
            <a:ext cx="1143000" cy="1143000"/>
          </a:xfrm>
          <a:prstGeom prst="rect">
            <a:avLst/>
          </a:prstGeom>
        </p:spPr>
      </p:pic>
      <p:pic>
        <p:nvPicPr>
          <p:cNvPr id="14" name="Graphic 13" descr="Dance">
            <a:extLst>
              <a:ext uri="{FF2B5EF4-FFF2-40B4-BE49-F238E27FC236}">
                <a16:creationId xmlns:a16="http://schemas.microsoft.com/office/drawing/2014/main" id="{8A02DC0E-B53A-416A-98E7-63BA927008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2220" y="4182958"/>
            <a:ext cx="1619250" cy="1619250"/>
          </a:xfrm>
          <a:prstGeom prst="rect">
            <a:avLst/>
          </a:prstGeom>
        </p:spPr>
      </p:pic>
      <p:pic>
        <p:nvPicPr>
          <p:cNvPr id="16" name="Graphic 15" descr="Soccer ball">
            <a:extLst>
              <a:ext uri="{FF2B5EF4-FFF2-40B4-BE49-F238E27FC236}">
                <a16:creationId xmlns:a16="http://schemas.microsoft.com/office/drawing/2014/main" id="{DEA858E4-7FC5-4C05-A6F9-FBFDCE28CF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39200" y="2091690"/>
            <a:ext cx="914400" cy="914400"/>
          </a:xfrm>
          <a:prstGeom prst="rect">
            <a:avLst/>
          </a:prstGeom>
        </p:spPr>
      </p:pic>
    </p:spTree>
    <p:extLst>
      <p:ext uri="{BB962C8B-B14F-4D97-AF65-F5344CB8AC3E}">
        <p14:creationId xmlns:p14="http://schemas.microsoft.com/office/powerpoint/2010/main" val="135869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Promoting Belonging</a:t>
            </a:r>
          </a:p>
        </p:txBody>
      </p:sp>
      <p:sp>
        <p:nvSpPr>
          <p:cNvPr id="8" name="Content Placeholder 7"/>
          <p:cNvSpPr>
            <a:spLocks noGrp="1"/>
          </p:cNvSpPr>
          <p:nvPr>
            <p:ph idx="1"/>
          </p:nvPr>
        </p:nvSpPr>
        <p:spPr/>
        <p:txBody>
          <a:bodyPr/>
          <a:lstStyle/>
          <a:p>
            <a:r>
              <a:rPr lang="en-US" sz="2400" dirty="0"/>
              <a:t>Promote belonging by changing the environment</a:t>
            </a:r>
          </a:p>
          <a:p>
            <a:r>
              <a:rPr lang="en-US" sz="2400" dirty="0"/>
              <a:t>- Emphasize similarities</a:t>
            </a:r>
          </a:p>
          <a:p>
            <a:r>
              <a:rPr lang="en-US" sz="2400" dirty="0"/>
              <a:t>- Build empathy (expand circles of belonging)</a:t>
            </a:r>
          </a:p>
          <a:p>
            <a:r>
              <a:rPr lang="en-US" sz="2400" dirty="0"/>
              <a:t>- Practice inclusivity, participation, and mutual respect</a:t>
            </a:r>
          </a:p>
          <a:p>
            <a:r>
              <a:rPr lang="en-US" sz="2400" dirty="0"/>
              <a:t>- Create formal and informal ways for youth and adults to learn about each other’s interests, aspirations and culture</a:t>
            </a:r>
          </a:p>
          <a:p>
            <a:r>
              <a:rPr lang="en-US" sz="2400" dirty="0"/>
              <a:t>- Create a welcoming environment (incl. physical environment)</a:t>
            </a:r>
          </a:p>
          <a:p>
            <a:endParaRPr lang="en-US" dirty="0"/>
          </a:p>
        </p:txBody>
      </p:sp>
    </p:spTree>
    <p:extLst>
      <p:ext uri="{BB962C8B-B14F-4D97-AF65-F5344CB8AC3E}">
        <p14:creationId xmlns:p14="http://schemas.microsoft.com/office/powerpoint/2010/main" val="198384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21" t="12361" r="5049" b="9167"/>
          <a:stretch/>
        </p:blipFill>
        <p:spPr>
          <a:xfrm>
            <a:off x="3733800" y="381000"/>
            <a:ext cx="7791450" cy="5112857"/>
          </a:xfrm>
          <a:prstGeom prst="rect">
            <a:avLst/>
          </a:prstGeom>
        </p:spPr>
      </p:pic>
      <p:sp>
        <p:nvSpPr>
          <p:cNvPr id="4" name="TextBox 3"/>
          <p:cNvSpPr txBox="1"/>
          <p:nvPr/>
        </p:nvSpPr>
        <p:spPr>
          <a:xfrm>
            <a:off x="3703320" y="5791200"/>
            <a:ext cx="7591426" cy="307777"/>
          </a:xfrm>
          <a:prstGeom prst="rect">
            <a:avLst/>
          </a:prstGeom>
          <a:noFill/>
        </p:spPr>
        <p:txBody>
          <a:bodyPr wrap="square" rtlCol="0">
            <a:spAutoFit/>
          </a:bodyPr>
          <a:lstStyle/>
          <a:p>
            <a:r>
              <a:rPr lang="en-US" sz="1400" dirty="0">
                <a:hlinkClick r:id="rId4"/>
              </a:rPr>
              <a:t>https://www.edweek.org/ew/section/multimedia/illustration-microaggressions-in-the-classroom.html</a:t>
            </a:r>
            <a:r>
              <a:rPr lang="en-US" sz="1400" dirty="0"/>
              <a:t> </a:t>
            </a:r>
          </a:p>
        </p:txBody>
      </p:sp>
      <p:sp>
        <p:nvSpPr>
          <p:cNvPr id="2" name="TextBox 1"/>
          <p:cNvSpPr txBox="1"/>
          <p:nvPr/>
        </p:nvSpPr>
        <p:spPr>
          <a:xfrm>
            <a:off x="533400" y="685800"/>
            <a:ext cx="2743200" cy="954107"/>
          </a:xfrm>
          <a:prstGeom prst="rect">
            <a:avLst/>
          </a:prstGeom>
          <a:noFill/>
        </p:spPr>
        <p:txBody>
          <a:bodyPr wrap="square" rtlCol="0">
            <a:spAutoFit/>
          </a:bodyPr>
          <a:lstStyle/>
          <a:p>
            <a:r>
              <a:rPr lang="en-US" sz="2800" dirty="0"/>
              <a:t>Beware of</a:t>
            </a:r>
          </a:p>
          <a:p>
            <a:r>
              <a:rPr lang="en-US" sz="2800" dirty="0" err="1"/>
              <a:t>Microaggressions</a:t>
            </a:r>
            <a:endParaRPr lang="en-US" sz="2800" dirty="0"/>
          </a:p>
        </p:txBody>
      </p:sp>
    </p:spTree>
    <p:extLst>
      <p:ext uri="{BB962C8B-B14F-4D97-AF65-F5344CB8AC3E}">
        <p14:creationId xmlns:p14="http://schemas.microsoft.com/office/powerpoint/2010/main" val="124537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74420"/>
            <a:ext cx="3200400" cy="2286000"/>
          </a:xfrm>
        </p:spPr>
        <p:txBody>
          <a:bodyPr>
            <a:normAutofit/>
          </a:bodyPr>
          <a:lstStyle/>
          <a:p>
            <a:r>
              <a:rPr lang="en-US" sz="4000" dirty="0"/>
              <a:t>Micro-affirmations </a:t>
            </a:r>
            <a:br>
              <a:rPr lang="en-US" dirty="0"/>
            </a:br>
            <a:br>
              <a:rPr lang="en-US" dirty="0"/>
            </a:br>
            <a:endParaRPr lang="en-US" dirty="0"/>
          </a:p>
        </p:txBody>
      </p:sp>
      <p:sp>
        <p:nvSpPr>
          <p:cNvPr id="6" name="Content Placeholder 5"/>
          <p:cNvSpPr>
            <a:spLocks noGrp="1"/>
          </p:cNvSpPr>
          <p:nvPr>
            <p:ph idx="1"/>
          </p:nvPr>
        </p:nvSpPr>
        <p:spPr>
          <a:xfrm>
            <a:off x="4800600" y="457200"/>
            <a:ext cx="6705600" cy="6019800"/>
          </a:xfrm>
        </p:spPr>
        <p:txBody>
          <a:bodyPr>
            <a:normAutofit fontScale="92500" lnSpcReduction="10000"/>
          </a:bodyPr>
          <a:lstStyle/>
          <a:p>
            <a:pPr lvl="0"/>
            <a:endParaRPr lang="en-US" dirty="0"/>
          </a:p>
          <a:p>
            <a:pPr marL="0" lvl="0" indent="0">
              <a:buNone/>
            </a:pPr>
            <a:endParaRPr lang="en-US" dirty="0"/>
          </a:p>
          <a:p>
            <a:pPr lvl="0"/>
            <a:r>
              <a:rPr lang="en-US" sz="2600" dirty="0"/>
              <a:t>Nodding and making eye contact with youth while they’re talking</a:t>
            </a:r>
          </a:p>
          <a:p>
            <a:pPr lvl="0"/>
            <a:r>
              <a:rPr lang="en-US" sz="2600" dirty="0"/>
              <a:t>Making sure to call on all youth equally</a:t>
            </a:r>
          </a:p>
          <a:p>
            <a:pPr lvl="0"/>
            <a:r>
              <a:rPr lang="en-US" sz="2600" dirty="0"/>
              <a:t>Referring to every young person by their name</a:t>
            </a:r>
          </a:p>
          <a:p>
            <a:pPr lvl="0"/>
            <a:r>
              <a:rPr lang="en-US" sz="2600" dirty="0"/>
              <a:t>Using inclusive language — for instance, talk about “families” instead of “parents”</a:t>
            </a:r>
          </a:p>
          <a:p>
            <a:pPr lvl="0"/>
            <a:r>
              <a:rPr lang="en-US" sz="2600" dirty="0"/>
              <a:t>Openly giving praise for a wide-range of actions, from answering a question right to sitting still during a lesson</a:t>
            </a:r>
          </a:p>
          <a:p>
            <a:pPr lvl="0"/>
            <a:r>
              <a:rPr lang="en-US" sz="2600" dirty="0"/>
              <a:t>Staying enthusiastic when interacting with youth</a:t>
            </a:r>
          </a:p>
          <a:p>
            <a:pPr marL="0" lvl="0" indent="0">
              <a:buNone/>
            </a:pPr>
            <a:endParaRPr lang="en-US" dirty="0"/>
          </a:p>
          <a:p>
            <a:pPr marL="0" indent="0">
              <a:buNone/>
            </a:pPr>
            <a:r>
              <a:rPr lang="en-US" u="sng" dirty="0">
                <a:hlinkClick r:id="rId3"/>
              </a:rPr>
              <a:t>https://www.gse.harvard.edu/news/uk/16/12/accentuate-positive</a:t>
            </a:r>
            <a:r>
              <a:rPr lang="en-US" dirty="0"/>
              <a:t> </a:t>
            </a:r>
          </a:p>
          <a:p>
            <a:pPr marL="0" lvl="0" indent="0">
              <a:buNone/>
            </a:pPr>
            <a:endParaRPr lang="en-US" dirty="0"/>
          </a:p>
          <a:p>
            <a:endParaRPr lang="en-US" dirty="0"/>
          </a:p>
        </p:txBody>
      </p:sp>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3377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03246" y="956418"/>
            <a:ext cx="5212939" cy="39097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61881" y="2367519"/>
            <a:ext cx="4919353" cy="3689515"/>
          </a:xfrm>
          <a:prstGeom prst="rect">
            <a:avLst/>
          </a:prstGeom>
        </p:spPr>
      </p:pic>
      <p:sp>
        <p:nvSpPr>
          <p:cNvPr id="2" name="TextBox 1"/>
          <p:cNvSpPr txBox="1"/>
          <p:nvPr/>
        </p:nvSpPr>
        <p:spPr>
          <a:xfrm>
            <a:off x="762000" y="484257"/>
            <a:ext cx="5257800" cy="707886"/>
          </a:xfrm>
          <a:prstGeom prst="rect">
            <a:avLst/>
          </a:prstGeom>
          <a:noFill/>
        </p:spPr>
        <p:txBody>
          <a:bodyPr wrap="square" rtlCol="0">
            <a:spAutoFit/>
          </a:bodyPr>
          <a:lstStyle/>
          <a:p>
            <a:r>
              <a:rPr lang="en-US" sz="4000" dirty="0">
                <a:latin typeface="+mj-lt"/>
              </a:rPr>
              <a:t>Physical Space</a:t>
            </a:r>
          </a:p>
        </p:txBody>
      </p:sp>
      <p:pic>
        <p:nvPicPr>
          <p:cNvPr id="7" name="Content Placeholder 4">
            <a:extLst>
              <a:ext uri="{FF2B5EF4-FFF2-40B4-BE49-F238E27FC236}">
                <a16:creationId xmlns:a16="http://schemas.microsoft.com/office/drawing/2014/main" id="{5977A088-C20A-4C0F-84F5-F4EACFD7CA0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52600" y="1752600"/>
            <a:ext cx="2062971" cy="206297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433" y="4376028"/>
            <a:ext cx="3500426" cy="1481847"/>
          </a:xfrm>
          <a:prstGeom prst="rect">
            <a:avLst/>
          </a:prstGeom>
        </p:spPr>
      </p:pic>
    </p:spTree>
    <p:extLst>
      <p:ext uri="{BB962C8B-B14F-4D97-AF65-F5344CB8AC3E}">
        <p14:creationId xmlns:p14="http://schemas.microsoft.com/office/powerpoint/2010/main" val="17117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229458"/>
          </a:xfrm>
        </p:spPr>
        <p:txBody>
          <a:bodyPr>
            <a:normAutofit/>
          </a:bodyPr>
          <a:lstStyle/>
          <a:p>
            <a:r>
              <a:rPr lang="en-US" sz="4000" dirty="0"/>
              <a:t>Vygotsky’s Zone of Proximal Development</a:t>
            </a:r>
          </a:p>
        </p:txBody>
      </p:sp>
      <p:sp>
        <p:nvSpPr>
          <p:cNvPr id="4" name="Content Placeholder 3"/>
          <p:cNvSpPr>
            <a:spLocks noGrp="1"/>
          </p:cNvSpPr>
          <p:nvPr>
            <p:ph idx="1"/>
          </p:nvPr>
        </p:nvSpPr>
        <p:spPr/>
        <p:txBody>
          <a:bodyPr/>
          <a:lstStyle/>
          <a:p>
            <a:endParaRPr lang="en-US"/>
          </a:p>
        </p:txBody>
      </p:sp>
      <p:sp>
        <p:nvSpPr>
          <p:cNvPr id="10244" name="TextBox 7"/>
          <p:cNvSpPr txBox="1">
            <a:spLocks noChangeArrowheads="1"/>
          </p:cNvSpPr>
          <p:nvPr/>
        </p:nvSpPr>
        <p:spPr bwMode="auto">
          <a:xfrm>
            <a:off x="3202781" y="5925345"/>
            <a:ext cx="1671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rgbClr val="000000"/>
                </a:solidFill>
                <a:latin typeface="Constantia" pitchFamily="18" charset="0"/>
              </a:rPr>
              <a:t>Learning Zone</a:t>
            </a:r>
          </a:p>
        </p:txBody>
      </p:sp>
      <p:grpSp>
        <p:nvGrpSpPr>
          <p:cNvPr id="2" name="Group 15"/>
          <p:cNvGrpSpPr>
            <a:grpSpLocks/>
          </p:cNvGrpSpPr>
          <p:nvPr/>
        </p:nvGrpSpPr>
        <p:grpSpPr bwMode="auto">
          <a:xfrm>
            <a:off x="2590800" y="1839117"/>
            <a:ext cx="6705600" cy="3894138"/>
            <a:chOff x="1447800" y="1981200"/>
            <a:chExt cx="5943600" cy="30596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7" name="Right Triangle 6"/>
            <p:cNvSpPr/>
            <p:nvPr/>
          </p:nvSpPr>
          <p:spPr>
            <a:xfrm rot="16200000">
              <a:off x="2857230" y="659098"/>
              <a:ext cx="2972339" cy="5791200"/>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Arrow Connector 9"/>
            <p:cNvCxnSpPr/>
            <p:nvPr/>
          </p:nvCxnSpPr>
          <p:spPr>
            <a:xfrm flipV="1">
              <a:off x="1447800" y="1981200"/>
              <a:ext cx="5943600" cy="3048553"/>
            </a:xfrm>
            <a:prstGeom prst="straightConnector1">
              <a:avLst/>
            </a:prstGeom>
            <a:grpFill/>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246" name="TextBox 11"/>
          <p:cNvSpPr txBox="1">
            <a:spLocks noChangeArrowheads="1"/>
          </p:cNvSpPr>
          <p:nvPr/>
        </p:nvSpPr>
        <p:spPr bwMode="auto">
          <a:xfrm>
            <a:off x="1752600" y="560228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solidFill>
                  <a:srgbClr val="000000"/>
                </a:solidFill>
                <a:latin typeface="Constantia" pitchFamily="18" charset="0"/>
              </a:rPr>
              <a:t>Starting Point</a:t>
            </a:r>
          </a:p>
        </p:txBody>
      </p:sp>
      <p:sp>
        <p:nvSpPr>
          <p:cNvPr id="10247" name="TextBox 12"/>
          <p:cNvSpPr txBox="1">
            <a:spLocks noChangeArrowheads="1"/>
          </p:cNvSpPr>
          <p:nvPr/>
        </p:nvSpPr>
        <p:spPr bwMode="auto">
          <a:xfrm>
            <a:off x="9066054" y="1516061"/>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000000"/>
                </a:solidFill>
                <a:latin typeface="Constantia" pitchFamily="18" charset="0"/>
              </a:rPr>
              <a:t>End Point</a:t>
            </a:r>
          </a:p>
        </p:txBody>
      </p:sp>
      <p:sp>
        <p:nvSpPr>
          <p:cNvPr id="11" name="Oval 10"/>
          <p:cNvSpPr/>
          <p:nvPr/>
        </p:nvSpPr>
        <p:spPr>
          <a:xfrm>
            <a:off x="2362200" y="3505200"/>
            <a:ext cx="3352800" cy="3276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5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8"/>
            <a:ext cx="8229600" cy="868362"/>
          </a:xfrm>
        </p:spPr>
        <p:txBody>
          <a:bodyPr/>
          <a:lstStyle/>
          <a:p>
            <a:pPr eaLnBrk="1" hangingPunct="1"/>
            <a:r>
              <a:rPr lang="en-US" altLang="en-US"/>
              <a:t>Scaffolding Process </a:t>
            </a:r>
          </a:p>
        </p:txBody>
      </p:sp>
      <p:graphicFrame>
        <p:nvGraphicFramePr>
          <p:cNvPr id="4" name="Table 3"/>
          <p:cNvGraphicFramePr>
            <a:graphicFrameLocks noGrp="1"/>
          </p:cNvGraphicFramePr>
          <p:nvPr/>
        </p:nvGraphicFramePr>
        <p:xfrm>
          <a:off x="7620000" y="1600200"/>
          <a:ext cx="1600200" cy="46482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p>
                      <a:r>
                        <a:rPr lang="en-US" sz="2000" dirty="0"/>
                        <a:t>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0"/>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1"/>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2"/>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6019800" y="2762250"/>
          <a:ext cx="1600200" cy="34861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p>
                      <a:r>
                        <a:rPr lang="en-US" sz="2000" dirty="0"/>
                        <a:t>Explaining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0"/>
                  </a:ext>
                </a:extLst>
              </a:tr>
              <a:tr h="1162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1"/>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4419600" y="3924300"/>
          <a:ext cx="1600200" cy="23241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p>
                      <a:r>
                        <a:rPr lang="en-US" dirty="0"/>
                        <a:t>  </a:t>
                      </a:r>
                      <a:r>
                        <a:rPr lang="en-US" sz="2000" dirty="0"/>
                        <a:t>Modeling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2700000" scaled="1"/>
                      <a:tileRect/>
                    </a:gradFill>
                  </a:tcPr>
                </a:tc>
                <a:extLst>
                  <a:ext uri="{0D108BD9-81ED-4DB2-BD59-A6C34878D82A}">
                    <a16:rowId xmlns:a16="http://schemas.microsoft.com/office/drawing/2014/main" val="10000"/>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2700000" scaled="1"/>
                      <a:tileRect/>
                    </a:gra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2819400" y="5086350"/>
          <a:ext cx="1600200" cy="11620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t="100000" r="100000"/>
                      </a:path>
                      <a:tileRect l="-100000" b="-100000"/>
                    </a:gradFill>
                  </a:tcPr>
                </a:tc>
                <a:extLst>
                  <a:ext uri="{0D108BD9-81ED-4DB2-BD59-A6C34878D82A}">
                    <a16:rowId xmlns:a16="http://schemas.microsoft.com/office/drawing/2014/main" val="10000"/>
                  </a:ext>
                </a:extLst>
              </a:tr>
            </a:tbl>
          </a:graphicData>
        </a:graphic>
      </p:graphicFrame>
      <p:cxnSp>
        <p:nvCxnSpPr>
          <p:cNvPr id="41" name="Straight Arrow Connector 40"/>
          <p:cNvCxnSpPr/>
          <p:nvPr/>
        </p:nvCxnSpPr>
        <p:spPr>
          <a:xfrm flipV="1">
            <a:off x="2057400" y="914400"/>
            <a:ext cx="6477000" cy="464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2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1" presetClass="entr" presetSubtype="0"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8"/>
            <a:ext cx="8229600" cy="868362"/>
          </a:xfrm>
        </p:spPr>
        <p:txBody>
          <a:bodyPr/>
          <a:lstStyle/>
          <a:p>
            <a:pPr eaLnBrk="1" hangingPunct="1"/>
            <a:r>
              <a:rPr lang="en-US" altLang="en-US"/>
              <a:t>Scaffolding Process </a:t>
            </a:r>
          </a:p>
        </p:txBody>
      </p:sp>
      <p:graphicFrame>
        <p:nvGraphicFramePr>
          <p:cNvPr id="4" name="Table 3"/>
          <p:cNvGraphicFramePr>
            <a:graphicFrameLocks noGrp="1"/>
          </p:cNvGraphicFramePr>
          <p:nvPr/>
        </p:nvGraphicFramePr>
        <p:xfrm>
          <a:off x="7620000" y="1600200"/>
          <a:ext cx="1600200" cy="46482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p>
                      <a:r>
                        <a:rPr lang="en-US" sz="2000" dirty="0"/>
                        <a:t>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0"/>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1"/>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2"/>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6019800" y="2762250"/>
          <a:ext cx="1600200" cy="34861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p>
                      <a:r>
                        <a:rPr lang="en-US" sz="2000" dirty="0"/>
                        <a:t>Prompting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0"/>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1"/>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4419600" y="3924300"/>
          <a:ext cx="1600200" cy="23241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r>
                        <a:rPr lang="en-US" sz="2000" dirty="0"/>
                        <a:t>Youth teaching</a:t>
                      </a:r>
                    </a:p>
                    <a:p>
                      <a:r>
                        <a:rPr lang="en-US" sz="2000" dirty="0"/>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2700000" scaled="1"/>
                      <a:tileRect/>
                    </a:gradFill>
                  </a:tcPr>
                </a:tc>
                <a:extLst>
                  <a:ext uri="{0D108BD9-81ED-4DB2-BD59-A6C34878D82A}">
                    <a16:rowId xmlns:a16="http://schemas.microsoft.com/office/drawing/2014/main" val="10000"/>
                  </a:ext>
                </a:extLst>
              </a:tr>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2700000" scaled="1"/>
                      <a:tileRect/>
                    </a:gra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2819400" y="5086350"/>
          <a:ext cx="1600200" cy="11620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1162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t="100000" r="100000"/>
                      </a:path>
                      <a:tileRect l="-100000" b="-100000"/>
                    </a:gradFill>
                  </a:tcPr>
                </a:tc>
                <a:extLst>
                  <a:ext uri="{0D108BD9-81ED-4DB2-BD59-A6C34878D82A}">
                    <a16:rowId xmlns:a16="http://schemas.microsoft.com/office/drawing/2014/main" val="10000"/>
                  </a:ext>
                </a:extLst>
              </a:tr>
            </a:tbl>
          </a:graphicData>
        </a:graphic>
      </p:graphicFrame>
      <p:cxnSp>
        <p:nvCxnSpPr>
          <p:cNvPr id="41" name="Straight Arrow Connector 40"/>
          <p:cNvCxnSpPr/>
          <p:nvPr/>
        </p:nvCxnSpPr>
        <p:spPr>
          <a:xfrm flipV="1">
            <a:off x="2057400" y="914400"/>
            <a:ext cx="6477000" cy="464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8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10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3" y="403649"/>
            <a:ext cx="9144000" cy="1143000"/>
          </a:xfrm>
        </p:spPr>
        <p:txBody>
          <a:bodyPr>
            <a:normAutofit/>
          </a:bodyPr>
          <a:lstStyle/>
          <a:p>
            <a:r>
              <a:rPr lang="en-US" sz="4400" dirty="0">
                <a:cs typeface="Amatic SC" panose="020B0604020202020204" charset="-79"/>
              </a:rPr>
              <a:t>Zoom keeping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771" y="2188203"/>
            <a:ext cx="1718277" cy="1718277"/>
          </a:xfrm>
          <a:prstGeom prst="rect">
            <a:avLst/>
          </a:prstGeom>
        </p:spPr>
      </p:pic>
      <p:sp>
        <p:nvSpPr>
          <p:cNvPr id="5" name="Rectangle 4"/>
          <p:cNvSpPr/>
          <p:nvPr/>
        </p:nvSpPr>
        <p:spPr>
          <a:xfrm>
            <a:off x="1220473" y="4201157"/>
            <a:ext cx="3090737" cy="1199816"/>
          </a:xfrm>
          <a:prstGeom prst="rect">
            <a:avLst/>
          </a:prstGeom>
        </p:spPr>
        <p:txBody>
          <a:bodyPr wrap="square">
            <a:spAutoFit/>
          </a:bodyPr>
          <a:lstStyle/>
          <a:p>
            <a:r>
              <a:rPr lang="en-US" sz="1799" b="1" dirty="0"/>
              <a:t>Experiencing delays?</a:t>
            </a:r>
          </a:p>
          <a:p>
            <a:r>
              <a:rPr lang="en-US" sz="1799" dirty="0"/>
              <a:t>Try closing out the other</a:t>
            </a:r>
          </a:p>
          <a:p>
            <a:r>
              <a:rPr lang="en-US" sz="1799" dirty="0"/>
              <a:t>programs running on your </a:t>
            </a:r>
          </a:p>
          <a:p>
            <a:r>
              <a:rPr lang="en-US" sz="1799" dirty="0"/>
              <a:t>computer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877" y="2043111"/>
            <a:ext cx="1353655" cy="1227467"/>
          </a:xfrm>
          <a:prstGeom prst="rect">
            <a:avLst/>
          </a:prstGeom>
        </p:spPr>
      </p:pic>
      <p:sp>
        <p:nvSpPr>
          <p:cNvPr id="7" name="TextBox 6"/>
          <p:cNvSpPr txBox="1"/>
          <p:nvPr/>
        </p:nvSpPr>
        <p:spPr>
          <a:xfrm>
            <a:off x="8547943" y="3587424"/>
            <a:ext cx="3193631" cy="1199816"/>
          </a:xfrm>
          <a:prstGeom prst="rect">
            <a:avLst/>
          </a:prstGeom>
          <a:noFill/>
        </p:spPr>
        <p:txBody>
          <a:bodyPr wrap="square" rtlCol="0">
            <a:spAutoFit/>
          </a:bodyPr>
          <a:lstStyle/>
          <a:p>
            <a:r>
              <a:rPr lang="en-US" sz="1799" b="1" dirty="0"/>
              <a:t>Audio. </a:t>
            </a:r>
          </a:p>
          <a:p>
            <a:r>
              <a:rPr lang="en-US" sz="1799" dirty="0"/>
              <a:t>You control the volume. Please mute yourself during the presentation.</a:t>
            </a:r>
          </a:p>
        </p:txBody>
      </p:sp>
      <p:pic>
        <p:nvPicPr>
          <p:cNvPr id="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383" y="2048095"/>
            <a:ext cx="2832043" cy="29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565" y="5254942"/>
            <a:ext cx="3275747" cy="922945"/>
          </a:xfrm>
          <a:prstGeom prst="rect">
            <a:avLst/>
          </a:prstGeom>
          <a:noFill/>
        </p:spPr>
        <p:txBody>
          <a:bodyPr wrap="square" rtlCol="0">
            <a:spAutoFit/>
          </a:bodyPr>
          <a:lstStyle/>
          <a:p>
            <a:r>
              <a:rPr lang="en-US" sz="1799" b="1" dirty="0"/>
              <a:t>Questions?</a:t>
            </a:r>
          </a:p>
          <a:p>
            <a:r>
              <a:rPr lang="en-US" sz="1799" dirty="0"/>
              <a:t>Use chat function. Post to </a:t>
            </a:r>
            <a:r>
              <a:rPr lang="en-US" sz="1799" u="sng" dirty="0"/>
              <a:t>Everyone</a:t>
            </a:r>
            <a:r>
              <a:rPr lang="en-US" sz="1799" dirty="0"/>
              <a:t>.</a:t>
            </a:r>
          </a:p>
        </p:txBody>
      </p:sp>
      <p:sp>
        <p:nvSpPr>
          <p:cNvPr id="10" name="Oval 9"/>
          <p:cNvSpPr/>
          <p:nvPr/>
        </p:nvSpPr>
        <p:spPr>
          <a:xfrm>
            <a:off x="6096001" y="4206235"/>
            <a:ext cx="847087" cy="316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85795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altLang="en-US" sz="4400" dirty="0"/>
              <a:t>Key Elements of Scaffolding</a:t>
            </a:r>
          </a:p>
        </p:txBody>
      </p:sp>
      <p:sp>
        <p:nvSpPr>
          <p:cNvPr id="12291" name="Content Placeholder 2"/>
          <p:cNvSpPr>
            <a:spLocks noGrp="1"/>
          </p:cNvSpPr>
          <p:nvPr>
            <p:ph idx="1"/>
          </p:nvPr>
        </p:nvSpPr>
        <p:spPr/>
        <p:txBody>
          <a:bodyPr>
            <a:normAutofit/>
          </a:bodyPr>
          <a:lstStyle/>
          <a:p>
            <a:pPr marL="228600" indent="-228600">
              <a:spcBef>
                <a:spcPts val="1800"/>
              </a:spcBef>
            </a:pPr>
            <a:r>
              <a:rPr lang="en-US" altLang="en-US" sz="3200" dirty="0"/>
              <a:t>Break down complex skills into smaller units/steps</a:t>
            </a:r>
          </a:p>
          <a:p>
            <a:pPr marL="228600" indent="-228600">
              <a:spcBef>
                <a:spcPts val="1800"/>
              </a:spcBef>
            </a:pPr>
            <a:r>
              <a:rPr lang="en-US" altLang="en-US" sz="3200" dirty="0"/>
              <a:t>Assess the young person’s skill level</a:t>
            </a:r>
          </a:p>
          <a:p>
            <a:pPr marL="228600" indent="-228600">
              <a:spcBef>
                <a:spcPts val="1800"/>
              </a:spcBef>
            </a:pPr>
            <a:r>
              <a:rPr lang="en-US" altLang="en-US" sz="3200" dirty="0"/>
              <a:t>Provide guided support, gradually fade it out </a:t>
            </a:r>
          </a:p>
          <a:p>
            <a:pPr marL="228600" indent="-228600">
              <a:spcBef>
                <a:spcPts val="1800"/>
              </a:spcBef>
            </a:pPr>
            <a:r>
              <a:rPr lang="en-US" altLang="en-US" sz="3200" dirty="0"/>
              <a:t>Ensure a positive ending</a:t>
            </a:r>
          </a:p>
          <a:p>
            <a:pPr marL="228600" indent="-228600"/>
            <a:endParaRPr lang="en-US" altLang="en-US" sz="3200" dirty="0"/>
          </a:p>
        </p:txBody>
      </p:sp>
    </p:spTree>
    <p:extLst>
      <p:ext uri="{BB962C8B-B14F-4D97-AF65-F5344CB8AC3E}">
        <p14:creationId xmlns:p14="http://schemas.microsoft.com/office/powerpoint/2010/main" val="183280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  </a:t>
            </a:r>
            <a:r>
              <a:rPr lang="en-US" altLang="en-US" sz="4400" dirty="0"/>
              <a:t>Feedback</a:t>
            </a:r>
          </a:p>
        </p:txBody>
      </p:sp>
      <p:sp>
        <p:nvSpPr>
          <p:cNvPr id="19459" name="Text Placeholder 5"/>
          <p:cNvSpPr>
            <a:spLocks noGrp="1"/>
          </p:cNvSpPr>
          <p:nvPr>
            <p:ph type="body" idx="1"/>
          </p:nvPr>
        </p:nvSpPr>
        <p:spPr>
          <a:xfrm>
            <a:off x="1097280" y="1846052"/>
            <a:ext cx="9997440" cy="736282"/>
          </a:xfrm>
        </p:spPr>
        <p:txBody>
          <a:bodyPr>
            <a:normAutofit fontScale="92500" lnSpcReduction="10000"/>
          </a:bodyPr>
          <a:lstStyle/>
          <a:p>
            <a:pPr eaLnBrk="1" hangingPunct="1"/>
            <a:r>
              <a:rPr lang="en-US" altLang="en-US" sz="2800" dirty="0">
                <a:solidFill>
                  <a:schemeClr val="tx1"/>
                </a:solidFill>
              </a:rPr>
              <a:t>Feedback is specific and descriptive, not interpretive or judgmental</a:t>
            </a:r>
          </a:p>
        </p:txBody>
      </p:sp>
      <p:sp>
        <p:nvSpPr>
          <p:cNvPr id="19460" name="Content Placeholder 3"/>
          <p:cNvSpPr>
            <a:spLocks noGrp="1"/>
          </p:cNvSpPr>
          <p:nvPr>
            <p:ph sz="half" idx="2"/>
          </p:nvPr>
        </p:nvSpPr>
        <p:spPr/>
        <p:txBody>
          <a:bodyPr/>
          <a:lstStyle/>
          <a:p>
            <a:pPr algn="ctr" eaLnBrk="1" hangingPunct="1">
              <a:buFont typeface="Arial" pitchFamily="34" charset="0"/>
              <a:buNone/>
            </a:pPr>
            <a:r>
              <a:rPr lang="en-US" altLang="en-US" sz="2800" b="1" dirty="0">
                <a:solidFill>
                  <a:srgbClr val="00B050"/>
                </a:solidFill>
              </a:rPr>
              <a:t>Corrective Feedback</a:t>
            </a:r>
          </a:p>
          <a:p>
            <a:pPr marL="0" indent="0">
              <a:buNone/>
            </a:pPr>
            <a:r>
              <a:rPr lang="en-US" altLang="en-US" sz="2400" dirty="0"/>
              <a:t>Describe the behavior and offer an alternative action or elicit an alternative from the young person, asking what they could do differently. </a:t>
            </a:r>
          </a:p>
        </p:txBody>
      </p:sp>
      <p:sp>
        <p:nvSpPr>
          <p:cNvPr id="19461" name="Content Placeholder 4"/>
          <p:cNvSpPr>
            <a:spLocks noGrp="1"/>
          </p:cNvSpPr>
          <p:nvPr>
            <p:ph sz="quarter" idx="4"/>
          </p:nvPr>
        </p:nvSpPr>
        <p:spPr/>
        <p:txBody>
          <a:bodyPr/>
          <a:lstStyle/>
          <a:p>
            <a:pPr algn="ctr" eaLnBrk="1" hangingPunct="1">
              <a:buFont typeface="Arial" pitchFamily="34" charset="0"/>
              <a:buNone/>
            </a:pPr>
            <a:r>
              <a:rPr lang="en-US" altLang="en-US" sz="2800" b="1" dirty="0">
                <a:solidFill>
                  <a:srgbClr val="00B050"/>
                </a:solidFill>
              </a:rPr>
              <a:t>Positive Feedback</a:t>
            </a:r>
          </a:p>
          <a:p>
            <a:pPr marL="0" indent="0">
              <a:buNone/>
            </a:pPr>
            <a:r>
              <a:rPr lang="en-US" altLang="en-US" sz="2400" dirty="0"/>
              <a:t>Describe the behavior emphasizing the young person’s strengths, skills, and the outcome.</a:t>
            </a:r>
          </a:p>
        </p:txBody>
      </p:sp>
    </p:spTree>
    <p:extLst>
      <p:ext uri="{BB962C8B-B14F-4D97-AF65-F5344CB8AC3E}">
        <p14:creationId xmlns:p14="http://schemas.microsoft.com/office/powerpoint/2010/main" val="358999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r>
              <a:rPr lang="en-US" sz="4400" dirty="0"/>
              <a:t>Praise: Promoting Growth - Mindset</a:t>
            </a:r>
          </a:p>
        </p:txBody>
      </p:sp>
      <p:sp>
        <p:nvSpPr>
          <p:cNvPr id="9" name="TextBox 8"/>
          <p:cNvSpPr txBox="1"/>
          <p:nvPr/>
        </p:nvSpPr>
        <p:spPr>
          <a:xfrm>
            <a:off x="4953000" y="1981200"/>
            <a:ext cx="5791200" cy="1384995"/>
          </a:xfrm>
          <a:prstGeom prst="rect">
            <a:avLst/>
          </a:prstGeom>
          <a:noFill/>
        </p:spPr>
        <p:txBody>
          <a:bodyPr wrap="square" rtlCol="0">
            <a:spAutoFit/>
          </a:bodyPr>
          <a:lstStyle/>
          <a:p>
            <a:r>
              <a:rPr lang="en-US" sz="2800" b="1" dirty="0"/>
              <a:t>Intelligence?</a:t>
            </a:r>
            <a:endParaRPr lang="en-US" sz="2800" dirty="0"/>
          </a:p>
          <a:p>
            <a:r>
              <a:rPr lang="en-US" sz="2800" dirty="0"/>
              <a:t>Chooses easier tasks</a:t>
            </a:r>
          </a:p>
          <a:p>
            <a:r>
              <a:rPr lang="en-US" sz="2800" dirty="0"/>
              <a:t>Gives up faster with challenging tasks</a:t>
            </a:r>
          </a:p>
        </p:txBody>
      </p:sp>
      <p:sp>
        <p:nvSpPr>
          <p:cNvPr id="11" name="TextBox 10"/>
          <p:cNvSpPr txBox="1"/>
          <p:nvPr/>
        </p:nvSpPr>
        <p:spPr>
          <a:xfrm>
            <a:off x="5105400" y="4191000"/>
            <a:ext cx="4876800" cy="1384995"/>
          </a:xfrm>
          <a:prstGeom prst="rect">
            <a:avLst/>
          </a:prstGeom>
          <a:noFill/>
        </p:spPr>
        <p:txBody>
          <a:bodyPr wrap="square" rtlCol="0">
            <a:spAutoFit/>
          </a:bodyPr>
          <a:lstStyle/>
          <a:p>
            <a:r>
              <a:rPr lang="en-US" sz="2800" b="1" dirty="0"/>
              <a:t>Effort?</a:t>
            </a:r>
          </a:p>
          <a:p>
            <a:r>
              <a:rPr lang="en-US" sz="2800" dirty="0"/>
              <a:t>Chooses difficult tasks</a:t>
            </a:r>
          </a:p>
          <a:p>
            <a:r>
              <a:rPr lang="en-US" sz="2800" dirty="0"/>
              <a:t>Handles failure</a:t>
            </a:r>
          </a:p>
        </p:txBody>
      </p:sp>
      <p:sp>
        <p:nvSpPr>
          <p:cNvPr id="3" name="TextBox 2"/>
          <p:cNvSpPr txBox="1"/>
          <p:nvPr/>
        </p:nvSpPr>
        <p:spPr>
          <a:xfrm>
            <a:off x="5029200" y="5756433"/>
            <a:ext cx="7315200" cy="400110"/>
          </a:xfrm>
          <a:prstGeom prst="rect">
            <a:avLst/>
          </a:prstGeom>
          <a:noFill/>
        </p:spPr>
        <p:txBody>
          <a:bodyPr wrap="square" rtlCol="0">
            <a:spAutoFit/>
          </a:bodyPr>
          <a:lstStyle/>
          <a:p>
            <a:r>
              <a:rPr lang="en-US" sz="2000" dirty="0"/>
              <a:t>Video: Carol </a:t>
            </a:r>
            <a:r>
              <a:rPr lang="en-US" sz="2000" dirty="0" err="1"/>
              <a:t>Dweck</a:t>
            </a:r>
            <a:r>
              <a:rPr lang="en-US" sz="2000" dirty="0"/>
              <a:t> at Google: </a:t>
            </a:r>
            <a:r>
              <a:rPr lang="en-US" sz="2000" dirty="0">
                <a:hlinkClick r:id="rId3"/>
              </a:rPr>
              <a:t>https://youtu.be/-71zdXCMU6A</a:t>
            </a:r>
            <a:r>
              <a:rPr lang="en-US" sz="2000" dirty="0"/>
              <a:t>  </a:t>
            </a:r>
          </a:p>
        </p:txBody>
      </p:sp>
      <p:pic>
        <p:nvPicPr>
          <p:cNvPr id="4" name="Picture 3">
            <a:extLst>
              <a:ext uri="{FF2B5EF4-FFF2-40B4-BE49-F238E27FC236}">
                <a16:creationId xmlns:a16="http://schemas.microsoft.com/office/drawing/2014/main" id="{326EF450-23D9-42B7-8BD4-CDBABCED7D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46" t="7778" r="3900" b="10228"/>
          <a:stretch/>
        </p:blipFill>
        <p:spPr>
          <a:xfrm>
            <a:off x="1524000" y="3994368"/>
            <a:ext cx="2835865" cy="1981736"/>
          </a:xfrm>
          <a:prstGeom prst="rect">
            <a:avLst/>
          </a:prstGeom>
        </p:spPr>
      </p:pic>
      <p:pic>
        <p:nvPicPr>
          <p:cNvPr id="13" name="Content Placeholder 12">
            <a:extLst>
              <a:ext uri="{FF2B5EF4-FFF2-40B4-BE49-F238E27FC236}">
                <a16:creationId xmlns:a16="http://schemas.microsoft.com/office/drawing/2014/main" id="{4C305DF4-F0A1-45AF-8D9C-E3A895DB6E0A}"/>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37850" t="7463" r="3530" b="20178"/>
          <a:stretch/>
        </p:blipFill>
        <p:spPr>
          <a:xfrm>
            <a:off x="1524000" y="1862361"/>
            <a:ext cx="2713333" cy="1884535"/>
          </a:xfrm>
        </p:spPr>
      </p:pic>
    </p:spTree>
    <p:extLst>
      <p:ext uri="{BB962C8B-B14F-4D97-AF65-F5344CB8AC3E}">
        <p14:creationId xmlns:p14="http://schemas.microsoft.com/office/powerpoint/2010/main" val="304687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a:t>
            </a:r>
          </a:p>
        </p:txBody>
      </p:sp>
      <p:sp>
        <p:nvSpPr>
          <p:cNvPr id="3" name="Content Placeholder 2"/>
          <p:cNvSpPr>
            <a:spLocks noGrp="1"/>
          </p:cNvSpPr>
          <p:nvPr>
            <p:ph idx="1"/>
          </p:nvPr>
        </p:nvSpPr>
        <p:spPr/>
        <p:txBody>
          <a:bodyPr>
            <a:normAutofit fontScale="77500" lnSpcReduction="20000"/>
          </a:bodyPr>
          <a:lstStyle/>
          <a:p>
            <a:pPr marL="68580" indent="0">
              <a:buNone/>
            </a:pPr>
            <a:endParaRPr lang="en-US" i="1" u="sng" dirty="0">
              <a:hlinkClick r:id="rId3"/>
            </a:endParaRPr>
          </a:p>
          <a:p>
            <a:pPr marL="68580" indent="0">
              <a:buNone/>
            </a:pPr>
            <a:r>
              <a:rPr lang="en-US" sz="3300" dirty="0">
                <a:solidFill>
                  <a:schemeClr val="tx2"/>
                </a:solidFill>
              </a:rPr>
              <a:t>WKCD: How Young </a:t>
            </a:r>
          </a:p>
          <a:p>
            <a:pPr marL="68580" indent="0">
              <a:buNone/>
            </a:pPr>
            <a:r>
              <a:rPr lang="en-US" sz="3300" dirty="0">
                <a:solidFill>
                  <a:schemeClr val="tx2"/>
                </a:solidFill>
              </a:rPr>
              <a:t>People Learn</a:t>
            </a:r>
            <a:endParaRPr lang="en-US" sz="3300" i="1" u="sng" dirty="0">
              <a:solidFill>
                <a:schemeClr val="tx2"/>
              </a:solidFill>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endParaRPr lang="en-US" i="1" u="sng" dirty="0">
              <a:hlinkClick r:id="rId3">
                <a:extLst>
                  <a:ext uri="{A12FA001-AC4F-418D-AE19-62706E023703}">
                    <ahyp:hlinkClr xmlns:ahyp="http://schemas.microsoft.com/office/drawing/2018/hyperlinkcolor" val="tx"/>
                  </a:ext>
                </a:extLst>
              </a:hlinkClick>
            </a:endParaRPr>
          </a:p>
          <a:p>
            <a:pPr marL="68580" indent="0">
              <a:buNone/>
            </a:pPr>
            <a:r>
              <a:rPr lang="en-US" sz="1900" i="1" u="sng" dirty="0">
                <a:hlinkClick r:id="rId3">
                  <a:extLst>
                    <a:ext uri="{A12FA001-AC4F-418D-AE19-62706E023703}">
                      <ahyp:hlinkClr xmlns:ahyp="http://schemas.microsoft.com/office/drawing/2018/hyperlinkcolor" val="tx"/>
                    </a:ext>
                  </a:extLst>
                </a:hlinkClick>
              </a:rPr>
              <a:t>http://www.whatkidscando.org/featurestories/2013/01_how_youth_learn/</a:t>
            </a:r>
            <a:r>
              <a:rPr lang="en-US" sz="1900" i="1" dirty="0"/>
              <a:t> </a:t>
            </a:r>
            <a:endParaRPr lang="en-US" sz="19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60" y="1883834"/>
            <a:ext cx="4979670" cy="3581400"/>
          </a:xfrm>
          <a:prstGeom prst="rect">
            <a:avLst/>
          </a:prstGeom>
        </p:spPr>
      </p:pic>
    </p:spTree>
    <p:extLst>
      <p:ext uri="{BB962C8B-B14F-4D97-AF65-F5344CB8AC3E}">
        <p14:creationId xmlns:p14="http://schemas.microsoft.com/office/powerpoint/2010/main" val="387109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Active Learning Strategies</a:t>
            </a:r>
            <a:br>
              <a:rPr lang="en-US" sz="4000" dirty="0"/>
            </a:br>
            <a:endParaRPr lang="en-US" sz="4000" dirty="0"/>
          </a:p>
        </p:txBody>
      </p:sp>
      <p:sp>
        <p:nvSpPr>
          <p:cNvPr id="3" name="Content Placeholder 2"/>
          <p:cNvSpPr>
            <a:spLocks noGrp="1"/>
          </p:cNvSpPr>
          <p:nvPr>
            <p:ph idx="1"/>
          </p:nvPr>
        </p:nvSpPr>
        <p:spPr>
          <a:xfrm>
            <a:off x="4800600" y="3666742"/>
            <a:ext cx="6934200" cy="4791457"/>
          </a:xfrm>
        </p:spPr>
        <p:txBody>
          <a:bodyPr>
            <a:normAutofit/>
          </a:bodyPr>
          <a:lstStyle/>
          <a:p>
            <a:pPr marL="0" indent="0">
              <a:buNone/>
            </a:pPr>
            <a:r>
              <a:rPr lang="en-US" sz="2600" dirty="0"/>
              <a:t>	</a:t>
            </a:r>
            <a:endParaRPr lang="en-US" sz="2200" dirty="0"/>
          </a:p>
          <a:p>
            <a:pPr marL="0" indent="0">
              <a:buNone/>
            </a:pPr>
            <a:r>
              <a:rPr lang="en-US" sz="2400" dirty="0"/>
              <a:t>Involve youth in planning activities and programming </a:t>
            </a:r>
          </a:p>
          <a:p>
            <a:pPr marL="0" indent="0">
              <a:buNone/>
            </a:pPr>
            <a:r>
              <a:rPr lang="en-US" sz="2400" dirty="0"/>
              <a:t>Hands-on learning/experiential learning</a:t>
            </a:r>
          </a:p>
          <a:p>
            <a:pPr marL="0" indent="0">
              <a:buNone/>
            </a:pPr>
            <a:r>
              <a:rPr lang="en-US" sz="2400" dirty="0"/>
              <a:t>Focus on the process: reflection and critical thinking </a:t>
            </a:r>
          </a:p>
          <a:p>
            <a:pPr marL="0" indent="0">
              <a:buNone/>
            </a:pPr>
            <a:r>
              <a:rPr lang="en-US" sz="2400" dirty="0"/>
              <a:t>Collaborative learning</a:t>
            </a:r>
          </a:p>
        </p:txBody>
      </p:sp>
      <p:sp>
        <p:nvSpPr>
          <p:cNvPr id="6" name="Text Placeholder 5"/>
          <p:cNvSpPr>
            <a:spLocks noGrp="1"/>
          </p:cNvSpPr>
          <p:nvPr>
            <p:ph type="body" sz="half" idx="2"/>
          </p:nvPr>
        </p:nvSpPr>
        <p:spPr/>
        <p:txBody>
          <a:bodyPr/>
          <a:lstStyle/>
          <a:p>
            <a:endParaRPr lang="en-US" dirty="0"/>
          </a:p>
        </p:txBody>
      </p:sp>
      <p:pic>
        <p:nvPicPr>
          <p:cNvPr id="4" name="Picture 3"/>
          <p:cNvPicPr>
            <a:picLocks noChangeAspect="1"/>
          </p:cNvPicPr>
          <p:nvPr/>
        </p:nvPicPr>
        <p:blipFill rotWithShape="1">
          <a:blip r:embed="rId3"/>
          <a:srcRect l="5810" t="26792" r="31444" b="3470"/>
          <a:stretch/>
        </p:blipFill>
        <p:spPr>
          <a:xfrm>
            <a:off x="5410200" y="345926"/>
            <a:ext cx="5606420" cy="3320817"/>
          </a:xfrm>
          <a:prstGeom prst="rect">
            <a:avLst/>
          </a:prstGeom>
        </p:spPr>
      </p:pic>
      <p:sp>
        <p:nvSpPr>
          <p:cNvPr id="5" name="TextBox 4"/>
          <p:cNvSpPr txBox="1"/>
          <p:nvPr/>
        </p:nvSpPr>
        <p:spPr>
          <a:xfrm>
            <a:off x="685800" y="5257800"/>
            <a:ext cx="2743200" cy="830997"/>
          </a:xfrm>
          <a:prstGeom prst="rect">
            <a:avLst/>
          </a:prstGeom>
          <a:noFill/>
        </p:spPr>
        <p:txBody>
          <a:bodyPr wrap="square" rtlCol="0">
            <a:spAutoFit/>
          </a:bodyPr>
          <a:lstStyle/>
          <a:p>
            <a:r>
              <a:rPr lang="en-US" sz="1600" dirty="0">
                <a:hlinkClick r:id="rId4"/>
              </a:rPr>
              <a:t>http://www.actforyouth.net/youth_development/professionals/manual.cfm</a:t>
            </a:r>
            <a:r>
              <a:rPr lang="en-US" sz="1600" dirty="0"/>
              <a:t> </a:t>
            </a:r>
          </a:p>
        </p:txBody>
      </p:sp>
    </p:spTree>
    <p:extLst>
      <p:ext uri="{BB962C8B-B14F-4D97-AF65-F5344CB8AC3E}">
        <p14:creationId xmlns:p14="http://schemas.microsoft.com/office/powerpoint/2010/main" val="394256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Promoting Critical Thinking</a:t>
            </a:r>
          </a:p>
        </p:txBody>
      </p:sp>
      <p:sp>
        <p:nvSpPr>
          <p:cNvPr id="6" name="Content Placeholder 5"/>
          <p:cNvSpPr>
            <a:spLocks noGrp="1"/>
          </p:cNvSpPr>
          <p:nvPr>
            <p:ph idx="1"/>
          </p:nvPr>
        </p:nvSpPr>
        <p:spPr/>
        <p:txBody>
          <a:bodyPr>
            <a:normAutofit/>
          </a:bodyPr>
          <a:lstStyle/>
          <a:p>
            <a:r>
              <a:rPr lang="en-US" dirty="0"/>
              <a:t>Beverly Daniel Tatum: </a:t>
            </a:r>
            <a:r>
              <a:rPr lang="en-US" b="1" dirty="0"/>
              <a:t>Raising Resisters*</a:t>
            </a:r>
          </a:p>
          <a:p>
            <a:pPr marL="0" indent="0">
              <a:buNone/>
            </a:pPr>
            <a:r>
              <a:rPr lang="en-US" b="1" dirty="0"/>
              <a:t> Critical Thinking as Defined by the National Council for Excellence in Critical Thinking, 1987</a:t>
            </a:r>
            <a:endParaRPr lang="en-US" dirty="0"/>
          </a:p>
          <a:p>
            <a:r>
              <a:rPr lang="en-US" dirty="0"/>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 (The Foundation for Critical Thinking)</a:t>
            </a:r>
          </a:p>
          <a:p>
            <a:r>
              <a:rPr lang="en-US" dirty="0"/>
              <a:t>Teaching Tolerance - </a:t>
            </a:r>
            <a:r>
              <a:rPr lang="en-US" dirty="0">
                <a:hlinkClick r:id="rId3"/>
              </a:rPr>
              <a:t>https://www.tolerance.org/</a:t>
            </a:r>
            <a:r>
              <a:rPr lang="en-US" dirty="0"/>
              <a:t> </a:t>
            </a:r>
          </a:p>
          <a:p>
            <a:r>
              <a:rPr lang="en-US" dirty="0"/>
              <a:t>Common Sense Media: Digital Citizenship </a:t>
            </a:r>
            <a:r>
              <a:rPr lang="en-US" dirty="0">
                <a:hlinkClick r:id="rId4"/>
              </a:rPr>
              <a:t>https://www.commonsense.org/education/digital-citizenship</a:t>
            </a:r>
            <a:r>
              <a:rPr lang="en-US" dirty="0"/>
              <a:t> </a:t>
            </a:r>
          </a:p>
          <a:p>
            <a:endParaRPr lang="en-US" dirty="0"/>
          </a:p>
          <a:p>
            <a:pPr lvl="8"/>
            <a:endParaRPr lang="en-US" dirty="0"/>
          </a:p>
        </p:txBody>
      </p:sp>
    </p:spTree>
    <p:extLst>
      <p:ext uri="{BB962C8B-B14F-4D97-AF65-F5344CB8AC3E}">
        <p14:creationId xmlns:p14="http://schemas.microsoft.com/office/powerpoint/2010/main" val="356760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3838776" cy="1921022"/>
          </a:xfrm>
        </p:spPr>
        <p:txBody>
          <a:bodyPr>
            <a:normAutofit/>
          </a:bodyPr>
          <a:lstStyle/>
          <a:p>
            <a:r>
              <a:rPr lang="en-US" sz="4000" dirty="0"/>
              <a:t>Any questions,  comments or takeaways?</a:t>
            </a:r>
          </a:p>
        </p:txBody>
      </p:sp>
      <p:pic>
        <p:nvPicPr>
          <p:cNvPr id="7" name="Content Placeholder 6">
            <a:extLst>
              <a:ext uri="{FF2B5EF4-FFF2-40B4-BE49-F238E27FC236}">
                <a16:creationId xmlns:a16="http://schemas.microsoft.com/office/drawing/2014/main" id="{FEF8AF67-DEA0-4C7B-845B-1A65810B99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8137" y="731838"/>
            <a:ext cx="5257800" cy="5257800"/>
          </a:xfrm>
        </p:spPr>
      </p:pic>
    </p:spTree>
    <p:extLst>
      <p:ext uri="{BB962C8B-B14F-4D97-AF65-F5344CB8AC3E}">
        <p14:creationId xmlns:p14="http://schemas.microsoft.com/office/powerpoint/2010/main" val="807045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499" t="13646" r="8751" b="4263"/>
          <a:stretch/>
        </p:blipFill>
        <p:spPr>
          <a:xfrm>
            <a:off x="1143000" y="874776"/>
            <a:ext cx="10210800" cy="5334000"/>
          </a:xfrm>
          <a:prstGeom prst="rect">
            <a:avLst/>
          </a:prstGeom>
        </p:spPr>
      </p:pic>
      <p:sp>
        <p:nvSpPr>
          <p:cNvPr id="6" name="TextBox 5"/>
          <p:cNvSpPr txBox="1"/>
          <p:nvPr/>
        </p:nvSpPr>
        <p:spPr>
          <a:xfrm>
            <a:off x="685800" y="130314"/>
            <a:ext cx="4800600" cy="707886"/>
          </a:xfrm>
          <a:prstGeom prst="rect">
            <a:avLst/>
          </a:prstGeom>
          <a:noFill/>
        </p:spPr>
        <p:txBody>
          <a:bodyPr wrap="square" rtlCol="0">
            <a:spAutoFit/>
          </a:bodyPr>
          <a:lstStyle/>
          <a:p>
            <a:r>
              <a:rPr lang="en-US" sz="4000" dirty="0">
                <a:latin typeface="+mj-lt"/>
              </a:rPr>
              <a:t>Resources</a:t>
            </a:r>
          </a:p>
        </p:txBody>
      </p:sp>
      <p:sp>
        <p:nvSpPr>
          <p:cNvPr id="7" name="TextBox 6"/>
          <p:cNvSpPr txBox="1"/>
          <p:nvPr/>
        </p:nvSpPr>
        <p:spPr>
          <a:xfrm>
            <a:off x="2880361" y="6452092"/>
            <a:ext cx="9296399" cy="369332"/>
          </a:xfrm>
          <a:prstGeom prst="rect">
            <a:avLst/>
          </a:prstGeom>
          <a:noFill/>
        </p:spPr>
        <p:txBody>
          <a:bodyPr wrap="square" rtlCol="0">
            <a:spAutoFit/>
          </a:bodyPr>
          <a:lstStyle/>
          <a:p>
            <a:r>
              <a:rPr lang="en-US" dirty="0">
                <a:solidFill>
                  <a:schemeClr val="bg1"/>
                </a:solidFill>
                <a:hlinkClick r:id="rId4"/>
              </a:rPr>
              <a:t>http://www.actforyouth.net/youth_development/professionals/</a:t>
            </a:r>
            <a:r>
              <a:rPr lang="en-US" dirty="0">
                <a:solidFill>
                  <a:schemeClr val="bg1"/>
                </a:solidFill>
              </a:rPr>
              <a:t>  </a:t>
            </a:r>
          </a:p>
        </p:txBody>
      </p:sp>
    </p:spTree>
    <p:extLst>
      <p:ext uri="{BB962C8B-B14F-4D97-AF65-F5344CB8AC3E}">
        <p14:creationId xmlns:p14="http://schemas.microsoft.com/office/powerpoint/2010/main" val="109603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097280" y="2057400"/>
            <a:ext cx="10058400" cy="4267200"/>
          </a:xfrm>
        </p:spPr>
        <p:txBody>
          <a:bodyPr>
            <a:normAutofit/>
          </a:bodyPr>
          <a:lstStyle/>
          <a:p>
            <a:r>
              <a:rPr lang="en-US" dirty="0"/>
              <a:t>ACT for Youth: Creating Inclusive Program Environments for Youth with Different Abilities </a:t>
            </a:r>
            <a:r>
              <a:rPr lang="en-US" dirty="0">
                <a:hlinkClick r:id="rId3"/>
              </a:rPr>
              <a:t>http://www.actforyouth.net/youth_development/professionals/inclusive-environments.cfm</a:t>
            </a:r>
            <a:r>
              <a:rPr lang="en-US" dirty="0"/>
              <a:t> </a:t>
            </a:r>
          </a:p>
          <a:p>
            <a:r>
              <a:rPr lang="en-US" dirty="0"/>
              <a:t>ACT for Youth: Social and Emotional Learning Toolkit </a:t>
            </a:r>
            <a:r>
              <a:rPr lang="en-US" dirty="0">
                <a:hlinkClick r:id="rId4"/>
              </a:rPr>
              <a:t>http://www.actforyouth.net/youth_development/professionals/sel/</a:t>
            </a:r>
            <a:r>
              <a:rPr lang="en-US" dirty="0"/>
              <a:t> </a:t>
            </a:r>
          </a:p>
          <a:p>
            <a:r>
              <a:rPr lang="en-US" dirty="0"/>
              <a:t>ACT for Youth: Supervisor’s PYD Toolkit </a:t>
            </a:r>
            <a:r>
              <a:rPr lang="en-US" dirty="0">
                <a:hlinkClick r:id="rId5"/>
              </a:rPr>
              <a:t>http://www.actforyouth.net/youth_development/professionals/supervisors/</a:t>
            </a:r>
            <a:r>
              <a:rPr lang="en-US" dirty="0"/>
              <a:t> </a:t>
            </a:r>
          </a:p>
          <a:p>
            <a:pPr marL="0" indent="0">
              <a:buNone/>
            </a:pPr>
            <a:r>
              <a:rPr lang="en-US" dirty="0"/>
              <a:t> Mindset Kit - </a:t>
            </a:r>
            <a:r>
              <a:rPr lang="en-US" dirty="0">
                <a:hlinkClick r:id="rId6"/>
              </a:rPr>
              <a:t>https://www.mindsetkit.org/</a:t>
            </a:r>
            <a:r>
              <a:rPr lang="en-US" dirty="0"/>
              <a:t> </a:t>
            </a:r>
          </a:p>
          <a:p>
            <a:pPr lvl="2"/>
            <a:r>
              <a:rPr lang="en-US" sz="2000" dirty="0"/>
              <a:t>Belonging for Educators - </a:t>
            </a:r>
            <a:r>
              <a:rPr lang="en-US" sz="2000" dirty="0">
                <a:hlinkClick r:id="rId7"/>
              </a:rPr>
              <a:t>https://www.mindsetkit.org/belonging</a:t>
            </a:r>
            <a:r>
              <a:rPr lang="en-US" sz="2000" dirty="0"/>
              <a:t> </a:t>
            </a:r>
          </a:p>
          <a:p>
            <a:r>
              <a:rPr lang="en-US" dirty="0"/>
              <a:t>Character Lab: Growth Mindset Playbook </a:t>
            </a:r>
            <a:r>
              <a:rPr lang="en-US" dirty="0">
                <a:hlinkClick r:id="rId8"/>
              </a:rPr>
              <a:t>https://characterlab.org/playbooks/growth-mindset/</a:t>
            </a:r>
            <a:endParaRPr lang="en-US" dirty="0"/>
          </a:p>
          <a:p>
            <a:r>
              <a:rPr lang="en-US" dirty="0"/>
              <a:t>What Kids Can Do: How Young People Learn - </a:t>
            </a:r>
            <a:r>
              <a:rPr lang="en-US" i="1" u="sng" dirty="0">
                <a:hlinkClick r:id="rId9"/>
              </a:rPr>
              <a:t>http://www.whatkidscando.org/featurestories/2013/01_how_youth_learn/</a:t>
            </a:r>
            <a:r>
              <a:rPr lang="en-US" i="1" dirty="0"/>
              <a:t>  </a:t>
            </a:r>
            <a:endParaRPr lang="en-US" dirty="0"/>
          </a:p>
        </p:txBody>
      </p:sp>
    </p:spTree>
    <p:extLst>
      <p:ext uri="{BB962C8B-B14F-4D97-AF65-F5344CB8AC3E}">
        <p14:creationId xmlns:p14="http://schemas.microsoft.com/office/powerpoint/2010/main" val="110158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1097280" y="1600200"/>
            <a:ext cx="10180320" cy="5257800"/>
          </a:xfrm>
        </p:spPr>
        <p:txBody>
          <a:bodyPr>
            <a:normAutofit lnSpcReduction="10000"/>
          </a:bodyPr>
          <a:lstStyle/>
          <a:p>
            <a:pPr marL="0" indent="0">
              <a:buNone/>
            </a:pPr>
            <a:endParaRPr lang="en-US" sz="400" dirty="0"/>
          </a:p>
          <a:p>
            <a:pPr marL="0" indent="0">
              <a:buNone/>
            </a:pPr>
            <a:r>
              <a:rPr lang="en-US" sz="1800" dirty="0"/>
              <a:t>Eccles, J., &amp; </a:t>
            </a:r>
            <a:r>
              <a:rPr lang="en-US" sz="1800" dirty="0" err="1"/>
              <a:t>Gootman</a:t>
            </a:r>
            <a:r>
              <a:rPr lang="en-US" sz="1800" dirty="0"/>
              <a:t>, J. (Eds.). (2002). Community programs to promote youth development. National  Research Council Institute of Medicine. Washington, DC: National Academy Press.                                                                                              </a:t>
            </a:r>
            <a:r>
              <a:rPr lang="en-US" sz="1800" dirty="0">
                <a:hlinkClick r:id="rId2"/>
              </a:rPr>
              <a:t>http://www.nap.edu/catalog.php?record_id=10022</a:t>
            </a:r>
            <a:r>
              <a:rPr lang="en-US" sz="1800" dirty="0"/>
              <a:t>     </a:t>
            </a:r>
          </a:p>
          <a:p>
            <a:pPr marL="0" indent="0">
              <a:buNone/>
            </a:pPr>
            <a:r>
              <a:rPr lang="en-US" altLang="en-US" sz="1800" dirty="0"/>
              <a:t>Substance Abuse and Mental Health Services Administration (2014). SAMHSA’s concept of trauma and guidance for a trauma-informed approach.                                                                           </a:t>
            </a:r>
            <a:r>
              <a:rPr lang="en-US" altLang="en-US" sz="1800" dirty="0">
                <a:hlinkClick r:id="rId3"/>
              </a:rPr>
              <a:t>https://store.samhsa.gov/sites/default/files/d7/priv/sma14-4884.pdf</a:t>
            </a:r>
            <a:r>
              <a:rPr lang="en-US" altLang="en-US" sz="1800" dirty="0"/>
              <a:t> </a:t>
            </a:r>
          </a:p>
          <a:p>
            <a:pPr marL="0" indent="0">
              <a:buNone/>
            </a:pPr>
            <a:r>
              <a:rPr lang="en-US" sz="1800" dirty="0"/>
              <a:t>National Academies of Sciences, Engineering, and Medicine. (2019). The Promise of Adolescence: Realizing Opportunity for All Youth. Washington, DC: The National Academies Press. </a:t>
            </a:r>
            <a:r>
              <a:rPr lang="en-US" sz="1800" dirty="0">
                <a:hlinkClick r:id="rId4"/>
              </a:rPr>
              <a:t>nap.edu/catalog/25388/the-promise-of-adolescence-realizing-opportunity-for-all-youth</a:t>
            </a:r>
            <a:endParaRPr lang="en-US" sz="1800" dirty="0"/>
          </a:p>
          <a:p>
            <a:pPr marL="0" indent="0">
              <a:buNone/>
            </a:pPr>
            <a:r>
              <a:rPr lang="en-US" sz="1800" dirty="0"/>
              <a:t>Hogan, K., &amp; Pressley, M. (1997). Scaffolding student learning: Instructional approaches &amp; issues. Cambridge, MA: Brookline Books.</a:t>
            </a:r>
          </a:p>
          <a:p>
            <a:pPr marL="0" indent="0">
              <a:buNone/>
            </a:pPr>
            <a:r>
              <a:rPr lang="en-US" sz="1800" dirty="0"/>
              <a:t>Dweck, C. S. (2008). Mindset. New York: Ballantine Books.  </a:t>
            </a:r>
          </a:p>
          <a:p>
            <a:pPr marL="0" indent="0">
              <a:buNone/>
            </a:pPr>
            <a:r>
              <a:rPr lang="en-US" sz="1800" dirty="0"/>
              <a:t>Beverly Daniel Tatum Book Talk: Why Are All the Black Kids Sitting Together in the Cafeteria? </a:t>
            </a:r>
            <a:r>
              <a:rPr lang="en-US" sz="1800" dirty="0">
                <a:hlinkClick r:id="rId5"/>
              </a:rPr>
              <a:t>https://www.youtube.com/watch?v=RXGlYh0ejlA&amp;feature=youtu.be</a:t>
            </a:r>
            <a:r>
              <a:rPr lang="en-US" sz="1800" dirty="0"/>
              <a:t> </a:t>
            </a:r>
          </a:p>
          <a:p>
            <a:pPr marL="0" indent="0">
              <a:buNone/>
            </a:pPr>
            <a:r>
              <a:rPr lang="en-US" sz="1800" dirty="0"/>
              <a:t>The Foundation for Critical Thinking - </a:t>
            </a:r>
            <a:r>
              <a:rPr lang="en-US" sz="1800" dirty="0">
                <a:hlinkClick r:id="rId6"/>
              </a:rPr>
              <a:t>https://www.criticalthinking.org/pages/defining-critical-thinking/766</a:t>
            </a:r>
            <a:r>
              <a:rPr lang="en-US" sz="1800" dirty="0"/>
              <a:t> </a:t>
            </a:r>
          </a:p>
          <a:p>
            <a:pPr marL="0" indent="0">
              <a:buNone/>
            </a:pPr>
            <a:r>
              <a:rPr lang="en-US" sz="400" dirty="0"/>
              <a:t>T</a:t>
            </a:r>
          </a:p>
        </p:txBody>
      </p:sp>
    </p:spTree>
    <p:extLst>
      <p:ext uri="{BB962C8B-B14F-4D97-AF65-F5344CB8AC3E}">
        <p14:creationId xmlns:p14="http://schemas.microsoft.com/office/powerpoint/2010/main" val="169263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r>
              <a:rPr lang="en-US" sz="2400" dirty="0"/>
              <a:t>Recap – What is Positive Youth Development?</a:t>
            </a:r>
          </a:p>
          <a:p>
            <a:pPr>
              <a:buFont typeface="Courier New" panose="02070309020205020404" pitchFamily="49" charset="0"/>
              <a:buChar char="o"/>
            </a:pPr>
            <a:r>
              <a:rPr lang="en-US" sz="2400" dirty="0"/>
              <a:t> Effective youth development program settings</a:t>
            </a:r>
          </a:p>
          <a:p>
            <a:pPr>
              <a:buFont typeface="Courier New" panose="02070309020205020404" pitchFamily="49" charset="0"/>
              <a:buChar char="o"/>
            </a:pPr>
            <a:r>
              <a:rPr lang="en-US" sz="2400" dirty="0"/>
              <a:t>Creating safe and inclusive program environments</a:t>
            </a:r>
          </a:p>
          <a:p>
            <a:pPr>
              <a:buFont typeface="Courier New" panose="02070309020205020404" pitchFamily="49" charset="0"/>
              <a:buChar char="o"/>
            </a:pPr>
            <a:r>
              <a:rPr lang="en-US" sz="2400" dirty="0"/>
              <a:t>Promoting youth-centered, active learning</a:t>
            </a:r>
          </a:p>
          <a:p>
            <a:pPr>
              <a:buFont typeface="Courier New" panose="02070309020205020404" pitchFamily="49" charset="0"/>
              <a:buChar char="o"/>
            </a:pPr>
            <a:r>
              <a:rPr lang="en-US" sz="2400" dirty="0"/>
              <a:t>Questions and resources</a:t>
            </a:r>
          </a:p>
          <a:p>
            <a:pPr>
              <a:buFont typeface="Courier New" panose="02070309020205020404" pitchFamily="49" charset="0"/>
              <a:buChar char="o"/>
            </a:pPr>
            <a:endParaRPr lang="en-US" sz="2400" dirty="0"/>
          </a:p>
        </p:txBody>
      </p:sp>
    </p:spTree>
    <p:extLst>
      <p:ext uri="{BB962C8B-B14F-4D97-AF65-F5344CB8AC3E}">
        <p14:creationId xmlns:p14="http://schemas.microsoft.com/office/powerpoint/2010/main" val="27884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altLang="en-US" sz="4400" dirty="0"/>
              <a:t>Recap: Positive Youth Development</a:t>
            </a:r>
          </a:p>
        </p:txBody>
      </p:sp>
      <p:sp>
        <p:nvSpPr>
          <p:cNvPr id="5" name="Rectangle 3"/>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580" indent="0">
              <a:buNone/>
            </a:pPr>
            <a:r>
              <a:rPr lang="en-US" altLang="en-US" sz="2800" dirty="0"/>
              <a:t>A philosophy or approach that guides communities in the way they organize programs, supports and opportunities so that young people can develop to their full potential.</a:t>
            </a:r>
          </a:p>
          <a:p>
            <a:pPr>
              <a:buFont typeface="Wingdings" panose="05000000000000000000" pitchFamily="2" charset="2"/>
              <a:buChar char="§"/>
            </a:pPr>
            <a:r>
              <a:rPr lang="en-US" altLang="en-US" sz="2800" b="1" dirty="0">
                <a:solidFill>
                  <a:schemeClr val="tx2">
                    <a:lumMod val="75000"/>
                  </a:schemeClr>
                </a:solidFill>
              </a:rPr>
              <a:t> </a:t>
            </a:r>
            <a:r>
              <a:rPr lang="en-US" altLang="en-US" sz="2400" dirty="0">
                <a:solidFill>
                  <a:schemeClr val="tx2">
                    <a:lumMod val="75000"/>
                  </a:schemeClr>
                </a:solidFill>
              </a:rPr>
              <a:t>Focus on building positive outcomes</a:t>
            </a:r>
          </a:p>
          <a:p>
            <a:pPr>
              <a:buFont typeface="Wingdings" panose="05000000000000000000" pitchFamily="2" charset="2"/>
              <a:buChar char="§"/>
            </a:pPr>
            <a:r>
              <a:rPr lang="en-US" altLang="en-US" sz="2400" dirty="0"/>
              <a:t> Youth voice and engagement</a:t>
            </a:r>
          </a:p>
          <a:p>
            <a:pPr>
              <a:buFont typeface="Wingdings" panose="05000000000000000000" pitchFamily="2" charset="2"/>
              <a:buChar char="§"/>
            </a:pPr>
            <a:r>
              <a:rPr lang="en-US" altLang="en-US" sz="2400" dirty="0"/>
              <a:t> Long-term involvement/Developmentally appropriate</a:t>
            </a:r>
          </a:p>
          <a:p>
            <a:pPr>
              <a:buFont typeface="Wingdings" panose="05000000000000000000" pitchFamily="2" charset="2"/>
              <a:buChar char="§"/>
            </a:pPr>
            <a:r>
              <a:rPr lang="en-US" altLang="en-US" sz="2400" dirty="0"/>
              <a:t> Universal/Inclusive</a:t>
            </a:r>
          </a:p>
          <a:p>
            <a:pPr>
              <a:buFont typeface="Wingdings" panose="05000000000000000000" pitchFamily="2" charset="2"/>
              <a:buChar char="§"/>
            </a:pPr>
            <a:r>
              <a:rPr lang="en-US" altLang="en-US" sz="2400" dirty="0"/>
              <a:t> Community-based/Collaborative</a:t>
            </a:r>
          </a:p>
        </p:txBody>
      </p:sp>
    </p:spTree>
    <p:extLst>
      <p:ext uri="{BB962C8B-B14F-4D97-AF65-F5344CB8AC3E}">
        <p14:creationId xmlns:p14="http://schemas.microsoft.com/office/powerpoint/2010/main" val="4276032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Autofit/>
          </a:bodyPr>
          <a:lstStyle/>
          <a:p>
            <a:r>
              <a:rPr lang="en-US" altLang="en-US" sz="3600" dirty="0"/>
              <a:t>      Features of Positive Youth Development Settings</a:t>
            </a:r>
          </a:p>
        </p:txBody>
      </p:sp>
      <p:sp>
        <p:nvSpPr>
          <p:cNvPr id="36867" name="Rectangle 3"/>
          <p:cNvSpPr>
            <a:spLocks noGrp="1" noChangeArrowheads="1"/>
          </p:cNvSpPr>
          <p:nvPr>
            <p:ph idx="1"/>
          </p:nvPr>
        </p:nvSpPr>
        <p:spPr/>
        <p:txBody>
          <a:bodyPr>
            <a:normAutofit fontScale="92500" lnSpcReduction="20000"/>
          </a:bodyPr>
          <a:lstStyle/>
          <a:p>
            <a:pPr algn="ctr">
              <a:lnSpc>
                <a:spcPct val="90000"/>
              </a:lnSpc>
              <a:buFont typeface="Wingdings" pitchFamily="2" charset="2"/>
              <a:buNone/>
            </a:pPr>
            <a:r>
              <a:rPr lang="en-US" altLang="en-US" sz="2600" dirty="0"/>
              <a:t>Physical and Psychological Safety</a:t>
            </a:r>
          </a:p>
          <a:p>
            <a:pPr algn="ctr">
              <a:lnSpc>
                <a:spcPct val="90000"/>
              </a:lnSpc>
              <a:buFont typeface="Wingdings" pitchFamily="2" charset="2"/>
              <a:buNone/>
            </a:pPr>
            <a:r>
              <a:rPr lang="en-US" altLang="en-US" sz="2600" dirty="0"/>
              <a:t>Appropriate Structures</a:t>
            </a:r>
          </a:p>
          <a:p>
            <a:pPr algn="ctr">
              <a:lnSpc>
                <a:spcPct val="90000"/>
              </a:lnSpc>
              <a:buFont typeface="Wingdings" pitchFamily="2" charset="2"/>
              <a:buNone/>
            </a:pPr>
            <a:r>
              <a:rPr lang="en-US" altLang="en-US" sz="2600" dirty="0">
                <a:solidFill>
                  <a:schemeClr val="tx1"/>
                </a:solidFill>
              </a:rPr>
              <a:t>Supportive Relationships</a:t>
            </a:r>
          </a:p>
          <a:p>
            <a:pPr algn="ctr">
              <a:lnSpc>
                <a:spcPct val="90000"/>
              </a:lnSpc>
              <a:buFont typeface="Wingdings" pitchFamily="2" charset="2"/>
              <a:buNone/>
            </a:pPr>
            <a:r>
              <a:rPr lang="en-US" altLang="en-US" sz="2600" dirty="0"/>
              <a:t>Opportunities to Belong</a:t>
            </a:r>
          </a:p>
          <a:p>
            <a:pPr algn="ctr">
              <a:lnSpc>
                <a:spcPct val="90000"/>
              </a:lnSpc>
              <a:buFont typeface="Wingdings" pitchFamily="2" charset="2"/>
              <a:buNone/>
            </a:pPr>
            <a:r>
              <a:rPr lang="en-US" altLang="en-US" sz="2600" dirty="0"/>
              <a:t>Positive Social Norms</a:t>
            </a:r>
          </a:p>
          <a:p>
            <a:pPr algn="ctr">
              <a:lnSpc>
                <a:spcPct val="90000"/>
              </a:lnSpc>
              <a:buFont typeface="Wingdings" pitchFamily="2" charset="2"/>
              <a:buNone/>
            </a:pPr>
            <a:r>
              <a:rPr lang="en-US" altLang="en-US" sz="2600" dirty="0">
                <a:solidFill>
                  <a:schemeClr val="tx1"/>
                </a:solidFill>
              </a:rPr>
              <a:t>Support for Efficacy and Mattering</a:t>
            </a:r>
          </a:p>
          <a:p>
            <a:pPr algn="ctr">
              <a:lnSpc>
                <a:spcPct val="90000"/>
              </a:lnSpc>
              <a:buFont typeface="Wingdings" pitchFamily="2" charset="2"/>
              <a:buNone/>
            </a:pPr>
            <a:r>
              <a:rPr lang="en-US" altLang="en-US" sz="2600" dirty="0"/>
              <a:t>Opportunities for Skill Building</a:t>
            </a:r>
          </a:p>
          <a:p>
            <a:pPr algn="ctr">
              <a:lnSpc>
                <a:spcPct val="90000"/>
              </a:lnSpc>
              <a:buFont typeface="Wingdings" pitchFamily="2" charset="2"/>
              <a:buNone/>
            </a:pPr>
            <a:r>
              <a:rPr lang="en-US" altLang="en-US" sz="2600" dirty="0"/>
              <a:t>Integration of Family, School and Community Efforts</a:t>
            </a:r>
          </a:p>
          <a:p>
            <a:pPr algn="ctr">
              <a:lnSpc>
                <a:spcPct val="90000"/>
              </a:lnSpc>
              <a:buFont typeface="Wingdings" pitchFamily="2" charset="2"/>
              <a:buNone/>
            </a:pPr>
            <a:endParaRPr lang="en-US" altLang="en-US" sz="300" dirty="0"/>
          </a:p>
          <a:p>
            <a:pPr algn="ctr">
              <a:lnSpc>
                <a:spcPct val="90000"/>
              </a:lnSpc>
              <a:buFont typeface="Wingdings" pitchFamily="2" charset="2"/>
              <a:buNone/>
            </a:pPr>
            <a:r>
              <a:rPr lang="en-US" altLang="en-US" dirty="0">
                <a:solidFill>
                  <a:srgbClr val="92D050"/>
                </a:solidFill>
              </a:rPr>
              <a:t> </a:t>
            </a:r>
            <a:r>
              <a:rPr lang="en-US" altLang="en-US" dirty="0">
                <a:solidFill>
                  <a:schemeClr val="tx1"/>
                </a:solidFill>
              </a:rPr>
              <a:t>National Research Council (2002)</a:t>
            </a:r>
          </a:p>
        </p:txBody>
      </p:sp>
    </p:spTree>
    <p:extLst>
      <p:ext uri="{BB962C8B-B14F-4D97-AF65-F5344CB8AC3E}">
        <p14:creationId xmlns:p14="http://schemas.microsoft.com/office/powerpoint/2010/main" val="28213178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9"/>
            <a:ext cx="3200400" cy="1386841"/>
          </a:xfrm>
        </p:spPr>
        <p:txBody>
          <a:bodyPr>
            <a:normAutofit/>
          </a:bodyPr>
          <a:lstStyle/>
          <a:p>
            <a:r>
              <a:rPr lang="en-US" sz="3200" dirty="0"/>
              <a:t>Adolescents Increasingly Diverse</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0" y="387433"/>
            <a:ext cx="5867399" cy="5811386"/>
          </a:xfrm>
        </p:spPr>
      </p:pic>
      <p:sp>
        <p:nvSpPr>
          <p:cNvPr id="6" name="Text Placeholder 5"/>
          <p:cNvSpPr>
            <a:spLocks noGrp="1"/>
          </p:cNvSpPr>
          <p:nvPr>
            <p:ph type="body" sz="half" idx="2"/>
          </p:nvPr>
        </p:nvSpPr>
        <p:spPr>
          <a:xfrm>
            <a:off x="457200" y="1981200"/>
            <a:ext cx="3200400" cy="2407920"/>
          </a:xfrm>
        </p:spPr>
        <p:txBody>
          <a:bodyPr>
            <a:normAutofit fontScale="92500" lnSpcReduction="10000"/>
          </a:bodyPr>
          <a:lstStyle/>
          <a:p>
            <a:endParaRPr lang="en-US" dirty="0"/>
          </a:p>
          <a:p>
            <a:r>
              <a:rPr lang="en-US" sz="3500" dirty="0"/>
              <a:t>Many youth experience trauma, discrimination and inequities</a:t>
            </a:r>
          </a:p>
        </p:txBody>
      </p:sp>
      <p:sp>
        <p:nvSpPr>
          <p:cNvPr id="2" name="TextBox 1">
            <a:extLst>
              <a:ext uri="{FF2B5EF4-FFF2-40B4-BE49-F238E27FC236}">
                <a16:creationId xmlns:a16="http://schemas.microsoft.com/office/drawing/2014/main" id="{B03BD953-DD98-4B63-8061-397480C77B25}"/>
              </a:ext>
            </a:extLst>
          </p:cNvPr>
          <p:cNvSpPr txBox="1"/>
          <p:nvPr/>
        </p:nvSpPr>
        <p:spPr>
          <a:xfrm>
            <a:off x="8534402" y="6211669"/>
            <a:ext cx="3733799" cy="646331"/>
          </a:xfrm>
          <a:prstGeom prst="rect">
            <a:avLst/>
          </a:prstGeom>
          <a:noFill/>
        </p:spPr>
        <p:txBody>
          <a:bodyPr wrap="square" rtlCol="0">
            <a:spAutoFit/>
          </a:bodyPr>
          <a:lstStyle/>
          <a:p>
            <a:r>
              <a:rPr lang="en-US" dirty="0"/>
              <a:t>Diversity Wheel as used at Johns Hopkins University</a:t>
            </a:r>
          </a:p>
        </p:txBody>
      </p:sp>
      <p:sp>
        <p:nvSpPr>
          <p:cNvPr id="5" name="TextBox 4">
            <a:extLst>
              <a:ext uri="{FF2B5EF4-FFF2-40B4-BE49-F238E27FC236}">
                <a16:creationId xmlns:a16="http://schemas.microsoft.com/office/drawing/2014/main" id="{0EBD5923-4A10-4EA1-8BB4-A9B852ED88F9}"/>
              </a:ext>
            </a:extLst>
          </p:cNvPr>
          <p:cNvSpPr txBox="1"/>
          <p:nvPr/>
        </p:nvSpPr>
        <p:spPr>
          <a:xfrm>
            <a:off x="228600" y="5410200"/>
            <a:ext cx="3428999" cy="1200329"/>
          </a:xfrm>
          <a:prstGeom prst="rect">
            <a:avLst/>
          </a:prstGeom>
          <a:noFill/>
        </p:spPr>
        <p:txBody>
          <a:bodyPr wrap="square" rtlCol="0">
            <a:spAutoFit/>
          </a:bodyPr>
          <a:lstStyle/>
          <a:p>
            <a:r>
              <a:rPr lang="en-US" dirty="0">
                <a:solidFill>
                  <a:schemeClr val="bg1"/>
                </a:solidFill>
              </a:rPr>
              <a:t>National Academies of Sciences, Engineering, and Medicine. (2019). The Promise of Adolescence</a:t>
            </a:r>
          </a:p>
        </p:txBody>
      </p:sp>
    </p:spTree>
    <p:extLst>
      <p:ext uri="{BB962C8B-B14F-4D97-AF65-F5344CB8AC3E}">
        <p14:creationId xmlns:p14="http://schemas.microsoft.com/office/powerpoint/2010/main" val="311214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Using a Trauma-Informed Approach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7524631"/>
              </p:ext>
            </p:extLst>
          </p:nvPr>
        </p:nvGraphicFramePr>
        <p:xfrm>
          <a:off x="4724400" y="381000"/>
          <a:ext cx="6781799" cy="5733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p:txBody>
          <a:bodyPr>
            <a:normAutofit/>
          </a:bodyPr>
          <a:lstStyle/>
          <a:p>
            <a:endParaRPr lang="en-US" sz="2000" dirty="0"/>
          </a:p>
          <a:p>
            <a:endParaRPr lang="en-US" sz="2000" dirty="0"/>
          </a:p>
          <a:p>
            <a:endParaRPr lang="en-US" sz="2000" dirty="0"/>
          </a:p>
          <a:p>
            <a:endParaRPr lang="en-US" sz="2000" dirty="0"/>
          </a:p>
          <a:p>
            <a:endParaRPr lang="en-US" sz="2000" dirty="0"/>
          </a:p>
          <a:p>
            <a:r>
              <a:rPr lang="en-US" sz="2000" dirty="0"/>
              <a:t>     </a:t>
            </a:r>
          </a:p>
        </p:txBody>
      </p:sp>
      <p:sp>
        <p:nvSpPr>
          <p:cNvPr id="3" name="TextBox 2"/>
          <p:cNvSpPr txBox="1"/>
          <p:nvPr/>
        </p:nvSpPr>
        <p:spPr>
          <a:xfrm>
            <a:off x="9850583" y="6114704"/>
            <a:ext cx="2743200" cy="381000"/>
          </a:xfrm>
          <a:prstGeom prst="rect">
            <a:avLst/>
          </a:prstGeom>
          <a:noFill/>
        </p:spPr>
        <p:txBody>
          <a:bodyPr wrap="square" rtlCol="0">
            <a:spAutoFit/>
          </a:bodyPr>
          <a:lstStyle/>
          <a:p>
            <a:r>
              <a:rPr lang="en-US" dirty="0"/>
              <a:t>SAMHSA 2014</a:t>
            </a:r>
          </a:p>
        </p:txBody>
      </p:sp>
    </p:spTree>
    <p:extLst>
      <p:ext uri="{BB962C8B-B14F-4D97-AF65-F5344CB8AC3E}">
        <p14:creationId xmlns:p14="http://schemas.microsoft.com/office/powerpoint/2010/main" val="394824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256520" cy="1325880"/>
          </a:xfrm>
        </p:spPr>
        <p:txBody>
          <a:bodyPr/>
          <a:lstStyle/>
          <a:p>
            <a:r>
              <a:rPr lang="en-US" sz="4000" dirty="0"/>
              <a:t>Creating a safe &amp; inclusive program environment -</a:t>
            </a:r>
            <a:br>
              <a:rPr lang="en-US" sz="4000" dirty="0"/>
            </a:br>
            <a:r>
              <a:rPr lang="en-US" sz="4000" dirty="0"/>
              <a:t>What strategies have you used?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72" y="578873"/>
            <a:ext cx="10022628" cy="3688327"/>
          </a:xfrm>
          <a:prstGeom prst="rect">
            <a:avLst/>
          </a:prstGeom>
        </p:spPr>
      </p:pic>
    </p:spTree>
    <p:extLst>
      <p:ext uri="{BB962C8B-B14F-4D97-AF65-F5344CB8AC3E}">
        <p14:creationId xmlns:p14="http://schemas.microsoft.com/office/powerpoint/2010/main" val="98912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Strategies</a:t>
            </a:r>
          </a:p>
        </p:txBody>
      </p:sp>
      <p:sp>
        <p:nvSpPr>
          <p:cNvPr id="6" name="Content Placeholder 5"/>
          <p:cNvSpPr>
            <a:spLocks noGrp="1"/>
          </p:cNvSpPr>
          <p:nvPr>
            <p:ph idx="1"/>
          </p:nvPr>
        </p:nvSpPr>
        <p:spPr>
          <a:xfrm>
            <a:off x="1097280" y="1845734"/>
            <a:ext cx="4693920" cy="4023360"/>
          </a:xfrm>
        </p:spPr>
        <p:txBody>
          <a:bodyPr>
            <a:noAutofit/>
          </a:bodyPr>
          <a:lstStyle/>
          <a:p>
            <a:pPr>
              <a:buFont typeface="Courier New" panose="02070309020205020404" pitchFamily="49" charset="0"/>
              <a:buChar char="o"/>
            </a:pPr>
            <a:r>
              <a:rPr lang="en-US" sz="2600" dirty="0"/>
              <a:t>Group agreements</a:t>
            </a:r>
          </a:p>
          <a:p>
            <a:pPr>
              <a:buFont typeface="Courier New" panose="02070309020205020404" pitchFamily="49" charset="0"/>
              <a:buChar char="o"/>
            </a:pPr>
            <a:r>
              <a:rPr lang="en-US" sz="2600" dirty="0"/>
              <a:t>UDL Guidelines</a:t>
            </a:r>
          </a:p>
          <a:p>
            <a:pPr>
              <a:buFont typeface="Courier New" panose="02070309020205020404" pitchFamily="49" charset="0"/>
              <a:buChar char="o"/>
            </a:pPr>
            <a:r>
              <a:rPr lang="en-US" sz="2600" dirty="0"/>
              <a:t>Transparency and predictability</a:t>
            </a:r>
          </a:p>
          <a:p>
            <a:pPr>
              <a:buFont typeface="Courier New" panose="02070309020205020404" pitchFamily="49" charset="0"/>
              <a:buChar char="o"/>
            </a:pPr>
            <a:r>
              <a:rPr lang="en-US" sz="2600" dirty="0"/>
              <a:t>Promoting belonging </a:t>
            </a:r>
          </a:p>
        </p:txBody>
      </p:sp>
      <p:pic>
        <p:nvPicPr>
          <p:cNvPr id="4" name="Picture 3"/>
          <p:cNvPicPr>
            <a:picLocks noChangeAspect="1"/>
          </p:cNvPicPr>
          <p:nvPr/>
        </p:nvPicPr>
        <p:blipFill rotWithShape="1">
          <a:blip r:embed="rId3"/>
          <a:srcRect l="38134" t="35680" r="39366" b="21904"/>
          <a:stretch/>
        </p:blipFill>
        <p:spPr>
          <a:xfrm>
            <a:off x="9828852" y="2819400"/>
            <a:ext cx="1879581" cy="1888406"/>
          </a:xfrm>
          <a:prstGeom prst="rect">
            <a:avLst/>
          </a:prstGeom>
        </p:spPr>
      </p:pic>
      <p:pic>
        <p:nvPicPr>
          <p:cNvPr id="7" name="Picture 6"/>
          <p:cNvPicPr>
            <a:picLocks noChangeAspect="1"/>
          </p:cNvPicPr>
          <p:nvPr/>
        </p:nvPicPr>
        <p:blipFill rotWithShape="1">
          <a:blip r:embed="rId4"/>
          <a:srcRect l="36127" t="34490" r="33345" b="16949"/>
          <a:stretch/>
        </p:blipFill>
        <p:spPr>
          <a:xfrm>
            <a:off x="6353102" y="3200400"/>
            <a:ext cx="2913848" cy="2470219"/>
          </a:xfrm>
          <a:prstGeom prst="rect">
            <a:avLst/>
          </a:prstGeom>
        </p:spPr>
      </p:pic>
      <p:pic>
        <p:nvPicPr>
          <p:cNvPr id="8" name="Picture 7"/>
          <p:cNvPicPr>
            <a:picLocks noChangeAspect="1"/>
          </p:cNvPicPr>
          <p:nvPr/>
        </p:nvPicPr>
        <p:blipFill rotWithShape="1">
          <a:blip r:embed="rId5"/>
          <a:srcRect l="33591" t="31914" r="32923" b="20516"/>
          <a:stretch/>
        </p:blipFill>
        <p:spPr>
          <a:xfrm>
            <a:off x="8971356" y="964673"/>
            <a:ext cx="2184324" cy="1653748"/>
          </a:xfrm>
          <a:prstGeom prst="rect">
            <a:avLst/>
          </a:prstGeom>
        </p:spPr>
      </p:pic>
    </p:spTree>
    <p:extLst>
      <p:ext uri="{BB962C8B-B14F-4D97-AF65-F5344CB8AC3E}">
        <p14:creationId xmlns:p14="http://schemas.microsoft.com/office/powerpoint/2010/main" val="152790951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6603</TotalTime>
  <Words>4616</Words>
  <Application>Microsoft Office PowerPoint</Application>
  <PresentationFormat>Widescreen</PresentationFormat>
  <Paragraphs>313</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Constantia</vt:lpstr>
      <vt:lpstr>Courier New</vt:lpstr>
      <vt:lpstr>Wingdings</vt:lpstr>
      <vt:lpstr>Retrospect</vt:lpstr>
      <vt:lpstr>Positive Youth  Development IV: Youth development programming</vt:lpstr>
      <vt:lpstr>Zoom keeping</vt:lpstr>
      <vt:lpstr>Agenda</vt:lpstr>
      <vt:lpstr>Recap: Positive Youth Development</vt:lpstr>
      <vt:lpstr>      Features of Positive Youth Development Settings</vt:lpstr>
      <vt:lpstr>Adolescents Increasingly Diverse</vt:lpstr>
      <vt:lpstr>Using a Trauma-Informed Approach</vt:lpstr>
      <vt:lpstr>Creating a safe &amp; inclusive program environment - What strategies have you used?</vt:lpstr>
      <vt:lpstr>Key Strategies</vt:lpstr>
      <vt:lpstr>PowerPoint Presentation</vt:lpstr>
      <vt:lpstr>Transparency &amp; Predictability</vt:lpstr>
      <vt:lpstr>Transparent &amp; Predictable</vt:lpstr>
      <vt:lpstr>Promoting Belonging</vt:lpstr>
      <vt:lpstr>PowerPoint Presentation</vt:lpstr>
      <vt:lpstr>Micro-affirmations   </vt:lpstr>
      <vt:lpstr>PowerPoint Presentation</vt:lpstr>
      <vt:lpstr>Vygotsky’s Zone of Proximal Development</vt:lpstr>
      <vt:lpstr>Scaffolding Process </vt:lpstr>
      <vt:lpstr>Scaffolding Process </vt:lpstr>
      <vt:lpstr>Key Elements of Scaffolding</vt:lpstr>
      <vt:lpstr>  Feedback</vt:lpstr>
      <vt:lpstr>Praise: Promoting Growth - Mindset</vt:lpstr>
      <vt:lpstr>Active Learning</vt:lpstr>
      <vt:lpstr>Active Learning Strategies </vt:lpstr>
      <vt:lpstr>Promoting Critical Thinking</vt:lpstr>
      <vt:lpstr>Any questions,  comments or takeaways?</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Youth Development IV: Youth Development Programming</dc:title>
  <dc:creator>Windows User</dc:creator>
  <cp:lastModifiedBy>Karen Schantz</cp:lastModifiedBy>
  <cp:revision>295</cp:revision>
  <dcterms:created xsi:type="dcterms:W3CDTF">2013-08-09T16:38:06Z</dcterms:created>
  <dcterms:modified xsi:type="dcterms:W3CDTF">2021-07-02T16:07:50Z</dcterms:modified>
</cp:coreProperties>
</file>