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68" r:id="rId3"/>
    <p:sldId id="351" r:id="rId4"/>
    <p:sldId id="352" r:id="rId5"/>
    <p:sldId id="386" r:id="rId6"/>
    <p:sldId id="388" r:id="rId7"/>
    <p:sldId id="374" r:id="rId8"/>
    <p:sldId id="389" r:id="rId9"/>
    <p:sldId id="376" r:id="rId10"/>
    <p:sldId id="377" r:id="rId11"/>
    <p:sldId id="387" r:id="rId12"/>
    <p:sldId id="390" r:id="rId13"/>
    <p:sldId id="378" r:id="rId14"/>
    <p:sldId id="379" r:id="rId15"/>
    <p:sldId id="393" r:id="rId16"/>
    <p:sldId id="396" r:id="rId17"/>
    <p:sldId id="380" r:id="rId18"/>
    <p:sldId id="381" r:id="rId19"/>
    <p:sldId id="382" r:id="rId20"/>
    <p:sldId id="397" r:id="rId21"/>
    <p:sldId id="395" r:id="rId22"/>
    <p:sldId id="383" r:id="rId23"/>
    <p:sldId id="394" r:id="rId24"/>
    <p:sldId id="384" r:id="rId25"/>
    <p:sldId id="385" r:id="rId26"/>
    <p:sldId id="367" r:id="rId27"/>
    <p:sldId id="373" r:id="rId28"/>
    <p:sldId id="370"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E55C52-01DD-4574-AC2C-5B199E93CA30}" v="6" dt="2021-06-15T19:13:41.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0979" autoAdjust="0"/>
  </p:normalViewPr>
  <p:slideViewPr>
    <p:cSldViewPr>
      <p:cViewPr varScale="1">
        <p:scale>
          <a:sx n="52" d="100"/>
          <a:sy n="52" d="100"/>
        </p:scale>
        <p:origin x="451"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6" d="100"/>
          <a:sy n="86" d="100"/>
        </p:scale>
        <p:origin x="2202" y="-13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FE55C52-01DD-4574-AC2C-5B199E93CA30}"/>
    <pc:docChg chg="modSld">
      <pc:chgData name="" userId="" providerId="" clId="Web-{7FE55C52-01DD-4574-AC2C-5B199E93CA30}" dt="2021-06-15T19:13:32.377" v="0" actId="20577"/>
      <pc:docMkLst>
        <pc:docMk/>
      </pc:docMkLst>
      <pc:sldChg chg="modSp">
        <pc:chgData name="" userId="" providerId="" clId="Web-{7FE55C52-01DD-4574-AC2C-5B199E93CA30}" dt="2021-06-15T19:13:32.377" v="0" actId="20577"/>
        <pc:sldMkLst>
          <pc:docMk/>
          <pc:sldMk cId="3124169665" sldId="256"/>
        </pc:sldMkLst>
        <pc:spChg chg="mod">
          <ac:chgData name="" userId="" providerId="" clId="Web-{7FE55C52-01DD-4574-AC2C-5B199E93CA30}" dt="2021-06-15T19:13:32.377" v="0" actId="20577"/>
          <ac:spMkLst>
            <pc:docMk/>
            <pc:sldMk cId="3124169665" sldId="256"/>
            <ac:spMk id="6" creationId="{00000000-0000-0000-0000-000000000000}"/>
          </ac:spMkLst>
        </pc:spChg>
      </pc:sldChg>
    </pc:docChg>
  </pc:docChgLst>
  <pc:docChgLst>
    <pc:chgData name="Jutta Dotterweich" userId="+lI3uZwMvrBWoDv4WjY1cwViSu/kIVDpkxsn3anUU2c=" providerId="None" clId="Web-{7FE55C52-01DD-4574-AC2C-5B199E93CA30}"/>
    <pc:docChg chg="modSld">
      <pc:chgData name="Jutta Dotterweich" userId="+lI3uZwMvrBWoDv4WjY1cwViSu/kIVDpkxsn3anUU2c=" providerId="None" clId="Web-{7FE55C52-01DD-4574-AC2C-5B199E93CA30}" dt="2021-06-15T19:13:33.112" v="0" actId="20577"/>
      <pc:docMkLst>
        <pc:docMk/>
      </pc:docMkLst>
      <pc:sldChg chg="modSp">
        <pc:chgData name="Jutta Dotterweich" userId="+lI3uZwMvrBWoDv4WjY1cwViSu/kIVDpkxsn3anUU2c=" providerId="None" clId="Web-{7FE55C52-01DD-4574-AC2C-5B199E93CA30}" dt="2021-06-15T19:13:33.112" v="0" actId="20577"/>
        <pc:sldMkLst>
          <pc:docMk/>
          <pc:sldMk cId="3124169665" sldId="256"/>
        </pc:sldMkLst>
        <pc:spChg chg="mod">
          <ac:chgData name="Jutta Dotterweich" userId="+lI3uZwMvrBWoDv4WjY1cwViSu/kIVDpkxsn3anUU2c=" providerId="None" clId="Web-{7FE55C52-01DD-4574-AC2C-5B199E93CA30}" dt="2021-06-15T19:13:33.112" v="0" actId="20577"/>
          <ac:spMkLst>
            <pc:docMk/>
            <pc:sldMk cId="3124169665"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F22E-A59A-4A12-A822-4A61C5358DC6}" type="datetimeFigureOut">
              <a:rPr lang="en-US" smtClean="0"/>
              <a:t>7/2/2021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B989-AE1D-4804-B60D-A7ED8BF2C9DD}" type="slidenum">
              <a:rPr lang="en-US" smtClean="0"/>
              <a:t>‹#›</a:t>
            </a:fld>
            <a:endParaRPr lang="en-US"/>
          </a:p>
        </p:txBody>
      </p:sp>
    </p:spTree>
    <p:extLst>
      <p:ext uri="{BB962C8B-B14F-4D97-AF65-F5344CB8AC3E}">
        <p14:creationId xmlns:p14="http://schemas.microsoft.com/office/powerpoint/2010/main" val="398679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a:t>
            </a:fld>
            <a:endParaRPr lang="en-US"/>
          </a:p>
        </p:txBody>
      </p:sp>
    </p:spTree>
    <p:extLst>
      <p:ext uri="{BB962C8B-B14F-4D97-AF65-F5344CB8AC3E}">
        <p14:creationId xmlns:p14="http://schemas.microsoft.com/office/powerpoint/2010/main" val="417383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just a few examples of how </a:t>
            </a:r>
            <a:r>
              <a:rPr lang="en-US" sz="1200" b="0" i="0" u="none" strike="noStrike" kern="1200" baseline="0" dirty="0">
                <a:solidFill>
                  <a:schemeClr val="tx1"/>
                </a:solidFill>
                <a:latin typeface="+mn-lt"/>
                <a:ea typeface="+mn-ea"/>
                <a:cs typeface="+mn-cs"/>
              </a:rPr>
              <a:t>young people can be actively involved in decision making – taking on responsibilities that impact other people and organizations. We would like to introduce the model of youth engagement shown here, adapted from the Youth Commission in</a:t>
            </a:r>
          </a:p>
          <a:p>
            <a:r>
              <a:rPr lang="en-US" sz="1200" b="0" i="0" u="none" strike="noStrike" kern="1200" baseline="0" dirty="0">
                <a:solidFill>
                  <a:schemeClr val="tx1"/>
                </a:solidFill>
                <a:latin typeface="+mn-lt"/>
                <a:ea typeface="+mn-ea"/>
                <a:cs typeface="+mn-cs"/>
              </a:rPr>
              <a:t>Hampton, Virginia.</a:t>
            </a:r>
          </a:p>
          <a:p>
            <a:r>
              <a:rPr lang="en-US" sz="1200" b="0" i="0" u="none" strike="noStrike" kern="1200" baseline="0" dirty="0">
                <a:solidFill>
                  <a:schemeClr val="tx1"/>
                </a:solidFill>
                <a:latin typeface="+mn-lt"/>
                <a:ea typeface="+mn-ea"/>
                <a:cs typeface="+mn-cs"/>
              </a:rPr>
              <a:t>There are more opportunities for young people in the bottom level, </a:t>
            </a:r>
            <a:r>
              <a:rPr lang="en-US" sz="1200" b="1" i="0" u="none" strike="noStrike" kern="1200" baseline="0" dirty="0">
                <a:solidFill>
                  <a:schemeClr val="tx1"/>
                </a:solidFill>
                <a:latin typeface="+mn-lt"/>
                <a:ea typeface="+mn-ea"/>
                <a:cs typeface="+mn-cs"/>
              </a:rPr>
              <a:t>Participation</a:t>
            </a:r>
            <a:r>
              <a:rPr lang="en-US" sz="1200" b="0" i="0" u="none" strike="noStrike" kern="1200" baseline="0" dirty="0">
                <a:solidFill>
                  <a:schemeClr val="tx1"/>
                </a:solidFill>
                <a:latin typeface="+mn-lt"/>
                <a:ea typeface="+mn-ea"/>
                <a:cs typeface="+mn-cs"/>
              </a:rPr>
              <a:t>. In this category young people learn to plan, make decisions, implement, and evaluate on an action‐oriented and concrete level. Usually projects have a clear timetable and results can be seen quickly. The overall scope of projects is</a:t>
            </a:r>
          </a:p>
          <a:p>
            <a:r>
              <a:rPr lang="en-US" sz="1200" b="0" i="0" u="none" strike="noStrike" kern="1200" baseline="0" dirty="0">
                <a:solidFill>
                  <a:schemeClr val="tx1"/>
                </a:solidFill>
                <a:latin typeface="+mn-lt"/>
                <a:ea typeface="+mn-ea"/>
                <a:cs typeface="+mn-cs"/>
              </a:rPr>
              <a:t>typically set by adults.</a:t>
            </a:r>
          </a:p>
          <a:p>
            <a:r>
              <a:rPr lang="en-US" sz="1200" b="0" i="0" u="none" strike="noStrike" kern="1200" baseline="0" dirty="0">
                <a:solidFill>
                  <a:schemeClr val="tx1"/>
                </a:solidFill>
                <a:latin typeface="+mn-lt"/>
                <a:ea typeface="+mn-ea"/>
                <a:cs typeface="+mn-cs"/>
              </a:rPr>
              <a:t>The second level, </a:t>
            </a:r>
            <a:r>
              <a:rPr lang="en-US" sz="1200" b="1" i="0" u="none" strike="noStrike" kern="1200" baseline="0" dirty="0">
                <a:solidFill>
                  <a:schemeClr val="tx1"/>
                </a:solidFill>
                <a:latin typeface="+mn-lt"/>
                <a:ea typeface="+mn-ea"/>
                <a:cs typeface="+mn-cs"/>
              </a:rPr>
              <a:t>Voice and Consultation</a:t>
            </a:r>
            <a:r>
              <a:rPr lang="en-US" sz="1200" b="0" i="0" u="none" strike="noStrike" kern="1200" baseline="0" dirty="0">
                <a:solidFill>
                  <a:schemeClr val="tx1"/>
                </a:solidFill>
                <a:latin typeface="+mn-lt"/>
                <a:ea typeface="+mn-ea"/>
                <a:cs typeface="+mn-cs"/>
              </a:rPr>
              <a:t>, highlights youth opinions, as youth are encouraged to express their perspectives on an issue. Young people are the experts here, and take on the role of consultants. This role requires different skills from those used to complete tasks, projects, and service training.</a:t>
            </a:r>
          </a:p>
          <a:p>
            <a:r>
              <a:rPr lang="en-US" sz="1200" b="0" i="0" u="none" strike="noStrike" kern="1200" baseline="0" dirty="0">
                <a:solidFill>
                  <a:schemeClr val="tx1"/>
                </a:solidFill>
                <a:latin typeface="+mn-lt"/>
                <a:ea typeface="+mn-ea"/>
                <a:cs typeface="+mn-cs"/>
              </a:rPr>
              <a:t>Results might not be apparent right away.</a:t>
            </a:r>
          </a:p>
          <a:p>
            <a:r>
              <a:rPr lang="en-US" sz="1200" b="0" i="0" u="none" strike="noStrike" kern="1200" baseline="0" dirty="0">
                <a:solidFill>
                  <a:schemeClr val="tx1"/>
                </a:solidFill>
                <a:latin typeface="+mn-lt"/>
                <a:ea typeface="+mn-ea"/>
                <a:cs typeface="+mn-cs"/>
              </a:rPr>
              <a:t>The third level, </a:t>
            </a:r>
            <a:r>
              <a:rPr lang="en-US" sz="1200" b="1" i="0" u="none" strike="noStrike" kern="1200" baseline="0" dirty="0">
                <a:solidFill>
                  <a:schemeClr val="tx1"/>
                </a:solidFill>
                <a:latin typeface="+mn-lt"/>
                <a:ea typeface="+mn-ea"/>
                <a:cs typeface="+mn-cs"/>
              </a:rPr>
              <a:t>Shared Leadership, </a:t>
            </a:r>
            <a:r>
              <a:rPr lang="en-US" sz="1200" b="0" i="0" u="none" strike="noStrike" kern="1200" baseline="0" dirty="0">
                <a:solidFill>
                  <a:schemeClr val="tx1"/>
                </a:solidFill>
                <a:latin typeface="+mn-lt"/>
                <a:ea typeface="+mn-ea"/>
                <a:cs typeface="+mn-cs"/>
              </a:rPr>
              <a:t>requires many skills and youth motivation. It is more abstract and less action‐oriented than other roles, and results might be long‐term. Fewer young people are likely to be interested and skilled enough to move into these positions. This is also true for adults – fewer adults</a:t>
            </a:r>
          </a:p>
          <a:p>
            <a:r>
              <a:rPr lang="en-US" sz="1200" b="0" i="0" u="none" strike="noStrike" kern="1200" baseline="0" dirty="0">
                <a:solidFill>
                  <a:schemeClr val="tx1"/>
                </a:solidFill>
                <a:latin typeface="+mn-lt"/>
                <a:ea typeface="+mn-ea"/>
                <a:cs typeface="+mn-cs"/>
              </a:rPr>
              <a:t>have the motivation and skills to be in leadership positions. Recruiting young people to the Board of Directors to establish youth voice in the agency might be tempting, but it is typically not successful without extensive preparation and support efforts for youth and adults.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use this model because it shows that there are many opportunities for young people to get involved according to their interests and skills. The model also provides a path for growth and future opportunities. Young people are more likely to get started with concrete, action‐oriented projects that</a:t>
            </a:r>
          </a:p>
          <a:p>
            <a:r>
              <a:rPr lang="en-US" sz="1200" b="0" i="0" u="none" strike="noStrike" kern="1200" baseline="0" dirty="0">
                <a:solidFill>
                  <a:schemeClr val="tx1"/>
                </a:solidFill>
                <a:latin typeface="+mn-lt"/>
                <a:ea typeface="+mn-ea"/>
                <a:cs typeface="+mn-cs"/>
              </a:rPr>
              <a:t>provide them with skill‐building opportunities. As they get to know the agency as well as their own potential and interests, they can move up to different positions and responsibilities at higher levels of impact.</a:t>
            </a:r>
          </a:p>
          <a:p>
            <a:r>
              <a:rPr lang="en-US" sz="1200" b="0" i="1" u="none" strike="noStrike" kern="1200" baseline="0" dirty="0">
                <a:solidFill>
                  <a:schemeClr val="tx1"/>
                </a:solidFill>
                <a:latin typeface="+mn-lt"/>
                <a:ea typeface="+mn-ea"/>
                <a:cs typeface="+mn-cs"/>
              </a:rPr>
              <a:t>Ask if they have any questions or comments</a:t>
            </a:r>
            <a:endParaRPr lang="en-US" i="1" dirty="0"/>
          </a:p>
        </p:txBody>
      </p:sp>
      <p:sp>
        <p:nvSpPr>
          <p:cNvPr id="4" name="Slide Number Placeholder 3"/>
          <p:cNvSpPr>
            <a:spLocks noGrp="1"/>
          </p:cNvSpPr>
          <p:nvPr>
            <p:ph type="sldNum" sz="quarter" idx="5"/>
          </p:nvPr>
        </p:nvSpPr>
        <p:spPr/>
        <p:txBody>
          <a:bodyPr/>
          <a:lstStyle/>
          <a:p>
            <a:fld id="{96A9B989-AE1D-4804-B60D-A7ED8BF2C9DD}" type="slidenum">
              <a:rPr lang="en-US" smtClean="0"/>
              <a:t>11</a:t>
            </a:fld>
            <a:endParaRPr lang="en-US"/>
          </a:p>
        </p:txBody>
      </p:sp>
    </p:spTree>
    <p:extLst>
      <p:ext uri="{BB962C8B-B14F-4D97-AF65-F5344CB8AC3E}">
        <p14:creationId xmlns:p14="http://schemas.microsoft.com/office/powerpoint/2010/main" val="144747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put this to the test… read scenario.</a:t>
            </a:r>
          </a:p>
          <a:p>
            <a:r>
              <a:rPr lang="en-US" dirty="0"/>
              <a:t>Click – chat in the benefits </a:t>
            </a:r>
          </a:p>
          <a:p>
            <a:r>
              <a:rPr lang="en-US" dirty="0"/>
              <a:t>Click – chat in the anticipated challenges</a:t>
            </a:r>
          </a:p>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12</a:t>
            </a:fld>
            <a:endParaRPr lang="en-US"/>
          </a:p>
        </p:txBody>
      </p:sp>
    </p:spTree>
    <p:extLst>
      <p:ext uri="{BB962C8B-B14F-4D97-AF65-F5344CB8AC3E}">
        <p14:creationId xmlns:p14="http://schemas.microsoft.com/office/powerpoint/2010/main" val="340892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970939"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3C2D960D-45E2-4D2A-9245-68F163D332F8}" type="slidenum">
              <a:rPr lang="en-US" sz="1200">
                <a:latin typeface="Calibri" pitchFamily="34" charset="0"/>
              </a:rPr>
              <a:pPr algn="r" eaLnBrk="1" hangingPunct="1"/>
              <a:t>13</a:t>
            </a:fld>
            <a:endParaRPr lang="en-US" sz="120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We know that establishing youth engagement in your program or agency might be a challenging task. It will be helpful if you have supportive research that backs you up and provides you with some extra ammunition to make your case. What are the benefits for young people?</a:t>
            </a:r>
          </a:p>
          <a:p>
            <a:r>
              <a:rPr lang="en-US" sz="1200" b="0" i="0" u="none" strike="noStrike" kern="1200" baseline="0" dirty="0">
                <a:solidFill>
                  <a:schemeClr val="tx1"/>
                </a:solidFill>
                <a:latin typeface="+mn-lt"/>
                <a:ea typeface="+mn-ea"/>
                <a:cs typeface="+mn-cs"/>
              </a:rPr>
              <a:t>Research tells us that they will gain competence in civic engagement, skills, and knowledge. They will enhance their social and emotional skills and develop greater sense of efficacy and belonging. And they will learn skills that promote their vocational development as well as knowledge of the community and</a:t>
            </a:r>
          </a:p>
          <a:p>
            <a:r>
              <a:rPr lang="en-US" sz="1200" b="0" i="0" u="none" strike="noStrike" kern="1200" baseline="0" dirty="0">
                <a:solidFill>
                  <a:schemeClr val="tx1"/>
                </a:solidFill>
                <a:latin typeface="+mn-lt"/>
                <a:ea typeface="+mn-ea"/>
                <a:cs typeface="+mn-cs"/>
              </a:rPr>
              <a:t>its social institutions.</a:t>
            </a:r>
            <a:endParaRPr lang="en-US" dirty="0">
              <a:latin typeface="Arial" pitchFamily="34" charset="0"/>
              <a:cs typeface="Arial" pitchFamily="34" charset="0"/>
            </a:endParaRPr>
          </a:p>
        </p:txBody>
      </p:sp>
    </p:spTree>
    <p:extLst>
      <p:ext uri="{BB962C8B-B14F-4D97-AF65-F5344CB8AC3E}">
        <p14:creationId xmlns:p14="http://schemas.microsoft.com/office/powerpoint/2010/main" val="292483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6986" indent="-291148" eaLnBrk="0" hangingPunct="0">
              <a:defRPr>
                <a:solidFill>
                  <a:schemeClr val="tx1"/>
                </a:solidFill>
                <a:latin typeface="Arial" pitchFamily="34" charset="0"/>
              </a:defRPr>
            </a:lvl2pPr>
            <a:lvl3pPr marL="1164594" indent="-232918" eaLnBrk="0" hangingPunct="0">
              <a:defRPr>
                <a:solidFill>
                  <a:schemeClr val="tx1"/>
                </a:solidFill>
                <a:latin typeface="Arial" pitchFamily="34" charset="0"/>
              </a:defRPr>
            </a:lvl3pPr>
            <a:lvl4pPr marL="1630432" indent="-232918" eaLnBrk="0" hangingPunct="0">
              <a:defRPr>
                <a:solidFill>
                  <a:schemeClr val="tx1"/>
                </a:solidFill>
                <a:latin typeface="Arial" pitchFamily="34" charset="0"/>
              </a:defRPr>
            </a:lvl4pPr>
            <a:lvl5pPr marL="2096269" indent="-232918" eaLnBrk="0" hangingPunct="0">
              <a:defRPr>
                <a:solidFill>
                  <a:schemeClr val="tx1"/>
                </a:solidFill>
                <a:latin typeface="Arial" pitchFamily="34" charset="0"/>
              </a:defRPr>
            </a:lvl5pPr>
            <a:lvl6pPr marL="2562106" indent="-232918" eaLnBrk="0" fontAlgn="base" hangingPunct="0">
              <a:spcBef>
                <a:spcPct val="0"/>
              </a:spcBef>
              <a:spcAft>
                <a:spcPct val="0"/>
              </a:spcAft>
              <a:defRPr>
                <a:solidFill>
                  <a:schemeClr val="tx1"/>
                </a:solidFill>
                <a:latin typeface="Arial" pitchFamily="34" charset="0"/>
              </a:defRPr>
            </a:lvl6pPr>
            <a:lvl7pPr marL="3027944" indent="-232918" eaLnBrk="0" fontAlgn="base" hangingPunct="0">
              <a:spcBef>
                <a:spcPct val="0"/>
              </a:spcBef>
              <a:spcAft>
                <a:spcPct val="0"/>
              </a:spcAft>
              <a:defRPr>
                <a:solidFill>
                  <a:schemeClr val="tx1"/>
                </a:solidFill>
                <a:latin typeface="Arial" pitchFamily="34" charset="0"/>
              </a:defRPr>
            </a:lvl7pPr>
            <a:lvl8pPr marL="3493782" indent="-232918" eaLnBrk="0" fontAlgn="base" hangingPunct="0">
              <a:spcBef>
                <a:spcPct val="0"/>
              </a:spcBef>
              <a:spcAft>
                <a:spcPct val="0"/>
              </a:spcAft>
              <a:defRPr>
                <a:solidFill>
                  <a:schemeClr val="tx1"/>
                </a:solidFill>
                <a:latin typeface="Arial" pitchFamily="34" charset="0"/>
              </a:defRPr>
            </a:lvl8pPr>
            <a:lvl9pPr marL="3959620" indent="-232918"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7E880D8-4CBE-4A34-9FA4-04F7B6269088}" type="slidenum">
              <a:rPr lang="en-US" smtClean="0">
                <a:cs typeface="Arial" pitchFamily="34" charset="0"/>
              </a:rPr>
              <a:pPr eaLnBrk="1" fontAlgn="base" hangingPunct="1">
                <a:spcBef>
                  <a:spcPct val="0"/>
                </a:spcBef>
                <a:spcAft>
                  <a:spcPct val="0"/>
                </a:spcAft>
              </a:pPr>
              <a:t>14</a:t>
            </a:fld>
            <a:endParaRPr lang="en-US">
              <a:cs typeface="Arial" pitchFamily="34" charset="0"/>
            </a:endParaRPr>
          </a:p>
        </p:txBody>
      </p:sp>
      <p:sp>
        <p:nvSpPr>
          <p:cNvPr id="59395" name="Rectangle 7"/>
          <p:cNvSpPr txBox="1">
            <a:spLocks noGrp="1" noChangeArrowheads="1"/>
          </p:cNvSpPr>
          <p:nvPr/>
        </p:nvSpPr>
        <p:spPr bwMode="auto">
          <a:xfrm>
            <a:off x="3970939"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2C43F86B-AD4E-4E39-8DEE-0CD77984E06E}" type="slidenum">
              <a:rPr lang="en-US" sz="1200">
                <a:latin typeface="Calibri" pitchFamily="34" charset="0"/>
              </a:rPr>
              <a:pPr algn="r" eaLnBrk="1" hangingPunct="1"/>
              <a:t>14</a:t>
            </a:fld>
            <a:endParaRPr lang="en-US" sz="1200">
              <a:latin typeface="Calibri" pitchFamily="34" charset="0"/>
            </a:endParaRPr>
          </a:p>
        </p:txBody>
      </p:sp>
      <p:sp>
        <p:nvSpPr>
          <p:cNvPr id="593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1" u="none" strike="noStrike" kern="1200" baseline="0" dirty="0">
                <a:solidFill>
                  <a:schemeClr val="tx1"/>
                </a:solidFill>
                <a:latin typeface="+mn-lt"/>
                <a:ea typeface="+mn-ea"/>
                <a:cs typeface="+mn-cs"/>
              </a:rPr>
              <a:t>Review slide. </a:t>
            </a:r>
          </a:p>
          <a:p>
            <a:r>
              <a:rPr lang="en-US" sz="1200" b="0" i="1" u="none" strike="noStrike" kern="1200" baseline="0" dirty="0">
                <a:solidFill>
                  <a:schemeClr val="tx1"/>
                </a:solidFill>
                <a:latin typeface="+mn-lt"/>
                <a:ea typeface="+mn-ea"/>
                <a:cs typeface="+mn-cs"/>
              </a:rPr>
              <a:t>Refer to </a:t>
            </a:r>
            <a:r>
              <a:rPr lang="en-US" sz="1200" b="0" i="1" u="none" strike="noStrike" kern="1200" baseline="0" dirty="0" err="1">
                <a:solidFill>
                  <a:schemeClr val="tx1"/>
                </a:solidFill>
                <a:latin typeface="+mn-lt"/>
                <a:ea typeface="+mn-ea"/>
                <a:cs typeface="+mn-cs"/>
              </a:rPr>
              <a:t>Shep</a:t>
            </a:r>
            <a:r>
              <a:rPr lang="en-US" sz="1200" b="0" i="1" u="none" strike="noStrike" kern="1200" baseline="0" dirty="0">
                <a:solidFill>
                  <a:schemeClr val="tx1"/>
                </a:solidFill>
                <a:latin typeface="+mn-lt"/>
                <a:ea typeface="+mn-ea"/>
                <a:cs typeface="+mn-cs"/>
              </a:rPr>
              <a:t> Zeldin’s monograph, summarized in the “Youth in Decision‐Making” handout. Stress that youth engagement is beneficial for youth organizations; it gives them authenticity and credibility as youth service organizations.(link on page)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From experience we know that efforts to establish meaningful roles in organizations often encounter resistance and skepticism. By knowing the benefits for youth, adults, and organizations, you can make a strong argument to co‐workers and administrators for creating these roles.</a:t>
            </a:r>
            <a:endParaRPr lang="en-US" dirty="0">
              <a:latin typeface="Arial" pitchFamily="34" charset="0"/>
              <a:cs typeface="Arial" pitchFamily="34" charset="0"/>
            </a:endParaRPr>
          </a:p>
        </p:txBody>
      </p:sp>
    </p:spTree>
    <p:extLst>
      <p:ext uri="{BB962C8B-B14F-4D97-AF65-F5344CB8AC3E}">
        <p14:creationId xmlns:p14="http://schemas.microsoft.com/office/powerpoint/2010/main" val="254711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Roger Hart introduced this ladder of youth participation or engagement many years ago. Drawn from his international youth work he recognized the youth adult partnership is not easy to establish. Often adults have trouble sharing control with young people and consciously or unconsciously jeopardize a real partnership.</a:t>
            </a:r>
          </a:p>
          <a:p>
            <a:r>
              <a:rPr lang="en-US" dirty="0"/>
              <a:t>The bottom three steps are non-participation. Sometimes adults ask young people to the table but they don’t really take them seriously. The want to create the image of youth engagement, but it is only decoration or a token gesture.</a:t>
            </a:r>
          </a:p>
          <a:p>
            <a:r>
              <a:rPr lang="en-US" dirty="0"/>
              <a:t>The other steps are different ways of engaging youth in decision making. They reflect different degrees of providing support and sharing control.</a:t>
            </a:r>
          </a:p>
          <a:p>
            <a:r>
              <a:rPr lang="en-US" dirty="0"/>
              <a:t>The ladder may be a helpful tool to gauge where your program or agency is in regards to youth engagement and to avoid tokenism, decoration and manipulation.</a:t>
            </a:r>
          </a:p>
        </p:txBody>
      </p:sp>
      <p:sp>
        <p:nvSpPr>
          <p:cNvPr id="4" name="Slide Number Placeholder 3"/>
          <p:cNvSpPr>
            <a:spLocks noGrp="1"/>
          </p:cNvSpPr>
          <p:nvPr>
            <p:ph type="sldNum" sz="quarter" idx="5"/>
          </p:nvPr>
        </p:nvSpPr>
        <p:spPr/>
        <p:txBody>
          <a:bodyPr/>
          <a:lstStyle/>
          <a:p>
            <a:fld id="{96A9B989-AE1D-4804-B60D-A7ED8BF2C9DD}" type="slidenum">
              <a:rPr lang="en-US" smtClean="0"/>
              <a:t>15</a:t>
            </a:fld>
            <a:endParaRPr lang="en-US"/>
          </a:p>
        </p:txBody>
      </p:sp>
    </p:spTree>
    <p:extLst>
      <p:ext uri="{BB962C8B-B14F-4D97-AF65-F5344CB8AC3E}">
        <p14:creationId xmlns:p14="http://schemas.microsoft.com/office/powerpoint/2010/main" val="17284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a:t>
            </a:r>
          </a:p>
          <a:p>
            <a:r>
              <a:rPr lang="en-US" dirty="0"/>
              <a:t>- your dress or appearance was ever criticized or ridiculed by an adult</a:t>
            </a:r>
          </a:p>
          <a:p>
            <a:r>
              <a:rPr lang="en-US" dirty="0"/>
              <a:t> </a:t>
            </a:r>
          </a:p>
          <a:p>
            <a:r>
              <a:rPr lang="en-US" dirty="0"/>
              <a:t>• you ever felt that your racial or ethnic group, your gender, your religious or cultural heritage or some other group that you are a part of was not represented, was represented inaccurately, or was put down in the curriculum you were taught</a:t>
            </a:r>
          </a:p>
          <a:p>
            <a:r>
              <a:rPr lang="en-US" dirty="0"/>
              <a:t> </a:t>
            </a:r>
          </a:p>
          <a:p>
            <a:r>
              <a:rPr lang="en-US" dirty="0"/>
              <a:t>• you ever received the message from a teacher, a student, or an administrator that people like you were not normal, were lazy, were not intelligent, or were otherwise different or inferior and therefore not deserving of full respect</a:t>
            </a:r>
          </a:p>
          <a:p>
            <a:r>
              <a:rPr lang="en-US" dirty="0"/>
              <a:t> </a:t>
            </a:r>
          </a:p>
          <a:p>
            <a:r>
              <a:rPr lang="en-US" dirty="0"/>
              <a:t>• you ever received the message that there was something different and wrong about your family, that it wasn’t normal, or that your family was inferior because of class, race, gender, sexual orientation, religion, or other kinds of difference</a:t>
            </a:r>
          </a:p>
          <a:p>
            <a:endParaRPr lang="en-US" dirty="0"/>
          </a:p>
          <a:p>
            <a:r>
              <a:rPr lang="en-US" dirty="0"/>
              <a:t>• you were ever disciplined unfairly, arbitrarily or inappropriately by an adult and could not challenge it because you were a young person</a:t>
            </a:r>
          </a:p>
          <a:p>
            <a:endParaRPr lang="en-US" dirty="0"/>
          </a:p>
          <a:p>
            <a:r>
              <a:rPr lang="en-US" dirty="0"/>
              <a:t>• you were ever the object of a degrading comment or put down or made to feel ashamed or humiliated by a teacher or by another young person</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16</a:t>
            </a:fld>
            <a:endParaRPr lang="en-US"/>
          </a:p>
        </p:txBody>
      </p:sp>
    </p:spTree>
    <p:extLst>
      <p:ext uri="{BB962C8B-B14F-4D97-AF65-F5344CB8AC3E}">
        <p14:creationId xmlns:p14="http://schemas.microsoft.com/office/powerpoint/2010/main" val="389428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 taking young people seriously, disrespecting young people because of their age and lack of experience - we call this attitude “adultism”: our negative assumptions, behaviors, and attitudes towards young people. Adultism is a powerful issue that is strongly embedded in society, and manifests itself in different ways.</a:t>
            </a:r>
            <a:endParaRPr lang="en-US" dirty="0"/>
          </a:p>
          <a:p>
            <a:r>
              <a:rPr lang="en-US" sz="1200" b="0" i="0" u="none" strike="noStrike" kern="1200" baseline="0" dirty="0">
                <a:solidFill>
                  <a:schemeClr val="tx1"/>
                </a:solidFill>
                <a:latin typeface="+mn-lt"/>
                <a:ea typeface="+mn-ea"/>
                <a:cs typeface="+mn-cs"/>
              </a:rPr>
              <a:t>Parents sometimes react negatively to the concept of adultism. We recognize that in highly stressed communities, adults may need to maintain a strongly authoritative role in order to keep young people safe. Strict rules that are explained and enforced respectfully do not fall into the category of “adultism.”</a:t>
            </a:r>
            <a:endParaRPr lang="en-US" dirty="0"/>
          </a:p>
        </p:txBody>
      </p:sp>
      <p:sp>
        <p:nvSpPr>
          <p:cNvPr id="4" name="Slide Number Placeholder 3"/>
          <p:cNvSpPr>
            <a:spLocks noGrp="1"/>
          </p:cNvSpPr>
          <p:nvPr>
            <p:ph type="sldNum" sz="quarter" idx="10"/>
          </p:nvPr>
        </p:nvSpPr>
        <p:spPr/>
        <p:txBody>
          <a:bodyPr/>
          <a:lstStyle/>
          <a:p>
            <a:fld id="{4F26DDF5-7139-4C48-83CF-54BF174B69B8}" type="slidenum">
              <a:rPr lang="en-US" smtClean="0"/>
              <a:t>17</a:t>
            </a:fld>
            <a:endParaRPr lang="en-US"/>
          </a:p>
        </p:txBody>
      </p:sp>
    </p:spTree>
    <p:extLst>
      <p:ext uri="{BB962C8B-B14F-4D97-AF65-F5344CB8AC3E}">
        <p14:creationId xmlns:p14="http://schemas.microsoft.com/office/powerpoint/2010/main" val="394433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0999"/>
            <a:ext cx="5562600" cy="4494213"/>
          </a:xfrm>
        </p:spPr>
        <p:txBody>
          <a:bodyPr/>
          <a:lstStyle/>
          <a:p>
            <a:r>
              <a:rPr lang="en-US" b="1" dirty="0"/>
              <a:t>Dysfunctional Rescuing</a:t>
            </a:r>
          </a:p>
          <a:p>
            <a:r>
              <a:rPr lang="en-US" dirty="0"/>
              <a:t>We help young people because we assume that they cannot help themselves, or we help them in such away that it limits their ability to help themselves. The result is that young people are ultimately set up to fail.</a:t>
            </a:r>
          </a:p>
          <a:p>
            <a:r>
              <a:rPr lang="en-US" b="1" dirty="0"/>
              <a:t>Blaming the victim</a:t>
            </a:r>
          </a:p>
          <a:p>
            <a:r>
              <a:rPr lang="en-US" dirty="0"/>
              <a:t>We assume that the behavioral problems of young people are solely their responsibility. We do not consider that many young people have grown up in poverty,  in dangerous neighborhoods, in poor schools, and among adults who are unable to care for them. As a result young people do not get the adult support they need.</a:t>
            </a:r>
          </a:p>
          <a:p>
            <a:r>
              <a:rPr lang="en-US" b="1" dirty="0"/>
              <a:t>Avoidance of contact</a:t>
            </a:r>
          </a:p>
          <a:p>
            <a:r>
              <a:rPr lang="en-US" dirty="0"/>
              <a:t>There is lack of regular social or professional contact with young people and a lack of effort to learn about youth and the environments they live in. This leads to adults creating programs based on their own needs, not on the needs and interests of young people.</a:t>
            </a:r>
          </a:p>
          <a:p>
            <a:r>
              <a:rPr lang="en-US" b="1" dirty="0"/>
              <a:t>Denial of cultural differences</a:t>
            </a:r>
          </a:p>
          <a:p>
            <a:r>
              <a:rPr lang="en-US" dirty="0"/>
              <a:t>This is often motivated by egalitarian ideals involving age‐blind or color‐blind approaches. Age and cultural differences are assumed to be superficial. As a result young people are denied the chance to express themselves, to bring their own skills, beliefs, or lifestyles into settings.</a:t>
            </a:r>
          </a:p>
          <a:p>
            <a:r>
              <a:rPr lang="en-US" b="1" dirty="0"/>
              <a:t>Denial of political significance of adultism</a:t>
            </a:r>
          </a:p>
          <a:p>
            <a:r>
              <a:rPr lang="en-US" dirty="0"/>
              <a:t>This indicates a lack of understanding or denial of the social, political, and economic realities of young people. It also involves discounting the fact that youth are not treated as equals or as real people in many of the settings where they live.</a:t>
            </a:r>
          </a:p>
        </p:txBody>
      </p:sp>
      <p:sp>
        <p:nvSpPr>
          <p:cNvPr id="4" name="Slide Number Placeholder 3"/>
          <p:cNvSpPr>
            <a:spLocks noGrp="1"/>
          </p:cNvSpPr>
          <p:nvPr>
            <p:ph type="sldNum" sz="quarter" idx="10"/>
          </p:nvPr>
        </p:nvSpPr>
        <p:spPr/>
        <p:txBody>
          <a:bodyPr/>
          <a:lstStyle/>
          <a:p>
            <a:fld id="{4F26DDF5-7139-4C48-83CF-54BF174B69B8}" type="slidenum">
              <a:rPr lang="en-US" smtClean="0"/>
              <a:t>18</a:t>
            </a:fld>
            <a:endParaRPr lang="en-US"/>
          </a:p>
        </p:txBody>
      </p:sp>
    </p:spTree>
    <p:extLst>
      <p:ext uri="{BB962C8B-B14F-4D97-AF65-F5344CB8AC3E}">
        <p14:creationId xmlns:p14="http://schemas.microsoft.com/office/powerpoint/2010/main" val="203653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Adultism like many biases are often hidden or unconscious. So how do we manage this.</a:t>
            </a:r>
          </a:p>
          <a:p>
            <a:r>
              <a:rPr lang="en-US" dirty="0"/>
              <a:t>For one, it is helpful to think back to your own teen years (as we just did) and remember your own experiences and how it made you feel.</a:t>
            </a:r>
          </a:p>
          <a:p>
            <a:endParaRPr lang="en-US" dirty="0"/>
          </a:p>
          <a:p>
            <a:r>
              <a:rPr lang="en-US" dirty="0"/>
              <a:t>Checking our own biases is really important. The Harvard Implicit test can be done online. You can check your attitudes on youth, but also on race, sexual orientation, weight. Being aware of our own hidden biases is the first step to think about strategies to counter them. For example if you know that you are biased about young people who are overweight, you can question your own actions (the actions you were planning) before you engage with young people who are overweight. Would I do the same thing if it involved another youth who is not overweight.</a:t>
            </a:r>
          </a:p>
          <a:p>
            <a:endParaRPr lang="en-US" dirty="0"/>
          </a:p>
          <a:p>
            <a:r>
              <a:rPr lang="en-US" dirty="0"/>
              <a:t>Another strategy could be to deconstruct adultism with your program team - using the different types of manifestations we discussed.</a:t>
            </a:r>
          </a:p>
        </p:txBody>
      </p:sp>
      <p:sp>
        <p:nvSpPr>
          <p:cNvPr id="4" name="Slide Number Placeholder 3"/>
          <p:cNvSpPr>
            <a:spLocks noGrp="1"/>
          </p:cNvSpPr>
          <p:nvPr>
            <p:ph type="sldNum" sz="quarter" idx="10"/>
          </p:nvPr>
        </p:nvSpPr>
        <p:spPr/>
        <p:txBody>
          <a:bodyPr/>
          <a:lstStyle/>
          <a:p>
            <a:fld id="{96A9B989-AE1D-4804-B60D-A7ED8BF2C9DD}" type="slidenum">
              <a:rPr lang="en-US" smtClean="0"/>
              <a:t>19</a:t>
            </a:fld>
            <a:endParaRPr lang="en-US"/>
          </a:p>
        </p:txBody>
      </p:sp>
    </p:spTree>
    <p:extLst>
      <p:ext uri="{BB962C8B-B14F-4D97-AF65-F5344CB8AC3E}">
        <p14:creationId xmlns:p14="http://schemas.microsoft.com/office/powerpoint/2010/main" val="3832585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74DF6-88ED-4869-99D7-785EAAB257A7}" type="slidenum">
              <a:rPr lang="en-US" altLang="en-US"/>
              <a:pPr/>
              <a:t>20</a:t>
            </a:fld>
            <a:endParaRPr lang="en-US" altLang="en-US"/>
          </a:p>
        </p:txBody>
      </p:sp>
      <p:sp>
        <p:nvSpPr>
          <p:cNvPr id="21506" name="Rectangle 2"/>
          <p:cNvSpPr>
            <a:spLocks noGrp="1" noRot="1" noChangeAspect="1" noChangeArrowheads="1" noTextEdit="1"/>
          </p:cNvSpPr>
          <p:nvPr>
            <p:ph type="sldImg"/>
          </p:nvPr>
        </p:nvSpPr>
        <p:spPr>
          <a:xfrm>
            <a:off x="382588" y="687388"/>
            <a:ext cx="6096000" cy="3429000"/>
          </a:xfrm>
          <a:ln/>
        </p:spPr>
      </p:sp>
      <p:sp>
        <p:nvSpPr>
          <p:cNvPr id="21507" name="Rectangle 3"/>
          <p:cNvSpPr>
            <a:spLocks noGrp="1" noChangeArrowheads="1"/>
          </p:cNvSpPr>
          <p:nvPr>
            <p:ph type="body" idx="1"/>
          </p:nvPr>
        </p:nvSpPr>
        <p:spPr>
          <a:xfrm>
            <a:off x="914400" y="4343400"/>
            <a:ext cx="5029200" cy="4113213"/>
          </a:xfrm>
        </p:spPr>
        <p:txBody>
          <a:bodyPr/>
          <a:lstStyle/>
          <a:p>
            <a:pPr>
              <a:lnSpc>
                <a:spcPct val="90000"/>
              </a:lnSpc>
            </a:pPr>
            <a:r>
              <a:rPr lang="en-US" altLang="en-US" dirty="0"/>
              <a:t>Making youth engagement, youth adult partnerships work requires also organizational support. I would like to introduce you to Edgar Schein’s concept of organizational culture which explain this a bit better.</a:t>
            </a:r>
          </a:p>
          <a:p>
            <a:pPr>
              <a:lnSpc>
                <a:spcPct val="90000"/>
              </a:lnSpc>
            </a:pPr>
            <a:endParaRPr lang="en-US" altLang="en-US" dirty="0"/>
          </a:p>
          <a:p>
            <a:pPr>
              <a:lnSpc>
                <a:spcPct val="90000"/>
              </a:lnSpc>
            </a:pPr>
            <a:r>
              <a:rPr lang="en-US" altLang="en-US" dirty="0"/>
              <a:t>Edgar Schein is one of the leading thinkers in re: organizational culture. He identifies four layers that are valuable in assessing org. culture:</a:t>
            </a:r>
          </a:p>
          <a:p>
            <a:pPr>
              <a:lnSpc>
                <a:spcPct val="90000"/>
              </a:lnSpc>
            </a:pPr>
            <a:r>
              <a:rPr lang="en-US" altLang="en-US" dirty="0"/>
              <a:t>(click) </a:t>
            </a:r>
            <a:r>
              <a:rPr lang="en-US" altLang="en-US" b="1" dirty="0"/>
              <a:t>Artifacts</a:t>
            </a:r>
            <a:r>
              <a:rPr lang="en-US" altLang="en-US" dirty="0"/>
              <a:t> – these are attributes of culture we can see walking around such as where people park, who gets a certain office, dress code, etc.</a:t>
            </a:r>
          </a:p>
          <a:p>
            <a:pPr>
              <a:lnSpc>
                <a:spcPct val="90000"/>
              </a:lnSpc>
            </a:pPr>
            <a:r>
              <a:rPr lang="en-US" altLang="en-US" dirty="0"/>
              <a:t>(click) </a:t>
            </a:r>
            <a:r>
              <a:rPr lang="en-US" altLang="en-US" b="1" dirty="0"/>
              <a:t>Espoused values</a:t>
            </a:r>
            <a:r>
              <a:rPr lang="en-US" altLang="en-US" dirty="0"/>
              <a:t> – this is how the organization portrays itself to the world – written material, communications that describe the values the organization aspires to;  example “We put people first”.</a:t>
            </a:r>
          </a:p>
          <a:p>
            <a:pPr>
              <a:lnSpc>
                <a:spcPct val="90000"/>
              </a:lnSpc>
            </a:pPr>
            <a:r>
              <a:rPr lang="en-US" altLang="en-US" dirty="0"/>
              <a:t>(click) </a:t>
            </a:r>
            <a:r>
              <a:rPr lang="en-US" altLang="en-US" b="1" dirty="0"/>
              <a:t>Values-in-use</a:t>
            </a:r>
            <a:r>
              <a:rPr lang="en-US" altLang="en-US" dirty="0"/>
              <a:t> – this represents the values that influence how in real time the organization makes decisions, distributes power etc. The degree of disconnect between espoused values and values-in-use determines level of trust, perception of fairness and integrity.</a:t>
            </a:r>
          </a:p>
          <a:p>
            <a:pPr>
              <a:lnSpc>
                <a:spcPct val="90000"/>
              </a:lnSpc>
            </a:pPr>
            <a:r>
              <a:rPr lang="en-US" altLang="en-US" dirty="0"/>
              <a:t>(click) </a:t>
            </a:r>
            <a:r>
              <a:rPr lang="en-US" altLang="en-US" b="1" dirty="0"/>
              <a:t>Basic assumptions</a:t>
            </a:r>
            <a:r>
              <a:rPr lang="en-US" altLang="en-US" dirty="0"/>
              <a:t> – this is the organizational unconscious, accumulated over time, embedded in thinking and operations. They form the basis for judging and discarding new ideas. “Unwritten rules” “</a:t>
            </a:r>
            <a:r>
              <a:rPr lang="en-US" altLang="en-US" dirty="0" err="1"/>
              <a:t>oughtness</a:t>
            </a:r>
            <a:r>
              <a:rPr lang="en-US" altLang="en-US" dirty="0"/>
              <a:t>”.- most likely the biggest challenges to any attempt to introduce new concepts and strategies in an organization.</a:t>
            </a:r>
          </a:p>
          <a:p>
            <a:pPr>
              <a:lnSpc>
                <a:spcPct val="90000"/>
              </a:lnSpc>
            </a:pPr>
            <a:endParaRPr lang="en-US" altLang="en-US" dirty="0"/>
          </a:p>
          <a:p>
            <a:pPr>
              <a:lnSpc>
                <a:spcPct val="90000"/>
              </a:lnSpc>
            </a:pPr>
            <a:r>
              <a:rPr lang="en-US" altLang="en-US" dirty="0"/>
              <a:t>When it comes to empowering young people, sharing power with young people I would venture to say that the basic assumption here is that young people don’t have the knowledge, the experience to be in decision making roles. They are just not ready or cannot be trusted due to their age and inexperience. So even when organizations say they believe in youth engagement, there might be ‘unspoken’ resistance.</a:t>
            </a:r>
          </a:p>
        </p:txBody>
      </p:sp>
    </p:spTree>
    <p:extLst>
      <p:ext uri="{BB962C8B-B14F-4D97-AF65-F5344CB8AC3E}">
        <p14:creationId xmlns:p14="http://schemas.microsoft.com/office/powerpoint/2010/main" val="130815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a:t>
            </a:fld>
            <a:endParaRPr lang="en-US"/>
          </a:p>
        </p:txBody>
      </p:sp>
    </p:spTree>
    <p:extLst>
      <p:ext uri="{BB962C8B-B14F-4D97-AF65-F5344CB8AC3E}">
        <p14:creationId xmlns:p14="http://schemas.microsoft.com/office/powerpoint/2010/main" val="367849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poll to see how you see your organization  does on youth adult partnerships.</a:t>
            </a:r>
          </a:p>
        </p:txBody>
      </p:sp>
      <p:sp>
        <p:nvSpPr>
          <p:cNvPr id="4" name="Slide Number Placeholder 3"/>
          <p:cNvSpPr>
            <a:spLocks noGrp="1"/>
          </p:cNvSpPr>
          <p:nvPr>
            <p:ph type="sldNum" sz="quarter" idx="10"/>
          </p:nvPr>
        </p:nvSpPr>
        <p:spPr/>
        <p:txBody>
          <a:bodyPr/>
          <a:lstStyle/>
          <a:p>
            <a:fld id="{96A9B989-AE1D-4804-B60D-A7ED8BF2C9DD}" type="slidenum">
              <a:rPr lang="en-US" smtClean="0"/>
              <a:t>21</a:t>
            </a:fld>
            <a:endParaRPr lang="en-US"/>
          </a:p>
        </p:txBody>
      </p:sp>
    </p:spTree>
    <p:extLst>
      <p:ext uri="{BB962C8B-B14F-4D97-AF65-F5344CB8AC3E}">
        <p14:creationId xmlns:p14="http://schemas.microsoft.com/office/powerpoint/2010/main" val="802296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youth adult partnerships in organization takes effort and work, especially with adults. </a:t>
            </a:r>
            <a:r>
              <a:rPr lang="en-US" dirty="0" err="1"/>
              <a:t>Shep</a:t>
            </a:r>
            <a:r>
              <a:rPr lang="en-US" dirty="0"/>
              <a:t> Zeldin and his colleagues at the University of Wisconsin-Madison (we have been working with for quite some time) developed this primer or handbook to assess and think about where your organizations stands, and plan and prepare organizations for youth adult partnerships. It’s a hands-on guide that is available online.</a:t>
            </a:r>
          </a:p>
        </p:txBody>
      </p:sp>
      <p:sp>
        <p:nvSpPr>
          <p:cNvPr id="4" name="Slide Number Placeholder 3"/>
          <p:cNvSpPr>
            <a:spLocks noGrp="1"/>
          </p:cNvSpPr>
          <p:nvPr>
            <p:ph type="sldNum" sz="quarter" idx="10"/>
          </p:nvPr>
        </p:nvSpPr>
        <p:spPr/>
        <p:txBody>
          <a:bodyPr/>
          <a:lstStyle/>
          <a:p>
            <a:fld id="{4F26DDF5-7139-4C48-83CF-54BF174B69B8}" type="slidenum">
              <a:rPr lang="en-US" smtClean="0"/>
              <a:t>22</a:t>
            </a:fld>
            <a:endParaRPr lang="en-US"/>
          </a:p>
        </p:txBody>
      </p:sp>
    </p:spTree>
    <p:extLst>
      <p:ext uri="{BB962C8B-B14F-4D97-AF65-F5344CB8AC3E}">
        <p14:creationId xmlns:p14="http://schemas.microsoft.com/office/powerpoint/2010/main" val="254520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checklist. In this publication </a:t>
            </a:r>
            <a:r>
              <a:rPr lang="en-US" dirty="0" err="1"/>
              <a:t>Shep</a:t>
            </a:r>
            <a:r>
              <a:rPr lang="en-US" dirty="0"/>
              <a:t> Zeldin and his colleagues summarized their research on youth adult-partnerships</a:t>
            </a:r>
          </a:p>
        </p:txBody>
      </p:sp>
      <p:sp>
        <p:nvSpPr>
          <p:cNvPr id="4" name="Slide Number Placeholder 3"/>
          <p:cNvSpPr>
            <a:spLocks noGrp="1"/>
          </p:cNvSpPr>
          <p:nvPr>
            <p:ph type="sldNum" sz="quarter" idx="5"/>
          </p:nvPr>
        </p:nvSpPr>
        <p:spPr/>
        <p:txBody>
          <a:bodyPr/>
          <a:lstStyle/>
          <a:p>
            <a:fld id="{96A9B989-AE1D-4804-B60D-A7ED8BF2C9DD}" type="slidenum">
              <a:rPr lang="en-US" smtClean="0"/>
              <a:t>23</a:t>
            </a:fld>
            <a:endParaRPr lang="en-US"/>
          </a:p>
        </p:txBody>
      </p:sp>
    </p:spTree>
    <p:extLst>
      <p:ext uri="{BB962C8B-B14F-4D97-AF65-F5344CB8AC3E}">
        <p14:creationId xmlns:p14="http://schemas.microsoft.com/office/powerpoint/2010/main" val="4140832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tools:</a:t>
            </a:r>
          </a:p>
          <a:p>
            <a:endParaRPr lang="en-US" dirty="0"/>
          </a:p>
          <a:p>
            <a:r>
              <a:rPr lang="en-US" dirty="0"/>
              <a:t>The YALPE includes an assessment of youth voice in an agency. It has several others tools. The assessments are done by youth and adult teams.</a:t>
            </a:r>
          </a:p>
          <a:p>
            <a:endParaRPr lang="en-US" dirty="0"/>
          </a:p>
          <a:p>
            <a:r>
              <a:rPr lang="en-US" dirty="0"/>
              <a:t>The youth-adult partnership rubric provides a similar assessment. Given its design as a rubric it may provide some guidance on how to improve what’s going on in the agency.  It can be done online</a:t>
            </a:r>
          </a:p>
          <a:p>
            <a:r>
              <a:rPr lang="en-US" i="1" dirty="0"/>
              <a:t>Open it up and show a couple of scales.</a:t>
            </a:r>
          </a:p>
          <a:p>
            <a:endParaRPr lang="en-US" dirty="0"/>
          </a:p>
        </p:txBody>
      </p:sp>
      <p:sp>
        <p:nvSpPr>
          <p:cNvPr id="4" name="Slide Number Placeholder 3"/>
          <p:cNvSpPr>
            <a:spLocks noGrp="1"/>
          </p:cNvSpPr>
          <p:nvPr>
            <p:ph type="sldNum" sz="quarter" idx="10"/>
          </p:nvPr>
        </p:nvSpPr>
        <p:spPr/>
        <p:txBody>
          <a:bodyPr/>
          <a:lstStyle/>
          <a:p>
            <a:fld id="{C2516B2F-4055-4FAC-9988-EB67A9D379BB}" type="slidenum">
              <a:rPr lang="en-US" smtClean="0"/>
              <a:t>24</a:t>
            </a:fld>
            <a:endParaRPr lang="en-US"/>
          </a:p>
        </p:txBody>
      </p:sp>
    </p:spTree>
    <p:extLst>
      <p:ext uri="{BB962C8B-B14F-4D97-AF65-F5344CB8AC3E}">
        <p14:creationId xmlns:p14="http://schemas.microsoft.com/office/powerpoint/2010/main" val="181070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resources, curricula and guides to provide support to youth and prepare them to take on meaningful roles based on their skills, passions, and interests.</a:t>
            </a:r>
          </a:p>
        </p:txBody>
      </p:sp>
      <p:sp>
        <p:nvSpPr>
          <p:cNvPr id="4" name="Slide Number Placeholder 3"/>
          <p:cNvSpPr>
            <a:spLocks noGrp="1"/>
          </p:cNvSpPr>
          <p:nvPr>
            <p:ph type="sldNum" sz="quarter" idx="10"/>
          </p:nvPr>
        </p:nvSpPr>
        <p:spPr/>
        <p:txBody>
          <a:bodyPr/>
          <a:lstStyle/>
          <a:p>
            <a:fld id="{96A9B989-AE1D-4804-B60D-A7ED8BF2C9DD}" type="slidenum">
              <a:rPr lang="en-US" smtClean="0"/>
              <a:t>25</a:t>
            </a:fld>
            <a:endParaRPr lang="en-US"/>
          </a:p>
        </p:txBody>
      </p:sp>
    </p:spTree>
    <p:extLst>
      <p:ext uri="{BB962C8B-B14F-4D97-AF65-F5344CB8AC3E}">
        <p14:creationId xmlns:p14="http://schemas.microsoft.com/office/powerpoint/2010/main" val="352241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9B989-AE1D-4804-B60D-A7ED8BF2C9DD}" type="slidenum">
              <a:rPr lang="en-US" smtClean="0"/>
              <a:t>26</a:t>
            </a:fld>
            <a:endParaRPr lang="en-US"/>
          </a:p>
        </p:txBody>
      </p:sp>
    </p:spTree>
    <p:extLst>
      <p:ext uri="{BB962C8B-B14F-4D97-AF65-F5344CB8AC3E}">
        <p14:creationId xmlns:p14="http://schemas.microsoft.com/office/powerpoint/2010/main" val="2827343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slides and recording will be archived on this page (open up). It also includes the training manual, additional curricula and resources and access to free online courses</a:t>
            </a:r>
          </a:p>
        </p:txBody>
      </p:sp>
      <p:sp>
        <p:nvSpPr>
          <p:cNvPr id="4" name="Slide Number Placeholder 3"/>
          <p:cNvSpPr>
            <a:spLocks noGrp="1"/>
          </p:cNvSpPr>
          <p:nvPr>
            <p:ph type="sldNum" sz="quarter" idx="5"/>
          </p:nvPr>
        </p:nvSpPr>
        <p:spPr/>
        <p:txBody>
          <a:bodyPr/>
          <a:lstStyle/>
          <a:p>
            <a:fld id="{96A9B989-AE1D-4804-B60D-A7ED8BF2C9DD}" type="slidenum">
              <a:rPr lang="en-US" smtClean="0"/>
              <a:t>27</a:t>
            </a:fld>
            <a:endParaRPr lang="en-US"/>
          </a:p>
        </p:txBody>
      </p:sp>
    </p:spTree>
    <p:extLst>
      <p:ext uri="{BB962C8B-B14F-4D97-AF65-F5344CB8AC3E}">
        <p14:creationId xmlns:p14="http://schemas.microsoft.com/office/powerpoint/2010/main" val="356485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28</a:t>
            </a:fld>
            <a:endParaRPr lang="en-US"/>
          </a:p>
        </p:txBody>
      </p:sp>
    </p:spTree>
    <p:extLst>
      <p:ext uri="{BB962C8B-B14F-4D97-AF65-F5344CB8AC3E}">
        <p14:creationId xmlns:p14="http://schemas.microsoft.com/office/powerpoint/2010/main" val="226865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847C2-9DDA-4702-9676-25284CE6D2DE}" type="slidenum">
              <a:rPr lang="en-US" altLang="en-US"/>
              <a:pPr/>
              <a:t>4</a:t>
            </a:fld>
            <a:endParaRPr lang="en-US" altLang="en-US"/>
          </a:p>
        </p:txBody>
      </p:sp>
      <p:sp>
        <p:nvSpPr>
          <p:cNvPr id="41986" name="Rectangle 2"/>
          <p:cNvSpPr>
            <a:spLocks noGrp="1" noRot="1" noChangeAspect="1" noChangeArrowheads="1" noTextEdit="1"/>
          </p:cNvSpPr>
          <p:nvPr>
            <p:ph type="sldImg"/>
          </p:nvPr>
        </p:nvSpPr>
        <p:spPr>
          <a:xfrm>
            <a:off x="382588" y="685800"/>
            <a:ext cx="6096000" cy="3429000"/>
          </a:xfrm>
          <a:ln/>
        </p:spPr>
      </p:sp>
      <p:sp>
        <p:nvSpPr>
          <p:cNvPr id="41987" name="Rectangle 3"/>
          <p:cNvSpPr>
            <a:spLocks noGrp="1" noChangeArrowheads="1"/>
          </p:cNvSpPr>
          <p:nvPr>
            <p:ph type="body" idx="1"/>
          </p:nvPr>
        </p:nvSpPr>
        <p:spPr>
          <a:xfrm>
            <a:off x="1196975" y="4343400"/>
            <a:ext cx="4562475" cy="4114800"/>
          </a:xfrm>
        </p:spPr>
        <p:txBody>
          <a:bodyPr/>
          <a:lstStyle/>
          <a:p>
            <a:r>
              <a:rPr lang="en-US" sz="1200" dirty="0"/>
              <a:t>Recap: We define positive youth development as an approach or philosophy that guides communities in the way they organize services, supports, and opportunities so that all young people can develop to their full potential. There are several key, research‐based principles underlying this approach:</a:t>
            </a:r>
          </a:p>
          <a:p>
            <a:r>
              <a:rPr lang="en-US" sz="1200" dirty="0"/>
              <a:t> </a:t>
            </a:r>
            <a:r>
              <a:rPr lang="en-US" sz="1200" b="1" dirty="0"/>
              <a:t>Focus on positive outcomes</a:t>
            </a:r>
            <a:r>
              <a:rPr lang="en-US" sz="1200" dirty="0"/>
              <a:t>: We shift from preventing or fixing problems to creating positive outcomes such as competencies, connections and caring relationships, positive values and expectations, and meaningful participation. This also means that we use a strength‐based approach.</a:t>
            </a:r>
          </a:p>
          <a:p>
            <a:r>
              <a:rPr lang="en-US" sz="1200" dirty="0"/>
              <a:t> </a:t>
            </a:r>
            <a:r>
              <a:rPr lang="en-US" sz="1200" b="1" dirty="0"/>
              <a:t>Youth voice/engagement</a:t>
            </a:r>
            <a:r>
              <a:rPr lang="en-US" sz="1200" dirty="0"/>
              <a:t>: We work </a:t>
            </a:r>
            <a:r>
              <a:rPr lang="en-US" sz="1200" i="1" dirty="0"/>
              <a:t>with </a:t>
            </a:r>
            <a:r>
              <a:rPr lang="en-US" sz="1200" dirty="0"/>
              <a:t>young people, not </a:t>
            </a:r>
            <a:r>
              <a:rPr lang="en-US" sz="1200" i="1" dirty="0"/>
              <a:t>for </a:t>
            </a:r>
            <a:r>
              <a:rPr lang="en-US" sz="1200" dirty="0"/>
              <a:t>them. We engage young people as partners, create youth‐adult partnerships, and listen to their expertise and perspective. This usually requires that we as adults become aware of and control the negative assumptions and stereotypes we might have of young people. (We call this negative posture “adultism.”) We will focus on youth voice and engagement today.</a:t>
            </a:r>
          </a:p>
          <a:p>
            <a:r>
              <a:rPr lang="en-US" sz="1200" dirty="0"/>
              <a:t> </a:t>
            </a:r>
            <a:r>
              <a:rPr lang="en-US" sz="1200" b="1" dirty="0"/>
              <a:t>Long‐term, developmentally appropriate involvement</a:t>
            </a:r>
            <a:r>
              <a:rPr lang="en-US" sz="1200" dirty="0"/>
              <a:t>: As a community we have to support young people throughout their development </a:t>
            </a:r>
            <a:r>
              <a:rPr lang="en-US" sz="1200" i="1" dirty="0"/>
              <a:t>– </a:t>
            </a:r>
            <a:r>
              <a:rPr lang="en-US" sz="1200" dirty="0"/>
              <a:t>about 20 years </a:t>
            </a:r>
            <a:r>
              <a:rPr lang="en-US" sz="1200" i="1" dirty="0"/>
              <a:t>– </a:t>
            </a:r>
            <a:r>
              <a:rPr lang="en-US" sz="1200" dirty="0"/>
              <a:t>while adjusting to their changing developmental needs. Twelve year </a:t>
            </a:r>
            <a:r>
              <a:rPr lang="en-US" sz="1200" dirty="0" err="1"/>
              <a:t>olds</a:t>
            </a:r>
            <a:r>
              <a:rPr lang="en-US" sz="1200" dirty="0"/>
              <a:t> need different support and opportunities than 16 year </a:t>
            </a:r>
            <a:r>
              <a:rPr lang="en-US" sz="1200" dirty="0" err="1"/>
              <a:t>olds</a:t>
            </a:r>
            <a:r>
              <a:rPr lang="en-US" sz="1200" dirty="0"/>
              <a:t>. We also know that young people need extended exposure to programs and supportive adults to thrive; short‐term programs and opportunities are not as effective.</a:t>
            </a:r>
          </a:p>
          <a:p>
            <a:r>
              <a:rPr lang="en-US" sz="1200" dirty="0"/>
              <a:t> </a:t>
            </a:r>
            <a:r>
              <a:rPr lang="en-US" sz="1200" b="1" dirty="0"/>
              <a:t>Universal/inclusive</a:t>
            </a:r>
            <a:r>
              <a:rPr lang="en-US" sz="1200" dirty="0"/>
              <a:t>: As a community we need to provide support and opportunities to all young people, not just to the high risk, targeted groups or the high achieving group. This does not mean, however, that we cannot provide additional support to young people who face extra challenges. In addition, research tells us that universal strategies are often very effective for high risk or high need youth.</a:t>
            </a:r>
          </a:p>
          <a:p>
            <a:r>
              <a:rPr lang="en-US" sz="1200" dirty="0"/>
              <a:t> </a:t>
            </a:r>
            <a:r>
              <a:rPr lang="en-US" sz="1200" b="1" dirty="0"/>
              <a:t>Community‐based/collaborative</a:t>
            </a:r>
            <a:r>
              <a:rPr lang="en-US" sz="1200" dirty="0"/>
              <a:t>: As we discussed earlier, young people are interacting with a variety of social environments. For a positive youth development approach to succeed, non‐traditional community sectors such as businesses, faith communities, or civic organizations need to be involved. And this implies that we have to work together collaboratively.</a:t>
            </a:r>
            <a:endParaRPr lang="en-US" altLang="en-US" sz="1200" dirty="0"/>
          </a:p>
          <a:p>
            <a:endParaRPr lang="en-US" altLang="en-US" dirty="0"/>
          </a:p>
        </p:txBody>
      </p:sp>
    </p:spTree>
    <p:extLst>
      <p:ext uri="{BB962C8B-B14F-4D97-AF65-F5344CB8AC3E}">
        <p14:creationId xmlns:p14="http://schemas.microsoft.com/office/powerpoint/2010/main" val="210384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Let’s start by giving you a chance to reflect and talk about what youth voice and engagement means to you. How  have you involved young people in</a:t>
            </a:r>
          </a:p>
          <a:p>
            <a:r>
              <a:rPr lang="en-US" sz="1200" b="0" i="0" u="none" strike="noStrike" kern="1200" baseline="0" dirty="0">
                <a:solidFill>
                  <a:schemeClr val="tx1"/>
                </a:solidFill>
                <a:latin typeface="+mn-lt"/>
                <a:ea typeface="+mn-ea"/>
                <a:cs typeface="+mn-cs"/>
              </a:rPr>
              <a:t>decision making and meaningful roles at your work (present or past).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Chat in</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Debrief. People may mention</a:t>
            </a:r>
          </a:p>
          <a:p>
            <a:r>
              <a:rPr lang="en-US" sz="1200" b="0" i="0" u="none" strike="noStrike" kern="1200" baseline="0" dirty="0">
                <a:solidFill>
                  <a:schemeClr val="tx1"/>
                </a:solidFill>
                <a:latin typeface="+mn-lt"/>
                <a:ea typeface="+mn-ea"/>
                <a:cs typeface="+mn-cs"/>
              </a:rPr>
              <a:t>- Choice (mainly affecting young people themselves/younger youth)</a:t>
            </a:r>
          </a:p>
          <a:p>
            <a:r>
              <a:rPr lang="en-US" sz="1200" b="0" i="0" u="none" strike="noStrike" kern="1200" baseline="0" dirty="0">
                <a:solidFill>
                  <a:schemeClr val="tx1"/>
                </a:solidFill>
                <a:latin typeface="+mn-lt"/>
                <a:ea typeface="+mn-ea"/>
                <a:cs typeface="+mn-cs"/>
              </a:rPr>
              <a:t>- Voice (perspective/opinion)</a:t>
            </a:r>
          </a:p>
          <a:p>
            <a:r>
              <a:rPr lang="en-US" sz="1200" b="0" i="0" u="none" strike="noStrike" kern="1200" baseline="0" dirty="0">
                <a:solidFill>
                  <a:schemeClr val="tx1"/>
                </a:solidFill>
                <a:latin typeface="+mn-lt"/>
                <a:ea typeface="+mn-ea"/>
                <a:cs typeface="+mn-cs"/>
              </a:rPr>
              <a:t>- Participation (making contributions to / taking on responsibilities in carrying out projects)</a:t>
            </a:r>
          </a:p>
          <a:p>
            <a:r>
              <a:rPr lang="en-US" sz="1200" b="0" i="0" u="none" strike="noStrike" kern="1200" baseline="0" dirty="0">
                <a:solidFill>
                  <a:schemeClr val="tx1"/>
                </a:solidFill>
                <a:latin typeface="+mn-lt"/>
                <a:ea typeface="+mn-ea"/>
                <a:cs typeface="+mn-cs"/>
              </a:rPr>
              <a:t>- Governance (leadership, decision making at higher organizational levels)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identified many ways young people can be actively engaged and empowered to influence projects,</a:t>
            </a:r>
          </a:p>
          <a:p>
            <a:r>
              <a:rPr lang="en-US" sz="1200" b="0" i="0" u="none" strike="noStrike" kern="1200" baseline="0" dirty="0">
                <a:solidFill>
                  <a:schemeClr val="tx1"/>
                </a:solidFill>
                <a:latin typeface="+mn-lt"/>
                <a:ea typeface="+mn-ea"/>
                <a:cs typeface="+mn-cs"/>
              </a:rPr>
              <a:t>programs, and organizations. There are many expressions of youth engagement, and there are different</a:t>
            </a:r>
          </a:p>
          <a:p>
            <a:r>
              <a:rPr lang="en-US" sz="1200" b="0" i="0" u="none" strike="noStrike" kern="1200" baseline="0" dirty="0">
                <a:solidFill>
                  <a:schemeClr val="tx1"/>
                </a:solidFill>
                <a:latin typeface="+mn-lt"/>
                <a:ea typeface="+mn-ea"/>
                <a:cs typeface="+mn-cs"/>
              </a:rPr>
              <a:t>levels of influence. And it usually happens in collaboration with adults. Typically, youth engagement</a:t>
            </a:r>
          </a:p>
          <a:p>
            <a:r>
              <a:rPr lang="en-US" sz="1200" b="0" i="0" u="none" strike="noStrike" kern="1200" baseline="0" dirty="0">
                <a:solidFill>
                  <a:schemeClr val="tx1"/>
                </a:solidFill>
                <a:latin typeface="+mn-lt"/>
                <a:ea typeface="+mn-ea"/>
                <a:cs typeface="+mn-cs"/>
              </a:rPr>
              <a:t>requires us to grant youth power they did not have before.</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5</a:t>
            </a:fld>
            <a:endParaRPr lang="en-US"/>
          </a:p>
        </p:txBody>
      </p:sp>
    </p:spTree>
    <p:extLst>
      <p:ext uri="{BB962C8B-B14F-4D97-AF65-F5344CB8AC3E}">
        <p14:creationId xmlns:p14="http://schemas.microsoft.com/office/powerpoint/2010/main" val="342510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a:t>
            </a:r>
          </a:p>
          <a:p>
            <a:r>
              <a:rPr lang="en-US" dirty="0"/>
              <a:t>Agency and mattering, as we have learned, is important for development. The National Research Council made that clear in their report: The Promise of Adolescence in 2019.</a:t>
            </a:r>
          </a:p>
          <a:p>
            <a:r>
              <a:rPr lang="en-US" dirty="0"/>
              <a:t>Increasingly youth engagement is also seen as a human right. The United Nations made this point in their World Youth Report in 2007. But it requires adult support and recognition.</a:t>
            </a:r>
          </a:p>
        </p:txBody>
      </p:sp>
      <p:sp>
        <p:nvSpPr>
          <p:cNvPr id="4" name="Slide Number Placeholder 3"/>
          <p:cNvSpPr>
            <a:spLocks noGrp="1"/>
          </p:cNvSpPr>
          <p:nvPr>
            <p:ph type="sldNum" sz="quarter" idx="5"/>
          </p:nvPr>
        </p:nvSpPr>
        <p:spPr/>
        <p:txBody>
          <a:bodyPr/>
          <a:lstStyle/>
          <a:p>
            <a:fld id="{96A9B989-AE1D-4804-B60D-A7ED8BF2C9DD}" type="slidenum">
              <a:rPr lang="en-US" smtClean="0"/>
              <a:t>6</a:t>
            </a:fld>
            <a:endParaRPr lang="en-US"/>
          </a:p>
        </p:txBody>
      </p:sp>
    </p:spTree>
    <p:extLst>
      <p:ext uri="{BB962C8B-B14F-4D97-AF65-F5344CB8AC3E}">
        <p14:creationId xmlns:p14="http://schemas.microsoft.com/office/powerpoint/2010/main" val="177731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use an older definition of youth engagement that goes back to the National Commission on</a:t>
            </a:r>
          </a:p>
          <a:p>
            <a:r>
              <a:rPr lang="en-US" sz="1200" b="0" i="0" u="none" strike="noStrike" kern="1200" baseline="0" dirty="0">
                <a:solidFill>
                  <a:schemeClr val="tx1"/>
                </a:solidFill>
                <a:latin typeface="+mn-lt"/>
                <a:ea typeface="+mn-ea"/>
                <a:cs typeface="+mn-cs"/>
              </a:rPr>
              <a:t>Resources for Youth (in 1974)</a:t>
            </a:r>
          </a:p>
          <a:p>
            <a:r>
              <a:rPr lang="en-US" sz="1200" b="0" i="0" u="none" strike="noStrike" kern="1200" baseline="0" dirty="0">
                <a:solidFill>
                  <a:schemeClr val="tx1"/>
                </a:solidFill>
                <a:latin typeface="+mn-lt"/>
                <a:ea typeface="+mn-ea"/>
                <a:cs typeface="+mn-cs"/>
              </a:rPr>
              <a:t>Youth engagement is defined as “…involving youth in responsible, challenging action that meets genuine needs, with the opportunity for planning and/or decision‐making affecting others…there is mutuality in teaching and learning [between youth and adults] and … each group sees itself as a</a:t>
            </a:r>
          </a:p>
          <a:p>
            <a:r>
              <a:rPr lang="en-US" sz="1200" b="0" i="0" u="none" strike="noStrike" kern="1200" baseline="0" dirty="0">
                <a:solidFill>
                  <a:schemeClr val="tx1"/>
                </a:solidFill>
                <a:latin typeface="+mn-lt"/>
                <a:ea typeface="+mn-ea"/>
                <a:cs typeface="+mn-cs"/>
              </a:rPr>
              <a:t>resource for the other and offers what it uniquely can provide.”</a:t>
            </a:r>
          </a:p>
          <a:p>
            <a:r>
              <a:rPr lang="en-US" sz="1200" b="0" i="0" u="none" strike="noStrike" kern="1200" baseline="0" dirty="0">
                <a:solidFill>
                  <a:schemeClr val="tx1"/>
                </a:solidFill>
                <a:latin typeface="+mn-lt"/>
                <a:ea typeface="+mn-ea"/>
                <a:cs typeface="+mn-cs"/>
              </a:rPr>
              <a:t>We promote this definition because it highlights youth and adults collaborating and acting together to effect change. This is different from simply handing over all decision making to youth – a common misinterpretation of youth engagement. By working together and sharing their expertise and unique perspectives, both youth and adults benefit and learn from each other.</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26DDF5-7139-4C48-83CF-54BF174B69B8}" type="slidenum">
              <a:rPr lang="en-US" smtClean="0"/>
              <a:t>7</a:t>
            </a:fld>
            <a:endParaRPr lang="en-US"/>
          </a:p>
        </p:txBody>
      </p:sp>
    </p:spTree>
    <p:extLst>
      <p:ext uri="{BB962C8B-B14F-4D97-AF65-F5344CB8AC3E}">
        <p14:creationId xmlns:p14="http://schemas.microsoft.com/office/powerpoint/2010/main" val="370003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youth engagement look like? Let’s take a look at a few examples.</a:t>
            </a:r>
          </a:p>
        </p:txBody>
      </p:sp>
      <p:sp>
        <p:nvSpPr>
          <p:cNvPr id="4" name="Slide Number Placeholder 3"/>
          <p:cNvSpPr>
            <a:spLocks noGrp="1"/>
          </p:cNvSpPr>
          <p:nvPr>
            <p:ph type="sldNum" sz="quarter" idx="5"/>
          </p:nvPr>
        </p:nvSpPr>
        <p:spPr/>
        <p:txBody>
          <a:bodyPr/>
          <a:lstStyle/>
          <a:p>
            <a:fld id="{96A9B989-AE1D-4804-B60D-A7ED8BF2C9DD}" type="slidenum">
              <a:rPr lang="en-US" smtClean="0"/>
              <a:t>8</a:t>
            </a:fld>
            <a:endParaRPr lang="en-US"/>
          </a:p>
        </p:txBody>
      </p:sp>
    </p:spTree>
    <p:extLst>
      <p:ext uri="{BB962C8B-B14F-4D97-AF65-F5344CB8AC3E}">
        <p14:creationId xmlns:p14="http://schemas.microsoft.com/office/powerpoint/2010/main" val="402247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people can be involved in governance in their communities, in agencies or schools.</a:t>
            </a:r>
          </a:p>
          <a:p>
            <a:r>
              <a:rPr lang="en-US" dirty="0"/>
              <a:t>These links will give you concrete examples as well as outcomes.</a:t>
            </a:r>
          </a:p>
          <a:p>
            <a:endParaRPr lang="en-US" dirty="0"/>
          </a:p>
          <a:p>
            <a:r>
              <a:rPr lang="en-US" sz="1200" b="0" i="0" u="none" strike="noStrike" kern="1200" baseline="0" dirty="0">
                <a:solidFill>
                  <a:schemeClr val="tx1"/>
                </a:solidFill>
                <a:latin typeface="+mn-lt"/>
                <a:ea typeface="+mn-ea"/>
                <a:cs typeface="+mn-cs"/>
              </a:rPr>
              <a:t>- The first link a report by the Forum for Youth Investment on city or statewide youth councils across the country. It provides examples, scope of work, best practices, and other resources.</a:t>
            </a:r>
          </a:p>
          <a:p>
            <a:pPr marL="171450" indent="-171450">
              <a:buFontTx/>
              <a:buChar char="-"/>
            </a:pPr>
            <a:r>
              <a:rPr lang="en-US" sz="1200" b="0" i="0" u="none" strike="noStrike" kern="1200" baseline="0" dirty="0">
                <a:solidFill>
                  <a:schemeClr val="tx1"/>
                </a:solidFill>
                <a:latin typeface="+mn-lt"/>
                <a:ea typeface="+mn-ea"/>
                <a:cs typeface="+mn-cs"/>
              </a:rPr>
              <a:t>The second link is to an article that discusses young people’s engagement in social activism and justice.</a:t>
            </a:r>
            <a:endParaRPr lang="en-US" dirty="0"/>
          </a:p>
        </p:txBody>
      </p:sp>
      <p:sp>
        <p:nvSpPr>
          <p:cNvPr id="4" name="Slide Number Placeholder 3"/>
          <p:cNvSpPr>
            <a:spLocks noGrp="1"/>
          </p:cNvSpPr>
          <p:nvPr>
            <p:ph type="sldNum" sz="quarter" idx="10"/>
          </p:nvPr>
        </p:nvSpPr>
        <p:spPr/>
        <p:txBody>
          <a:bodyPr/>
          <a:lstStyle/>
          <a:p>
            <a:fld id="{4F26DDF5-7139-4C48-83CF-54BF174B69B8}" type="slidenum">
              <a:rPr lang="en-US" smtClean="0"/>
              <a:t>9</a:t>
            </a:fld>
            <a:endParaRPr lang="en-US"/>
          </a:p>
        </p:txBody>
      </p:sp>
    </p:spTree>
    <p:extLst>
      <p:ext uri="{BB962C8B-B14F-4D97-AF65-F5344CB8AC3E}">
        <p14:creationId xmlns:p14="http://schemas.microsoft.com/office/powerpoint/2010/main" val="4125861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Given young people’s easy grasp of digital technologies, we want to highlight a few examples of how</a:t>
            </a:r>
          </a:p>
          <a:p>
            <a:r>
              <a:rPr lang="en-US" sz="1200" b="0" i="0" u="none" strike="noStrike" kern="1200" baseline="0" dirty="0">
                <a:solidFill>
                  <a:schemeClr val="tx1"/>
                </a:solidFill>
                <a:latin typeface="+mn-lt"/>
                <a:ea typeface="+mn-ea"/>
                <a:cs typeface="+mn-cs"/>
              </a:rPr>
              <a:t>young people can be involved in meaningful ways to advocate or educate using new technology.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first example is a video public service announcement put together by young people in NYC to</a:t>
            </a:r>
          </a:p>
          <a:p>
            <a:r>
              <a:rPr lang="en-US" sz="1200" b="0" i="0" u="none" strike="noStrike" kern="1200" baseline="0" dirty="0">
                <a:solidFill>
                  <a:schemeClr val="tx1"/>
                </a:solidFill>
                <a:latin typeface="+mn-lt"/>
                <a:ea typeface="+mn-ea"/>
                <a:cs typeface="+mn-cs"/>
              </a:rPr>
              <a:t>educate youth about the use of social media. The second example is a brief, narrated animation that</a:t>
            </a:r>
          </a:p>
          <a:p>
            <a:r>
              <a:rPr lang="en-US" sz="1200" b="0" i="0" u="none" strike="noStrike" kern="1200" baseline="0" dirty="0">
                <a:solidFill>
                  <a:schemeClr val="tx1"/>
                </a:solidFill>
                <a:latin typeface="+mn-lt"/>
                <a:ea typeface="+mn-ea"/>
                <a:cs typeface="+mn-cs"/>
              </a:rPr>
              <a:t>young people helped develop to educate adults about how teens learn. </a:t>
            </a:r>
          </a:p>
          <a:p>
            <a:r>
              <a:rPr lang="en-US" sz="1200" b="0" i="0" u="none" strike="noStrike" kern="1200" baseline="0" dirty="0">
                <a:solidFill>
                  <a:schemeClr val="tx1"/>
                </a:solidFill>
                <a:latin typeface="+mn-lt"/>
                <a:ea typeface="+mn-ea"/>
                <a:cs typeface="+mn-cs"/>
              </a:rPr>
              <a:t>Let’s watch the video PSA: Accidental Bully</a:t>
            </a: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Discuss using media for youth voice.</a:t>
            </a:r>
            <a:endParaRPr lang="en-US" dirty="0"/>
          </a:p>
        </p:txBody>
      </p:sp>
      <p:sp>
        <p:nvSpPr>
          <p:cNvPr id="4" name="Slide Number Placeholder 3"/>
          <p:cNvSpPr>
            <a:spLocks noGrp="1"/>
          </p:cNvSpPr>
          <p:nvPr>
            <p:ph type="sldNum" sz="quarter" idx="10"/>
          </p:nvPr>
        </p:nvSpPr>
        <p:spPr/>
        <p:txBody>
          <a:bodyPr/>
          <a:lstStyle/>
          <a:p>
            <a:fld id="{4F26DDF5-7139-4C48-83CF-54BF174B69B8}" type="slidenum">
              <a:rPr lang="en-US" smtClean="0"/>
              <a:t>10</a:t>
            </a:fld>
            <a:endParaRPr lang="en-US"/>
          </a:p>
        </p:txBody>
      </p:sp>
    </p:spTree>
    <p:extLst>
      <p:ext uri="{BB962C8B-B14F-4D97-AF65-F5344CB8AC3E}">
        <p14:creationId xmlns:p14="http://schemas.microsoft.com/office/powerpoint/2010/main" val="335923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25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57351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52817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409906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2665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91418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DBA0C-CD0D-42AA-809E-379F189130AB}"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46682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2556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EF5686-6561-4D7C-99A3-4032221DFC2E}" type="slidenum">
              <a:rPr lang="en-US" smtClean="0"/>
              <a:t>‹#›</a:t>
            </a:fld>
            <a:endParaRPr lang="en-US"/>
          </a:p>
        </p:txBody>
      </p:sp>
    </p:spTree>
    <p:extLst>
      <p:ext uri="{BB962C8B-B14F-4D97-AF65-F5344CB8AC3E}">
        <p14:creationId xmlns:p14="http://schemas.microsoft.com/office/powerpoint/2010/main" val="231090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081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EDBA0C-CD0D-42AA-809E-379F189130AB}" type="datetimeFigureOut">
              <a:rPr lang="en-US" smtClean="0"/>
              <a:t>7/2/2021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EF5686-6561-4D7C-99A3-4032221DFC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067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97de0hsC7xI&amp;list=UUSS0AF2Eg9Bbbq4QpmjasM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whatkidscando.org/featurestories/2013/01_how_youth_learn/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yi.extension.wisc.edu/youthadultpartnership/files/2012/12/Youth_in_Decision_Making.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cef-irc.org/publications/pdf/childrens_participation.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nuatc.org/articles/pdf/understanding_adultis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actforyouth.net/resources/pm/pm_preparing-youth-engagement_081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cerc.msu.edu/yaprubric" TargetMode="External"/><Relationship Id="rId5" Type="http://schemas.openxmlformats.org/officeDocument/2006/relationships/image" Target="../media/image23.png"/><Relationship Id="rId4" Type="http://schemas.openxmlformats.org/officeDocument/2006/relationships/hyperlink" Target="https://fyi.uwex.edu/youthadultpartnership/yalpe-workboo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jgc.stanford.edu/our_work/yell.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umhs-adolescenthealth.org/wp-content/uploads/2017/02/manual-for-website.pdf" TargetMode="External"/><Relationship Id="rId5" Type="http://schemas.openxmlformats.org/officeDocument/2006/relationships/hyperlink" Target="https://fyi.extension.wisc.edu/youthadultpartnership/files/2015/03/Youth-AdultPartnershipsTrainingManual.pdf" TargetMode="External"/><Relationship Id="rId4" Type="http://schemas.openxmlformats.org/officeDocument/2006/relationships/hyperlink" Target="https://advocatesforyouth.org/resources/fact-sheets/building-effective-youth-adult-partnership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ctforyouth.net/youth_development/professionals/" TargetMode="External"/><Relationship Id="rId7" Type="http://schemas.openxmlformats.org/officeDocument/2006/relationships/hyperlink" Target="http://paulkivel.com/resource/adultis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jyd.pitt.edu/ojs/jyd/article/view/171204FA003" TargetMode="External"/><Relationship Id="rId5" Type="http://schemas.openxmlformats.org/officeDocument/2006/relationships/hyperlink" Target="https://freechild.org/yaptips/" TargetMode="External"/><Relationship Id="rId4" Type="http://schemas.openxmlformats.org/officeDocument/2006/relationships/hyperlink" Target="http://actforyouth.net/youth_development/engagement/partnerships.cf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ap.edu/catalog/25388/the-promise-of-adolescence-realizing-opportunity-for-all-youth" TargetMode="External"/><Relationship Id="rId2" Type="http://schemas.openxmlformats.org/officeDocument/2006/relationships/hyperlink" Target="https://www.un.org/development/desa/youth/world-youth-report/world-youth-report-2007.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www.readyby21.org/resources/building-effective-youth-council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www.researchgate.net/publication/320107376_Reasons_youth_engage_in_activism_programs_Social_justice_or_sanctu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240" y="5199224"/>
            <a:ext cx="7589520" cy="822960"/>
          </a:xfrm>
        </p:spPr>
        <p:txBody>
          <a:bodyPr>
            <a:noAutofit/>
          </a:bodyPr>
          <a:lstStyle/>
          <a:p>
            <a:r>
              <a:rPr lang="en-US" dirty="0"/>
              <a:t>Positive Youth Development III:</a:t>
            </a:r>
            <a:br>
              <a:rPr lang="en-US" dirty="0"/>
            </a:br>
            <a:r>
              <a:rPr lang="en-US" dirty="0"/>
              <a:t>Youth Voice &amp; Engagement</a:t>
            </a:r>
          </a:p>
        </p:txBody>
      </p:sp>
      <p:sp>
        <p:nvSpPr>
          <p:cNvPr id="6" name="Subtitle 5"/>
          <p:cNvSpPr>
            <a:spLocks noGrp="1"/>
          </p:cNvSpPr>
          <p:nvPr>
            <p:ph type="body" sz="half" idx="2"/>
          </p:nvPr>
        </p:nvSpPr>
        <p:spPr>
          <a:xfrm>
            <a:off x="2362200" y="6263640"/>
            <a:ext cx="7589520" cy="594360"/>
          </a:xfrm>
        </p:spPr>
        <p:txBody>
          <a:bodyPr vert="horz" lIns="91440" tIns="0" rIns="91440" bIns="0" rtlCol="0" anchor="t">
            <a:normAutofit/>
          </a:bodyPr>
          <a:lstStyle/>
          <a:p>
            <a:r>
              <a:rPr lang="en-US" sz="2000" dirty="0"/>
              <a:t>ACT for Youth                                              June 15, 2021</a:t>
            </a:r>
          </a:p>
        </p:txBody>
      </p:sp>
      <p:pic>
        <p:nvPicPr>
          <p:cNvPr id="7" name="Picture Placeholder 6">
            <a:extLst>
              <a:ext uri="{FF2B5EF4-FFF2-40B4-BE49-F238E27FC236}">
                <a16:creationId xmlns:a16="http://schemas.microsoft.com/office/drawing/2014/main" id="{85E95422-F028-498E-AC1C-2A0E335CD8E4}"/>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9428" b="19428"/>
          <a:stretch>
            <a:fillRect/>
          </a:stretch>
        </p:blipFill>
        <p:spPr/>
      </p:pic>
    </p:spTree>
    <p:extLst>
      <p:ext uri="{BB962C8B-B14F-4D97-AF65-F5344CB8AC3E}">
        <p14:creationId xmlns:p14="http://schemas.microsoft.com/office/powerpoint/2010/main" val="31241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19784" y="3657600"/>
            <a:ext cx="8458200" cy="2209800"/>
          </a:xfrm>
        </p:spPr>
        <p:txBody>
          <a:bodyPr>
            <a:normAutofit/>
          </a:bodyPr>
          <a:lstStyle/>
          <a:p>
            <a:pPr>
              <a:buFont typeface="Wingdings" panose="05000000000000000000" pitchFamily="2" charset="2"/>
              <a:buChar char="q"/>
            </a:pPr>
            <a:r>
              <a:rPr lang="en-US" sz="2200" b="1" dirty="0"/>
              <a:t>   </a:t>
            </a:r>
            <a:r>
              <a:rPr lang="en-US" sz="2600" dirty="0"/>
              <a:t>Video PSAs: Example: The Accidental Bully</a:t>
            </a:r>
            <a:br>
              <a:rPr lang="en-US" sz="2600" dirty="0"/>
            </a:br>
            <a:r>
              <a:rPr lang="en-US" sz="2600" dirty="0"/>
              <a:t>  </a:t>
            </a:r>
            <a:r>
              <a:rPr lang="en-US" sz="1600" dirty="0">
                <a:hlinkClick r:id="rId3"/>
              </a:rPr>
              <a:t>https://www.youtube.com/watch?v=97de0hsC7xI&amp;list=UUSS0AF2Eg9Bbbq4QpmjasMw</a:t>
            </a:r>
            <a:br>
              <a:rPr lang="en-US" sz="1600" dirty="0"/>
            </a:br>
            <a:r>
              <a:rPr lang="en-US" sz="1600" dirty="0"/>
              <a:t> </a:t>
            </a:r>
            <a:endParaRPr lang="en-US" sz="1600" u="sng" dirty="0"/>
          </a:p>
          <a:p>
            <a:pPr>
              <a:buFont typeface="Wingdings" panose="05000000000000000000" pitchFamily="2" charset="2"/>
              <a:buChar char="q"/>
            </a:pPr>
            <a:r>
              <a:rPr lang="en-US" sz="2200" b="1" dirty="0"/>
              <a:t>  </a:t>
            </a:r>
            <a:r>
              <a:rPr lang="en-US" sz="2600" dirty="0"/>
              <a:t>How Youth Learn: Ned’s GR8</a:t>
            </a:r>
          </a:p>
          <a:p>
            <a:pPr marL="400050" lvl="1" indent="0">
              <a:buNone/>
            </a:pPr>
            <a:r>
              <a:rPr lang="en-US" sz="1600" dirty="0">
                <a:hlinkClick r:id="rId4"/>
              </a:rPr>
              <a:t>http://www.whatkidscando.org/featurestories/2013/01_how_youth_learn/index.html</a:t>
            </a:r>
            <a:r>
              <a:rPr lang="en-US" sz="1600"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747" y="457200"/>
            <a:ext cx="6063398" cy="2819400"/>
          </a:xfrm>
          <a:prstGeom prst="rect">
            <a:avLst/>
          </a:prstGeom>
        </p:spPr>
      </p:pic>
      <p:sp>
        <p:nvSpPr>
          <p:cNvPr id="2" name="Rectangle 1"/>
          <p:cNvSpPr/>
          <p:nvPr/>
        </p:nvSpPr>
        <p:spPr>
          <a:xfrm>
            <a:off x="1295400" y="897404"/>
            <a:ext cx="2914347" cy="1938992"/>
          </a:xfrm>
          <a:prstGeom prst="rect">
            <a:avLst/>
          </a:prstGeom>
        </p:spPr>
        <p:txBody>
          <a:bodyPr wrap="square">
            <a:spAutoFit/>
          </a:bodyPr>
          <a:lstStyle/>
          <a:p>
            <a:pPr marL="68580">
              <a:spcBef>
                <a:spcPct val="0"/>
              </a:spcBef>
            </a:pPr>
            <a:r>
              <a:rPr lang="en-US" sz="4000" spc="-100" dirty="0">
                <a:solidFill>
                  <a:schemeClr val="tx2"/>
                </a:solidFill>
                <a:latin typeface="+mj-lt"/>
                <a:ea typeface="+mj-ea"/>
                <a:cs typeface="+mj-cs"/>
              </a:rPr>
              <a:t>Youth in Media/ Education</a:t>
            </a:r>
          </a:p>
        </p:txBody>
      </p:sp>
    </p:spTree>
    <p:extLst>
      <p:ext uri="{BB962C8B-B14F-4D97-AF65-F5344CB8AC3E}">
        <p14:creationId xmlns:p14="http://schemas.microsoft.com/office/powerpoint/2010/main" val="44602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011680" y="1695450"/>
            <a:ext cx="7086600" cy="152400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Leadership Positions   Voting Board Members</a:t>
            </a:r>
          </a:p>
          <a:p>
            <a:pPr algn="ctr"/>
            <a:endParaRPr lang="en-US" sz="2400" b="1" dirty="0">
              <a:solidFill>
                <a:schemeClr val="tx1"/>
              </a:solidFill>
            </a:endParaRPr>
          </a:p>
          <a:p>
            <a:pPr algn="ctr"/>
            <a:r>
              <a:rPr lang="en-US" sz="2400" b="1" dirty="0">
                <a:solidFill>
                  <a:schemeClr val="tx1"/>
                </a:solidFill>
              </a:rPr>
              <a:t>Board Committees (Hiring, Program)</a:t>
            </a:r>
          </a:p>
        </p:txBody>
      </p:sp>
      <p:sp>
        <p:nvSpPr>
          <p:cNvPr id="5" name="Rectangle 4"/>
          <p:cNvSpPr/>
          <p:nvPr/>
        </p:nvSpPr>
        <p:spPr>
          <a:xfrm>
            <a:off x="2011680" y="3238500"/>
            <a:ext cx="7086600" cy="1485900"/>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Youth Forum    Youth Advocacy   Consultants</a:t>
            </a:r>
          </a:p>
          <a:p>
            <a:pPr algn="ctr"/>
            <a:endParaRPr lang="en-US" sz="2400" b="1" dirty="0">
              <a:solidFill>
                <a:schemeClr val="tx1"/>
              </a:solidFill>
            </a:endParaRPr>
          </a:p>
          <a:p>
            <a:pPr algn="ctr"/>
            <a:r>
              <a:rPr lang="en-US" sz="2400" b="1" dirty="0">
                <a:solidFill>
                  <a:schemeClr val="tx1"/>
                </a:solidFill>
              </a:rPr>
              <a:t>Youth Advisory Group   Media   Focus Groups</a:t>
            </a:r>
          </a:p>
        </p:txBody>
      </p:sp>
      <p:sp>
        <p:nvSpPr>
          <p:cNvPr id="6" name="Rectangle 5"/>
          <p:cNvSpPr/>
          <p:nvPr/>
        </p:nvSpPr>
        <p:spPr>
          <a:xfrm>
            <a:off x="2011680" y="4724400"/>
            <a:ext cx="7086600" cy="1562100"/>
          </a:xfrm>
          <a:prstGeom prst="rect">
            <a:avLst/>
          </a:prstGeom>
          <a:solidFill>
            <a:schemeClr val="accent4">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Peer Education   Peer Mentoring   Youth Facilitators</a:t>
            </a:r>
          </a:p>
          <a:p>
            <a:pPr algn="ctr"/>
            <a:r>
              <a:rPr lang="en-US" sz="2400" b="1" dirty="0"/>
              <a:t> </a:t>
            </a:r>
          </a:p>
          <a:p>
            <a:pPr algn="ctr"/>
            <a:r>
              <a:rPr lang="en-US" sz="2400" b="1" dirty="0"/>
              <a:t>Community Service Projects    Youth Theater</a:t>
            </a:r>
          </a:p>
          <a:p>
            <a:pPr algn="ctr"/>
            <a:endParaRPr lang="en-US" sz="2400" b="1" dirty="0"/>
          </a:p>
        </p:txBody>
      </p:sp>
      <p:sp>
        <p:nvSpPr>
          <p:cNvPr id="7" name="TextBox 6"/>
          <p:cNvSpPr txBox="1"/>
          <p:nvPr/>
        </p:nvSpPr>
        <p:spPr>
          <a:xfrm>
            <a:off x="1859280" y="381000"/>
            <a:ext cx="7391400" cy="707886"/>
          </a:xfrm>
          <a:prstGeom prst="rect">
            <a:avLst/>
          </a:prstGeom>
          <a:noFill/>
        </p:spPr>
        <p:txBody>
          <a:bodyPr wrap="square" rtlCol="0">
            <a:spAutoFit/>
          </a:bodyPr>
          <a:lstStyle/>
          <a:p>
            <a:pPr>
              <a:defRPr/>
            </a:pPr>
            <a:r>
              <a:rPr lang="en-US" sz="4000" dirty="0">
                <a:solidFill>
                  <a:schemeClr val="tx2"/>
                </a:solidFill>
                <a:latin typeface="+mj-lt"/>
              </a:rPr>
              <a:t>Meaningful Roles for Young People</a:t>
            </a:r>
          </a:p>
        </p:txBody>
      </p:sp>
      <p:sp>
        <p:nvSpPr>
          <p:cNvPr id="11" name="Wave 10"/>
          <p:cNvSpPr/>
          <p:nvPr/>
        </p:nvSpPr>
        <p:spPr>
          <a:xfrm>
            <a:off x="9372600" y="1828800"/>
            <a:ext cx="1981200" cy="1301876"/>
          </a:xfrm>
          <a:prstGeom prst="wav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Shared Leadership</a:t>
            </a:r>
          </a:p>
        </p:txBody>
      </p:sp>
      <p:sp>
        <p:nvSpPr>
          <p:cNvPr id="12" name="Wave 11"/>
          <p:cNvSpPr/>
          <p:nvPr/>
        </p:nvSpPr>
        <p:spPr>
          <a:xfrm>
            <a:off x="9390888" y="3429000"/>
            <a:ext cx="1962912" cy="1295400"/>
          </a:xfrm>
          <a:prstGeom prst="wav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Voice &amp;</a:t>
            </a:r>
          </a:p>
          <a:p>
            <a:pPr algn="ctr"/>
            <a:r>
              <a:rPr lang="en-US" sz="2400" b="1" dirty="0">
                <a:solidFill>
                  <a:schemeClr val="tx1"/>
                </a:solidFill>
              </a:rPr>
              <a:t>Consultation</a:t>
            </a:r>
          </a:p>
        </p:txBody>
      </p:sp>
      <p:sp>
        <p:nvSpPr>
          <p:cNvPr id="13" name="Wave 12"/>
          <p:cNvSpPr/>
          <p:nvPr/>
        </p:nvSpPr>
        <p:spPr>
          <a:xfrm>
            <a:off x="9372600" y="4841748"/>
            <a:ext cx="1981200" cy="1406652"/>
          </a:xfrm>
          <a:prstGeom prst="wav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Participation</a:t>
            </a:r>
          </a:p>
        </p:txBody>
      </p:sp>
    </p:spTree>
    <p:extLst>
      <p:ext uri="{BB962C8B-B14F-4D97-AF65-F5344CB8AC3E}">
        <p14:creationId xmlns:p14="http://schemas.microsoft.com/office/powerpoint/2010/main" val="36846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Youth on Hiring Committee</a:t>
            </a:r>
          </a:p>
        </p:txBody>
      </p:sp>
      <p:sp>
        <p:nvSpPr>
          <p:cNvPr id="3" name="Content Placeholder 2"/>
          <p:cNvSpPr>
            <a:spLocks noGrp="1"/>
          </p:cNvSpPr>
          <p:nvPr>
            <p:ph idx="1"/>
          </p:nvPr>
        </p:nvSpPr>
        <p:spPr>
          <a:xfrm>
            <a:off x="1097280" y="1845734"/>
            <a:ext cx="5151120" cy="4023360"/>
          </a:xfrm>
        </p:spPr>
        <p:txBody>
          <a:bodyPr>
            <a:normAutofit/>
          </a:bodyPr>
          <a:lstStyle/>
          <a:p>
            <a:r>
              <a:rPr lang="en-US" sz="2800" dirty="0"/>
              <a:t>You want to bring young people onto the hiring committee for youth workers. You want them to be part of the hiring process from beginning to end: reviewing the job description, recruitment materials, and applications, as well as interviewing and decision making.</a:t>
            </a:r>
          </a:p>
        </p:txBody>
      </p:sp>
      <p:sp>
        <p:nvSpPr>
          <p:cNvPr id="4" name="TextBox 3"/>
          <p:cNvSpPr txBox="1"/>
          <p:nvPr/>
        </p:nvSpPr>
        <p:spPr>
          <a:xfrm>
            <a:off x="7162800" y="4797475"/>
            <a:ext cx="4419600" cy="646331"/>
          </a:xfrm>
          <a:prstGeom prst="rect">
            <a:avLst/>
          </a:prstGeom>
          <a:solidFill>
            <a:schemeClr val="accent1">
              <a:lumMod val="60000"/>
              <a:lumOff val="40000"/>
            </a:schemeClr>
          </a:solidFill>
          <a:ln w="28575">
            <a:solidFill>
              <a:schemeClr val="tx1"/>
            </a:solidFill>
          </a:ln>
        </p:spPr>
        <p:txBody>
          <a:bodyPr wrap="square" rtlCol="0">
            <a:spAutoFit/>
          </a:bodyPr>
          <a:lstStyle/>
          <a:p>
            <a:r>
              <a:rPr lang="en-US" sz="3600" dirty="0">
                <a:solidFill>
                  <a:schemeClr val="tx1">
                    <a:lumMod val="75000"/>
                    <a:lumOff val="25000"/>
                  </a:schemeClr>
                </a:solidFill>
              </a:rPr>
              <a:t>Anticipate Challenges</a:t>
            </a:r>
          </a:p>
        </p:txBody>
      </p:sp>
      <p:sp>
        <p:nvSpPr>
          <p:cNvPr id="5" name="TextBox 4"/>
          <p:cNvSpPr txBox="1"/>
          <p:nvPr/>
        </p:nvSpPr>
        <p:spPr>
          <a:xfrm>
            <a:off x="7543800" y="3409358"/>
            <a:ext cx="3276600" cy="646331"/>
          </a:xfrm>
          <a:prstGeom prst="rect">
            <a:avLst/>
          </a:prstGeom>
          <a:solidFill>
            <a:schemeClr val="accent2">
              <a:lumMod val="40000"/>
              <a:lumOff val="60000"/>
            </a:schemeClr>
          </a:solidFill>
          <a:ln w="28575">
            <a:solidFill>
              <a:schemeClr val="tx1"/>
            </a:solidFill>
          </a:ln>
        </p:spPr>
        <p:txBody>
          <a:bodyPr wrap="square" rtlCol="0">
            <a:spAutoFit/>
          </a:bodyPr>
          <a:lstStyle/>
          <a:p>
            <a:r>
              <a:rPr lang="en-US" sz="3600" dirty="0">
                <a:solidFill>
                  <a:schemeClr val="tx1">
                    <a:lumMod val="75000"/>
                    <a:lumOff val="25000"/>
                  </a:schemeClr>
                </a:solidFill>
              </a:rPr>
              <a:t>Name Benefits</a:t>
            </a:r>
          </a:p>
        </p:txBody>
      </p:sp>
      <p:sp>
        <p:nvSpPr>
          <p:cNvPr id="6" name="TextBox 5"/>
          <p:cNvSpPr txBox="1"/>
          <p:nvPr/>
        </p:nvSpPr>
        <p:spPr>
          <a:xfrm>
            <a:off x="7086600" y="1996357"/>
            <a:ext cx="4495800" cy="954107"/>
          </a:xfrm>
          <a:prstGeom prst="rect">
            <a:avLst/>
          </a:prstGeom>
          <a:noFill/>
        </p:spPr>
        <p:txBody>
          <a:bodyPr wrap="square" rtlCol="0">
            <a:spAutoFit/>
          </a:bodyPr>
          <a:lstStyle/>
          <a:p>
            <a:r>
              <a:rPr lang="en-US" sz="2800" dirty="0">
                <a:solidFill>
                  <a:schemeClr val="tx1">
                    <a:lumMod val="75000"/>
                    <a:lumOff val="25000"/>
                  </a:schemeClr>
                </a:solidFill>
              </a:rPr>
              <a:t>You need to convince the administrators …</a:t>
            </a:r>
          </a:p>
        </p:txBody>
      </p:sp>
    </p:spTree>
    <p:extLst>
      <p:ext uri="{BB962C8B-B14F-4D97-AF65-F5344CB8AC3E}">
        <p14:creationId xmlns:p14="http://schemas.microsoft.com/office/powerpoint/2010/main" val="38243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sz="4000" dirty="0"/>
              <a:t>Benefits for Youth</a:t>
            </a:r>
          </a:p>
        </p:txBody>
      </p:sp>
      <p:sp>
        <p:nvSpPr>
          <p:cNvPr id="24579" name="Rectangle 3"/>
          <p:cNvSpPr>
            <a:spLocks noGrp="1" noChangeArrowheads="1"/>
          </p:cNvSpPr>
          <p:nvPr>
            <p:ph idx="1"/>
          </p:nvPr>
        </p:nvSpPr>
        <p:spPr>
          <a:xfrm>
            <a:off x="1097280" y="1845734"/>
            <a:ext cx="4846320" cy="4023360"/>
          </a:xfrm>
        </p:spPr>
        <p:txBody>
          <a:bodyPr>
            <a:normAutofit lnSpcReduction="10000"/>
          </a:bodyPr>
          <a:lstStyle/>
          <a:p>
            <a:pPr eaLnBrk="1" hangingPunct="1">
              <a:lnSpc>
                <a:spcPct val="80000"/>
              </a:lnSpc>
              <a:buFont typeface="Arial" pitchFamily="34" charset="0"/>
              <a:buNone/>
            </a:pPr>
            <a:endParaRPr lang="en-US" sz="2600" dirty="0">
              <a:latin typeface="Lucida Sans Unicode" pitchFamily="34" charset="0"/>
              <a:cs typeface="Lucida Sans Unicode" pitchFamily="34" charset="0"/>
            </a:endParaRPr>
          </a:p>
          <a:p>
            <a:pPr marL="0" indent="0" eaLnBrk="1" hangingPunct="1">
              <a:lnSpc>
                <a:spcPct val="80000"/>
              </a:lnSpc>
              <a:buNone/>
            </a:pPr>
            <a:r>
              <a:rPr lang="en-US" sz="2800" dirty="0">
                <a:cs typeface="Arial" pitchFamily="34" charset="0"/>
              </a:rPr>
              <a:t>Civic Development (skills, attitudes, awareness)</a:t>
            </a:r>
          </a:p>
          <a:p>
            <a:pPr eaLnBrk="1" hangingPunct="1">
              <a:lnSpc>
                <a:spcPct val="80000"/>
              </a:lnSpc>
              <a:buFont typeface="Wingdings" pitchFamily="2" charset="2"/>
              <a:buNone/>
            </a:pPr>
            <a:endParaRPr lang="en-US" sz="2800" dirty="0">
              <a:cs typeface="Arial" pitchFamily="34" charset="0"/>
            </a:endParaRPr>
          </a:p>
          <a:p>
            <a:pPr eaLnBrk="1" hangingPunct="1">
              <a:lnSpc>
                <a:spcPct val="80000"/>
              </a:lnSpc>
            </a:pPr>
            <a:r>
              <a:rPr lang="en-US" sz="2800" dirty="0">
                <a:cs typeface="Arial" pitchFamily="34" charset="0"/>
              </a:rPr>
              <a:t>Social/Emotional Development (belonging, efficacy) </a:t>
            </a:r>
          </a:p>
          <a:p>
            <a:pPr eaLnBrk="1" hangingPunct="1">
              <a:lnSpc>
                <a:spcPct val="80000"/>
              </a:lnSpc>
              <a:buFont typeface="Wingdings" pitchFamily="2" charset="2"/>
              <a:buNone/>
            </a:pPr>
            <a:endParaRPr lang="en-US" sz="2800" dirty="0">
              <a:cs typeface="Arial" pitchFamily="34" charset="0"/>
            </a:endParaRPr>
          </a:p>
          <a:p>
            <a:pPr eaLnBrk="1" hangingPunct="1">
              <a:lnSpc>
                <a:spcPct val="80000"/>
              </a:lnSpc>
            </a:pPr>
            <a:r>
              <a:rPr lang="en-US" sz="2800" dirty="0">
                <a:cs typeface="Arial" pitchFamily="34" charset="0"/>
              </a:rPr>
              <a:t>Vocational Development (skills, social capital)</a:t>
            </a:r>
          </a:p>
          <a:p>
            <a:pPr eaLnBrk="1" hangingPunct="1">
              <a:lnSpc>
                <a:spcPct val="80000"/>
              </a:lnSpc>
              <a:buFont typeface="Wingdings" pitchFamily="2" charset="2"/>
              <a:buNone/>
            </a:pPr>
            <a:endParaRPr lang="en-US" sz="2400" dirty="0">
              <a:latin typeface="Lucida Sans Unicode" pitchFamily="34" charset="0"/>
              <a:cs typeface="Lucida Sans Unicode" pitchFamily="34" charset="0"/>
            </a:endParaRPr>
          </a:p>
          <a:p>
            <a:pPr eaLnBrk="1" hangingPunct="1">
              <a:lnSpc>
                <a:spcPct val="80000"/>
              </a:lnSpc>
              <a:buFont typeface="Wingdings" pitchFamily="2" charset="2"/>
              <a:buNone/>
            </a:pPr>
            <a:endParaRPr lang="en-US" sz="2600" dirty="0">
              <a:latin typeface="Lucida Sans Unicode" pitchFamily="34" charset="0"/>
              <a:cs typeface="Lucida Sans Unicode" pitchFamily="34" charset="0"/>
            </a:endParaRPr>
          </a:p>
          <a:p>
            <a:pPr eaLnBrk="1" hangingPunct="1">
              <a:lnSpc>
                <a:spcPct val="80000"/>
              </a:lnSpc>
            </a:pPr>
            <a:endParaRPr lang="en-US" sz="2600" dirty="0">
              <a:latin typeface="Lucida Sans Unicode" pitchFamily="34" charset="0"/>
              <a:cs typeface="Lucida Sans Unicode" pitchFamily="34" charset="0"/>
            </a:endParaRPr>
          </a:p>
          <a:p>
            <a:pPr eaLnBrk="1" hangingPunct="1">
              <a:lnSpc>
                <a:spcPct val="80000"/>
              </a:lnSpc>
            </a:pPr>
            <a:endParaRPr lang="en-US" sz="1500" dirty="0">
              <a:latin typeface="Lucida Sans Unicode" pitchFamily="34" charset="0"/>
            </a:endParaRPr>
          </a:p>
        </p:txBody>
      </p:sp>
      <p:pic>
        <p:nvPicPr>
          <p:cNvPr id="3" name="Picture 2">
            <a:extLst>
              <a:ext uri="{FF2B5EF4-FFF2-40B4-BE49-F238E27FC236}">
                <a16:creationId xmlns:a16="http://schemas.microsoft.com/office/drawing/2014/main" id="{27A86DFE-C7FD-4EB5-BC10-1A02EFDAE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330" y="1939612"/>
            <a:ext cx="5750514" cy="3835604"/>
          </a:xfrm>
          <a:prstGeom prst="rect">
            <a:avLst/>
          </a:prstGeom>
        </p:spPr>
      </p:pic>
    </p:spTree>
    <p:extLst>
      <p:ext uri="{BB962C8B-B14F-4D97-AF65-F5344CB8AC3E}">
        <p14:creationId xmlns:p14="http://schemas.microsoft.com/office/powerpoint/2010/main" val="266200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sz="3800" dirty="0"/>
              <a:t>Benefits for Adults, Organizations, and Communities</a:t>
            </a:r>
            <a:endParaRPr lang="en-US" sz="3800" dirty="0">
              <a:latin typeface="Lucida Sans Unicode" pitchFamily="34" charset="0"/>
            </a:endParaRPr>
          </a:p>
        </p:txBody>
      </p:sp>
      <p:sp>
        <p:nvSpPr>
          <p:cNvPr id="25603" name="Rectangle 3"/>
          <p:cNvSpPr>
            <a:spLocks noGrp="1" noChangeArrowheads="1"/>
          </p:cNvSpPr>
          <p:nvPr>
            <p:ph idx="1"/>
          </p:nvPr>
        </p:nvSpPr>
        <p:spPr/>
        <p:txBody>
          <a:bodyPr>
            <a:normAutofit/>
          </a:bodyPr>
          <a:lstStyle/>
          <a:p>
            <a:r>
              <a:rPr lang="en-US" sz="2800" dirty="0">
                <a:cs typeface="Arial" pitchFamily="34" charset="0"/>
              </a:rPr>
              <a:t>Professional Development (skills, confidence)</a:t>
            </a:r>
          </a:p>
          <a:p>
            <a:pPr eaLnBrk="1" hangingPunct="1"/>
            <a:r>
              <a:rPr lang="en-US" sz="2800" dirty="0">
                <a:cs typeface="Arial" pitchFamily="34" charset="0"/>
              </a:rPr>
              <a:t>Social/Emotional Development (connectedness) </a:t>
            </a:r>
          </a:p>
          <a:p>
            <a:pPr eaLnBrk="1" hangingPunct="1"/>
            <a:r>
              <a:rPr lang="en-US" sz="2800" dirty="0">
                <a:cs typeface="Arial" pitchFamily="34" charset="0"/>
              </a:rPr>
              <a:t>Organizations reflect &amp; respond to youth concerns </a:t>
            </a:r>
          </a:p>
          <a:p>
            <a:pPr eaLnBrk="1" hangingPunct="1"/>
            <a:r>
              <a:rPr lang="en-US" sz="2800" dirty="0">
                <a:cs typeface="Arial" pitchFamily="34" charset="0"/>
              </a:rPr>
              <a:t>Organizations are more appealing to potential funders</a:t>
            </a:r>
          </a:p>
          <a:p>
            <a:pPr eaLnBrk="1" hangingPunct="1"/>
            <a:r>
              <a:rPr lang="en-US" sz="2800" dirty="0">
                <a:cs typeface="Arial" pitchFamily="34" charset="0"/>
              </a:rPr>
              <a:t>Public policies/programs are more effective &amp; equitable</a:t>
            </a:r>
          </a:p>
          <a:p>
            <a:pPr eaLnBrk="1" hangingPunct="1"/>
            <a:r>
              <a:rPr lang="en-US" sz="2800" dirty="0">
                <a:cs typeface="Arial" pitchFamily="34" charset="0"/>
              </a:rPr>
              <a:t>New coalitions emerge to address issues </a:t>
            </a:r>
            <a:endParaRPr lang="en-US" sz="2800" i="1" dirty="0">
              <a:cs typeface="Arial" pitchFamily="34" charset="0"/>
            </a:endParaRPr>
          </a:p>
          <a:p>
            <a:pPr eaLnBrk="1" hangingPunct="1">
              <a:buFont typeface="Arial" pitchFamily="34" charset="0"/>
              <a:buNone/>
            </a:pPr>
            <a:endParaRPr lang="en-US" sz="2800" dirty="0">
              <a:latin typeface="Lucida Sans Unicode" pitchFamily="34" charset="0"/>
            </a:endParaRPr>
          </a:p>
          <a:p>
            <a:pPr eaLnBrk="1" hangingPunct="1">
              <a:buFont typeface="Wingdings" pitchFamily="2" charset="2"/>
              <a:buNone/>
            </a:pPr>
            <a:endParaRPr lang="en-US" sz="2800" dirty="0">
              <a:latin typeface="Lucida Sans Unicode" pitchFamily="34" charset="0"/>
            </a:endParaRPr>
          </a:p>
          <a:p>
            <a:pPr eaLnBrk="1" hangingPunct="1"/>
            <a:endParaRPr lang="en-US" dirty="0"/>
          </a:p>
          <a:p>
            <a:pPr eaLnBrk="1" hangingPunct="1"/>
            <a:endParaRPr lang="en-US" dirty="0"/>
          </a:p>
          <a:p>
            <a:pPr eaLnBrk="1" hangingPunct="1"/>
            <a:endParaRPr lang="en-US" dirty="0"/>
          </a:p>
        </p:txBody>
      </p:sp>
      <p:sp>
        <p:nvSpPr>
          <p:cNvPr id="2" name="TextBox 1"/>
          <p:cNvSpPr txBox="1"/>
          <p:nvPr/>
        </p:nvSpPr>
        <p:spPr>
          <a:xfrm>
            <a:off x="6629400" y="5334000"/>
            <a:ext cx="5105400" cy="646331"/>
          </a:xfrm>
          <a:prstGeom prst="rect">
            <a:avLst/>
          </a:prstGeom>
          <a:noFill/>
        </p:spPr>
        <p:txBody>
          <a:bodyPr wrap="square" rtlCol="0">
            <a:spAutoFit/>
          </a:bodyPr>
          <a:lstStyle/>
          <a:p>
            <a:r>
              <a:rPr lang="en-US" dirty="0">
                <a:hlinkClick r:id="rId3"/>
              </a:rPr>
              <a:t>https://fyi.extension.wisc.edu/youthadultpartnership/files/2012/12/Youth_in_Decision_Making.pdf</a:t>
            </a:r>
            <a:r>
              <a:rPr lang="en-US" dirty="0"/>
              <a:t> </a:t>
            </a:r>
          </a:p>
        </p:txBody>
      </p:sp>
    </p:spTree>
    <p:extLst>
      <p:ext uri="{BB962C8B-B14F-4D97-AF65-F5344CB8AC3E}">
        <p14:creationId xmlns:p14="http://schemas.microsoft.com/office/powerpoint/2010/main" val="45881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5977891"/>
            <a:ext cx="9677400" cy="381000"/>
          </a:xfrm>
          <a:prstGeom prst="rect">
            <a:avLst/>
          </a:prstGeom>
          <a:noFill/>
        </p:spPr>
        <p:txBody>
          <a:bodyPr wrap="square" rtlCol="0">
            <a:spAutoFit/>
          </a:bodyPr>
          <a:lstStyle/>
          <a:p>
            <a:r>
              <a:rPr lang="en-US" dirty="0">
                <a:hlinkClick r:id="rId3"/>
              </a:rPr>
              <a:t>https://www.unicef-irc.org/publications/pdf/childrens_participation.pdf</a:t>
            </a:r>
            <a:r>
              <a:rPr lang="en-US" dirty="0"/>
              <a:t>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5555"/>
          <a:stretch/>
        </p:blipFill>
        <p:spPr>
          <a:xfrm>
            <a:off x="695916" y="304800"/>
            <a:ext cx="8003509" cy="5673091"/>
          </a:xfrm>
          <a:prstGeom prst="rect">
            <a:avLst/>
          </a:prstGeom>
        </p:spPr>
      </p:pic>
    </p:spTree>
    <p:extLst>
      <p:ext uri="{BB962C8B-B14F-4D97-AF65-F5344CB8AC3E}">
        <p14:creationId xmlns:p14="http://schemas.microsoft.com/office/powerpoint/2010/main" val="206335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5074920"/>
            <a:ext cx="10256520" cy="1402080"/>
          </a:xfrm>
        </p:spPr>
        <p:txBody>
          <a:bodyPr/>
          <a:lstStyle/>
          <a:p>
            <a:r>
              <a:rPr lang="en-US" sz="4000" dirty="0"/>
              <a:t>Think back to your teen years - </a:t>
            </a:r>
            <a:br>
              <a:rPr lang="en-US" sz="4000" dirty="0"/>
            </a:br>
            <a:r>
              <a:rPr lang="en-US" sz="4000" dirty="0"/>
              <a:t>Have you experienced adultism?</a:t>
            </a:r>
          </a:p>
        </p:txBody>
      </p:sp>
      <p:pic>
        <p:nvPicPr>
          <p:cNvPr id="7" name="Picture Placeholder 6"/>
          <p:cNvPicPr>
            <a:picLocks noGrp="1" noChangeAspect="1"/>
          </p:cNvPicPr>
          <p:nvPr>
            <p:ph type="pic" idx="1"/>
          </p:nvPr>
        </p:nvPicPr>
        <p:blipFill rotWithShape="1">
          <a:blip r:embed="rId3"/>
          <a:srcRect l="23750" t="40324" r="30625" b="23322"/>
          <a:stretch/>
        </p:blipFill>
        <p:spPr>
          <a:xfrm>
            <a:off x="1097280" y="228600"/>
            <a:ext cx="10505768" cy="4461353"/>
          </a:xfrm>
          <a:prstGeom prst="rect">
            <a:avLst/>
          </a:prstGeom>
        </p:spPr>
      </p:pic>
    </p:spTree>
    <p:extLst>
      <p:ext uri="{BB962C8B-B14F-4D97-AF65-F5344CB8AC3E}">
        <p14:creationId xmlns:p14="http://schemas.microsoft.com/office/powerpoint/2010/main" val="236409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124137"/>
            <a:ext cx="10058400" cy="1450757"/>
          </a:xfrm>
        </p:spPr>
        <p:txBody>
          <a:bodyPr>
            <a:normAutofit/>
          </a:bodyPr>
          <a:lstStyle/>
          <a:p>
            <a:pPr marL="53975"/>
            <a:r>
              <a:rPr lang="en-US" sz="4000" dirty="0"/>
              <a:t>Obstacle: Adultism</a:t>
            </a:r>
          </a:p>
        </p:txBody>
      </p:sp>
      <p:sp>
        <p:nvSpPr>
          <p:cNvPr id="27651" name="Rectangle 3"/>
          <p:cNvSpPr>
            <a:spLocks noGrp="1" noChangeArrowheads="1"/>
          </p:cNvSpPr>
          <p:nvPr>
            <p:ph idx="1"/>
          </p:nvPr>
        </p:nvSpPr>
        <p:spPr>
          <a:xfrm>
            <a:off x="4800600" y="2030400"/>
            <a:ext cx="6480810" cy="4023360"/>
          </a:xfrm>
        </p:spPr>
        <p:txBody>
          <a:bodyPr>
            <a:normAutofit/>
          </a:bodyPr>
          <a:lstStyle/>
          <a:p>
            <a:pPr marL="0" indent="0" algn="r">
              <a:buNone/>
            </a:pPr>
            <a:r>
              <a:rPr lang="en-US" sz="3200" dirty="0"/>
              <a:t>…the behaviors and attitudes which flow from negative stereotypes adults hold about youth.                            </a:t>
            </a:r>
            <a:endParaRPr lang="en-US" sz="1200" dirty="0"/>
          </a:p>
          <a:p>
            <a:pPr eaLnBrk="1" hangingPunct="1">
              <a:buFontTx/>
              <a:buNone/>
            </a:pPr>
            <a:r>
              <a:rPr lang="en-US" sz="1200" dirty="0"/>
              <a:t>						</a:t>
            </a:r>
          </a:p>
          <a:p>
            <a:pPr algn="r" eaLnBrk="1" hangingPunct="1">
              <a:buFontTx/>
              <a:buNone/>
            </a:pPr>
            <a:r>
              <a:rPr lang="en-US" sz="3200" i="1" dirty="0"/>
              <a:t>John Bell, 1995</a:t>
            </a:r>
            <a:r>
              <a:rPr lang="en-US" dirty="0">
                <a:latin typeface="Arial" pitchFamily="34" charset="0"/>
              </a:rPr>
              <a:t>    </a:t>
            </a:r>
          </a:p>
          <a:p>
            <a:pPr eaLnBrk="1" hangingPunct="1">
              <a:buFontTx/>
              <a:buNone/>
            </a:pPr>
            <a:endParaRPr lang="en-US" dirty="0">
              <a:latin typeface="Arial" pitchFamily="34" charset="0"/>
            </a:endParaRPr>
          </a:p>
        </p:txBody>
      </p:sp>
      <p:sp>
        <p:nvSpPr>
          <p:cNvPr id="4" name="TextBox 3"/>
          <p:cNvSpPr txBox="1"/>
          <p:nvPr/>
        </p:nvSpPr>
        <p:spPr>
          <a:xfrm>
            <a:off x="5715000" y="5684428"/>
            <a:ext cx="7010400" cy="369332"/>
          </a:xfrm>
          <a:prstGeom prst="rect">
            <a:avLst/>
          </a:prstGeom>
          <a:noFill/>
        </p:spPr>
        <p:txBody>
          <a:bodyPr wrap="square" rtlCol="0">
            <a:spAutoFit/>
          </a:bodyPr>
          <a:lstStyle/>
          <a:p>
            <a:r>
              <a:rPr lang="en-US" dirty="0">
                <a:hlinkClick r:id="rId3"/>
              </a:rPr>
              <a:t>http://nuatc.org/articles/pdf/understanding_adultism.pdf</a:t>
            </a:r>
            <a:r>
              <a:rPr lang="en-US" dirty="0"/>
              <a:t> </a:t>
            </a:r>
          </a:p>
        </p:txBody>
      </p:sp>
      <p:pic>
        <p:nvPicPr>
          <p:cNvPr id="3" name="Picture 2">
            <a:extLst>
              <a:ext uri="{FF2B5EF4-FFF2-40B4-BE49-F238E27FC236}">
                <a16:creationId xmlns:a16="http://schemas.microsoft.com/office/drawing/2014/main" id="{3DF62B0B-6F17-4B15-9C16-27AA4D7E25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11" b="9459"/>
          <a:stretch/>
        </p:blipFill>
        <p:spPr>
          <a:xfrm>
            <a:off x="1085850" y="1802647"/>
            <a:ext cx="3759200" cy="4478866"/>
          </a:xfrm>
          <a:prstGeom prst="rect">
            <a:avLst/>
          </a:prstGeom>
        </p:spPr>
      </p:pic>
    </p:spTree>
    <p:extLst>
      <p:ext uri="{BB962C8B-B14F-4D97-AF65-F5344CB8AC3E}">
        <p14:creationId xmlns:p14="http://schemas.microsoft.com/office/powerpoint/2010/main" val="317922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Manifestations of </a:t>
            </a:r>
            <a:r>
              <a:rPr lang="en-US" dirty="0" err="1"/>
              <a:t>Adultism</a:t>
            </a:r>
            <a:endParaRPr lang="en-US"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Ø"/>
            </a:pPr>
            <a:r>
              <a:rPr lang="en-US" sz="3000" dirty="0"/>
              <a:t>Dysfunctional Rescuing</a:t>
            </a:r>
          </a:p>
          <a:p>
            <a:pPr marL="457200" indent="-457200">
              <a:buFont typeface="Wingdings" pitchFamily="2" charset="2"/>
              <a:buChar char="Ø"/>
            </a:pPr>
            <a:r>
              <a:rPr lang="en-US" sz="3000" dirty="0"/>
              <a:t>Blaming the Victim</a:t>
            </a:r>
          </a:p>
          <a:p>
            <a:pPr marL="457200" indent="-457200">
              <a:buFont typeface="Wingdings" pitchFamily="2" charset="2"/>
              <a:buChar char="Ø"/>
            </a:pPr>
            <a:r>
              <a:rPr lang="en-US" sz="3000" dirty="0"/>
              <a:t>Avoidance of Contact</a:t>
            </a:r>
          </a:p>
          <a:p>
            <a:pPr marL="457200" indent="-457200">
              <a:buFont typeface="Wingdings" pitchFamily="2" charset="2"/>
              <a:buChar char="Ø"/>
            </a:pPr>
            <a:r>
              <a:rPr lang="en-US" sz="3000" dirty="0"/>
              <a:t>Denial of Distinctiveness of Youth Culture</a:t>
            </a:r>
          </a:p>
          <a:p>
            <a:pPr marL="457200" indent="-457200">
              <a:buFont typeface="Wingdings" pitchFamily="2" charset="2"/>
              <a:buChar char="Ø"/>
            </a:pPr>
            <a:r>
              <a:rPr lang="en-US" sz="3000" dirty="0"/>
              <a:t>Denial of the Political Significance of </a:t>
            </a:r>
            <a:r>
              <a:rPr lang="en-US" sz="3000" dirty="0" err="1"/>
              <a:t>Adultism</a:t>
            </a:r>
            <a:endParaRPr lang="en-US" sz="3000" dirty="0"/>
          </a:p>
          <a:p>
            <a:pPr marL="457200" indent="-457200">
              <a:buFont typeface="Wingdings" pitchFamily="2" charset="2"/>
              <a:buChar char="Ø"/>
            </a:pPr>
            <a:endParaRPr lang="en-US" dirty="0"/>
          </a:p>
          <a:p>
            <a:pPr marL="0" indent="0">
              <a:buNone/>
            </a:pPr>
            <a:r>
              <a:rPr lang="en-US" dirty="0"/>
              <a:t>      </a:t>
            </a:r>
            <a:r>
              <a:rPr lang="en-US" sz="2400" dirty="0"/>
              <a:t>Advancing Youth Development (AYD) Curriculum </a:t>
            </a:r>
          </a:p>
        </p:txBody>
      </p:sp>
    </p:spTree>
    <p:extLst>
      <p:ext uri="{BB962C8B-B14F-4D97-AF65-F5344CB8AC3E}">
        <p14:creationId xmlns:p14="http://schemas.microsoft.com/office/powerpoint/2010/main" val="310518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Defeating Adultism</a:t>
            </a:r>
          </a:p>
        </p:txBody>
      </p:sp>
      <p:sp>
        <p:nvSpPr>
          <p:cNvPr id="3" name="Content Placeholder 2"/>
          <p:cNvSpPr>
            <a:spLocks noGrp="1"/>
          </p:cNvSpPr>
          <p:nvPr>
            <p:ph sz="half" idx="2"/>
          </p:nvPr>
        </p:nvSpPr>
        <p:spPr>
          <a:xfrm>
            <a:off x="6172200" y="1905000"/>
            <a:ext cx="5715000" cy="4486656"/>
          </a:xfrm>
        </p:spPr>
        <p:txBody>
          <a:bodyPr>
            <a:noAutofit/>
          </a:bodyPr>
          <a:lstStyle/>
          <a:p>
            <a:endParaRPr lang="en-US" sz="2800" dirty="0"/>
          </a:p>
          <a:p>
            <a:pPr>
              <a:buFont typeface="Courier New" panose="02070309020205020404" pitchFamily="49" charset="0"/>
              <a:buChar char="o"/>
            </a:pPr>
            <a:r>
              <a:rPr lang="en-US" sz="2800" dirty="0"/>
              <a:t> Self-Reflection</a:t>
            </a:r>
          </a:p>
          <a:p>
            <a:pPr marL="0" indent="0">
              <a:buNone/>
            </a:pPr>
            <a:endParaRPr lang="en-US" sz="800" dirty="0"/>
          </a:p>
          <a:p>
            <a:pPr>
              <a:buFont typeface="Courier New" panose="02070309020205020404" pitchFamily="49" charset="0"/>
              <a:buChar char="o"/>
            </a:pPr>
            <a:r>
              <a:rPr lang="en-US" sz="2800" dirty="0"/>
              <a:t> Check your biases: Harvard’s Implicit Test </a:t>
            </a:r>
            <a:r>
              <a:rPr lang="en-US" sz="2400" dirty="0">
                <a:hlinkClick r:id="rId3"/>
              </a:rPr>
              <a:t>https://implicit.harvard.edu/implicit/selectatest.html</a:t>
            </a:r>
            <a:r>
              <a:rPr lang="en-US" sz="2400" dirty="0"/>
              <a:t> </a:t>
            </a:r>
          </a:p>
          <a:p>
            <a:pPr marL="0" indent="0">
              <a:buNone/>
            </a:pPr>
            <a:endParaRPr lang="en-US" sz="800" dirty="0"/>
          </a:p>
          <a:p>
            <a:pPr>
              <a:buFont typeface="Courier New" panose="02070309020205020404" pitchFamily="49" charset="0"/>
              <a:buChar char="o"/>
            </a:pPr>
            <a:r>
              <a:rPr lang="en-US" sz="2800" dirty="0"/>
              <a:t> Deconstruct adultism</a:t>
            </a:r>
          </a:p>
        </p:txBody>
      </p:sp>
      <p:pic>
        <p:nvPicPr>
          <p:cNvPr id="8" name="Content Placeholder 7">
            <a:extLst>
              <a:ext uri="{FF2B5EF4-FFF2-40B4-BE49-F238E27FC236}">
                <a16:creationId xmlns:a16="http://schemas.microsoft.com/office/drawing/2014/main" id="{39EB6857-85CB-4E04-8D86-F8BF301DA96C}"/>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18859"/>
          <a:stretch/>
        </p:blipFill>
        <p:spPr>
          <a:xfrm>
            <a:off x="1447800" y="2057400"/>
            <a:ext cx="3352800" cy="4080757"/>
          </a:xfrm>
        </p:spPr>
      </p:pic>
    </p:spTree>
    <p:extLst>
      <p:ext uri="{BB962C8B-B14F-4D97-AF65-F5344CB8AC3E}">
        <p14:creationId xmlns:p14="http://schemas.microsoft.com/office/powerpoint/2010/main" val="418300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3" y="403649"/>
            <a:ext cx="9144000" cy="1143000"/>
          </a:xfrm>
        </p:spPr>
        <p:txBody>
          <a:bodyPr>
            <a:normAutofit/>
          </a:bodyPr>
          <a:lstStyle/>
          <a:p>
            <a:r>
              <a:rPr lang="en-US" sz="4400" dirty="0">
                <a:cs typeface="Amatic SC" panose="020B0604020202020204" charset="-79"/>
              </a:rPr>
              <a:t>Zoom keeping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771" y="2188203"/>
            <a:ext cx="1718277" cy="1718277"/>
          </a:xfrm>
          <a:prstGeom prst="rect">
            <a:avLst/>
          </a:prstGeom>
        </p:spPr>
      </p:pic>
      <p:sp>
        <p:nvSpPr>
          <p:cNvPr id="5" name="Rectangle 4"/>
          <p:cNvSpPr/>
          <p:nvPr/>
        </p:nvSpPr>
        <p:spPr>
          <a:xfrm>
            <a:off x="1220473" y="4201157"/>
            <a:ext cx="3090737" cy="1199816"/>
          </a:xfrm>
          <a:prstGeom prst="rect">
            <a:avLst/>
          </a:prstGeom>
        </p:spPr>
        <p:txBody>
          <a:bodyPr wrap="square">
            <a:spAutoFit/>
          </a:bodyPr>
          <a:lstStyle/>
          <a:p>
            <a:r>
              <a:rPr lang="en-US" sz="1799" b="1" dirty="0"/>
              <a:t>Experiencing delays?</a:t>
            </a:r>
          </a:p>
          <a:p>
            <a:r>
              <a:rPr lang="en-US" sz="1799" dirty="0"/>
              <a:t>Try closing out the other</a:t>
            </a:r>
          </a:p>
          <a:p>
            <a:r>
              <a:rPr lang="en-US" sz="1799" dirty="0"/>
              <a:t>programs running on your </a:t>
            </a:r>
          </a:p>
          <a:p>
            <a:r>
              <a:rPr lang="en-US" sz="1799" dirty="0"/>
              <a:t>computer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877" y="2043111"/>
            <a:ext cx="1353655" cy="1227467"/>
          </a:xfrm>
          <a:prstGeom prst="rect">
            <a:avLst/>
          </a:prstGeom>
        </p:spPr>
      </p:pic>
      <p:sp>
        <p:nvSpPr>
          <p:cNvPr id="7" name="TextBox 6"/>
          <p:cNvSpPr txBox="1"/>
          <p:nvPr/>
        </p:nvSpPr>
        <p:spPr>
          <a:xfrm>
            <a:off x="8547943" y="3587424"/>
            <a:ext cx="3193631" cy="1199816"/>
          </a:xfrm>
          <a:prstGeom prst="rect">
            <a:avLst/>
          </a:prstGeom>
          <a:noFill/>
        </p:spPr>
        <p:txBody>
          <a:bodyPr wrap="square" rtlCol="0">
            <a:spAutoFit/>
          </a:bodyPr>
          <a:lstStyle/>
          <a:p>
            <a:r>
              <a:rPr lang="en-US" sz="1799" b="1" dirty="0"/>
              <a:t>Audio. </a:t>
            </a:r>
          </a:p>
          <a:p>
            <a:r>
              <a:rPr lang="en-US" sz="1799" dirty="0"/>
              <a:t>You control the volume. Please mute yourself during the presentation.</a:t>
            </a:r>
          </a:p>
        </p:txBody>
      </p:sp>
      <p:pic>
        <p:nvPicPr>
          <p:cNvPr id="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383" y="2048095"/>
            <a:ext cx="2832043" cy="29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565" y="5254942"/>
            <a:ext cx="3275747" cy="922945"/>
          </a:xfrm>
          <a:prstGeom prst="rect">
            <a:avLst/>
          </a:prstGeom>
          <a:noFill/>
        </p:spPr>
        <p:txBody>
          <a:bodyPr wrap="square" rtlCol="0">
            <a:spAutoFit/>
          </a:bodyPr>
          <a:lstStyle/>
          <a:p>
            <a:r>
              <a:rPr lang="en-US" sz="1799" b="1" dirty="0"/>
              <a:t>Questions?</a:t>
            </a:r>
          </a:p>
          <a:p>
            <a:r>
              <a:rPr lang="en-US" sz="1799" dirty="0"/>
              <a:t>Use chat function. Post to </a:t>
            </a:r>
            <a:r>
              <a:rPr lang="en-US" sz="1799" u="sng" dirty="0"/>
              <a:t>Everyone</a:t>
            </a:r>
            <a:r>
              <a:rPr lang="en-US" sz="1799" dirty="0"/>
              <a:t>.</a:t>
            </a:r>
          </a:p>
        </p:txBody>
      </p:sp>
      <p:sp>
        <p:nvSpPr>
          <p:cNvPr id="10" name="Oval 9"/>
          <p:cNvSpPr/>
          <p:nvPr/>
        </p:nvSpPr>
        <p:spPr>
          <a:xfrm>
            <a:off x="6096001" y="4206235"/>
            <a:ext cx="847087" cy="316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85795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iceberg for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0"/>
            <a:ext cx="11163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3"/>
          <p:cNvSpPr>
            <a:spLocks noGrp="1" noChangeArrowheads="1"/>
          </p:cNvSpPr>
          <p:nvPr>
            <p:ph type="title"/>
          </p:nvPr>
        </p:nvSpPr>
        <p:spPr>
          <a:xfrm>
            <a:off x="1828800" y="2057400"/>
            <a:ext cx="8610600" cy="1981200"/>
          </a:xfrm>
          <a:effectLst>
            <a:outerShdw dist="35921" dir="2700000" algn="ctr" rotWithShape="0">
              <a:srgbClr val="FFCC00"/>
            </a:outerShdw>
          </a:effectLst>
        </p:spPr>
        <p:txBody>
          <a:bodyPr/>
          <a:lstStyle/>
          <a:p>
            <a:br>
              <a:rPr lang="en-US" altLang="en-US" sz="3600"/>
            </a:br>
            <a:endParaRPr lang="en-US" altLang="en-US" sz="3600"/>
          </a:p>
        </p:txBody>
      </p:sp>
      <p:sp>
        <p:nvSpPr>
          <p:cNvPr id="20484" name="Text Box 4"/>
          <p:cNvSpPr txBox="1">
            <a:spLocks noChangeArrowheads="1"/>
          </p:cNvSpPr>
          <p:nvPr/>
        </p:nvSpPr>
        <p:spPr bwMode="auto">
          <a:xfrm>
            <a:off x="3238500" y="5346701"/>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altLang="en-US" sz="1600" b="1" i="1">
              <a:solidFill>
                <a:schemeClr val="tx2"/>
              </a:solidFill>
              <a:effectLst>
                <a:outerShdw blurRad="38100" dist="38100" dir="2700000" algn="tl">
                  <a:srgbClr val="000000"/>
                </a:outerShdw>
              </a:effectLst>
            </a:endParaRPr>
          </a:p>
          <a:p>
            <a:pPr algn="r"/>
            <a:endParaRPr lang="en-US" altLang="en-US" sz="1600" b="1" i="1">
              <a:solidFill>
                <a:schemeClr val="tx2"/>
              </a:solidFill>
              <a:effectLst>
                <a:outerShdw blurRad="38100" dist="38100" dir="2700000" algn="tl">
                  <a:srgbClr val="000000"/>
                </a:outerShdw>
              </a:effectLst>
            </a:endParaRPr>
          </a:p>
        </p:txBody>
      </p:sp>
      <p:sp>
        <p:nvSpPr>
          <p:cNvPr id="20485" name="Rectangle 5"/>
          <p:cNvSpPr>
            <a:spLocks noChangeArrowheads="1"/>
          </p:cNvSpPr>
          <p:nvPr/>
        </p:nvSpPr>
        <p:spPr bwMode="auto">
          <a:xfrm>
            <a:off x="981075" y="152400"/>
            <a:ext cx="1981200" cy="2057400"/>
          </a:xfrm>
          <a:prstGeom prst="rect">
            <a:avLst/>
          </a:prstGeom>
          <a:solidFill>
            <a:schemeClr val="bg2"/>
          </a:solidFill>
          <a:ln w="28575">
            <a:solidFill>
              <a:srgbClr val="C00000"/>
            </a:solidFill>
            <a:miter lim="800000"/>
            <a:headEnd/>
            <a:tailEnd/>
          </a:ln>
          <a:effectLst/>
        </p:spPr>
        <p:txBody>
          <a:bodyPr wrap="none" anchor="ctr"/>
          <a:lstStyle/>
          <a:p>
            <a:pPr algn="ctr"/>
            <a:r>
              <a:rPr lang="en-US" altLang="en-US" sz="2400" b="1" dirty="0"/>
              <a:t>Edgar</a:t>
            </a:r>
          </a:p>
          <a:p>
            <a:pPr algn="ctr"/>
            <a:r>
              <a:rPr lang="en-US" altLang="en-US" sz="2400" b="1" dirty="0"/>
              <a:t>Schein’s </a:t>
            </a:r>
          </a:p>
          <a:p>
            <a:pPr algn="ctr"/>
            <a:r>
              <a:rPr lang="en-US" altLang="en-US" sz="2400" b="1" dirty="0"/>
              <a:t>Concept</a:t>
            </a:r>
          </a:p>
          <a:p>
            <a:pPr algn="ctr"/>
            <a:r>
              <a:rPr lang="en-US" altLang="en-US" sz="2400" b="1" dirty="0"/>
              <a:t>of</a:t>
            </a:r>
          </a:p>
          <a:p>
            <a:pPr algn="ctr"/>
            <a:r>
              <a:rPr lang="en-US" altLang="en-US" sz="2400" b="1" dirty="0"/>
              <a:t>Culture</a:t>
            </a:r>
          </a:p>
        </p:txBody>
      </p:sp>
      <p:sp>
        <p:nvSpPr>
          <p:cNvPr id="20486" name="AutoShape 6"/>
          <p:cNvSpPr>
            <a:spLocks noChangeArrowheads="1"/>
          </p:cNvSpPr>
          <p:nvPr/>
        </p:nvSpPr>
        <p:spPr bwMode="auto">
          <a:xfrm>
            <a:off x="7391400" y="914400"/>
            <a:ext cx="2743200" cy="1676400"/>
          </a:xfrm>
          <a:prstGeom prst="wedgeRectCallout">
            <a:avLst>
              <a:gd name="adj1" fmla="val -90046"/>
              <a:gd name="adj2" fmla="val -56250"/>
            </a:avLst>
          </a:prstGeom>
          <a:solidFill>
            <a:schemeClr val="bg2"/>
          </a:solidFill>
          <a:ln w="19050">
            <a:solidFill>
              <a:srgbClr val="000066"/>
            </a:solidFill>
            <a:miter lim="800000"/>
            <a:headEnd/>
            <a:tailEnd/>
          </a:ln>
          <a:effectLst/>
        </p:spPr>
        <p:txBody>
          <a:bodyPr tIns="91440" bIns="91440"/>
          <a:lstStyle/>
          <a:p>
            <a:r>
              <a:rPr lang="en-US" altLang="en-US" b="1" dirty="0">
                <a:solidFill>
                  <a:srgbClr val="C00000"/>
                </a:solidFill>
              </a:rPr>
              <a:t>Artifacts</a:t>
            </a:r>
            <a:r>
              <a:rPr lang="en-US" altLang="en-US" sz="1600" b="1" dirty="0"/>
              <a:t>– Visible, tangible expressions (where people park, who gets what offices, doors open or closed, décor, dress code…)</a:t>
            </a:r>
          </a:p>
        </p:txBody>
      </p:sp>
      <p:sp>
        <p:nvSpPr>
          <p:cNvPr id="20487" name="AutoShape 7"/>
          <p:cNvSpPr>
            <a:spLocks noChangeArrowheads="1"/>
          </p:cNvSpPr>
          <p:nvPr/>
        </p:nvSpPr>
        <p:spPr bwMode="auto">
          <a:xfrm>
            <a:off x="1828800" y="2781300"/>
            <a:ext cx="3124200" cy="1219200"/>
          </a:xfrm>
          <a:prstGeom prst="wedgeRectCallout">
            <a:avLst>
              <a:gd name="adj1" fmla="val 61431"/>
              <a:gd name="adj2" fmla="val -127213"/>
            </a:avLst>
          </a:prstGeom>
          <a:solidFill>
            <a:schemeClr val="bg2"/>
          </a:solidFill>
          <a:ln w="19050">
            <a:solidFill>
              <a:srgbClr val="000066"/>
            </a:solidFill>
            <a:miter lim="800000"/>
            <a:headEnd/>
            <a:tailEnd/>
          </a:ln>
          <a:effectLst/>
        </p:spPr>
        <p:txBody>
          <a:bodyPr tIns="91440" bIns="91440"/>
          <a:lstStyle/>
          <a:p>
            <a:r>
              <a:rPr lang="en-US" altLang="en-US" b="1" dirty="0">
                <a:solidFill>
                  <a:srgbClr val="C00000"/>
                </a:solidFill>
              </a:rPr>
              <a:t>Espoused Values</a:t>
            </a:r>
            <a:r>
              <a:rPr lang="en-US" altLang="en-US" sz="1600" b="1" dirty="0">
                <a:solidFill>
                  <a:srgbClr val="C00000"/>
                </a:solidFill>
              </a:rPr>
              <a:t> </a:t>
            </a:r>
            <a:r>
              <a:rPr lang="en-US" altLang="en-US" sz="1600" b="1" dirty="0"/>
              <a:t>—What the organization tells the world (and itself) it believes in and stands for.</a:t>
            </a:r>
          </a:p>
        </p:txBody>
      </p:sp>
      <p:sp>
        <p:nvSpPr>
          <p:cNvPr id="20488" name="AutoShape 8"/>
          <p:cNvSpPr>
            <a:spLocks noChangeArrowheads="1"/>
          </p:cNvSpPr>
          <p:nvPr/>
        </p:nvSpPr>
        <p:spPr bwMode="auto">
          <a:xfrm>
            <a:off x="6858000" y="3352800"/>
            <a:ext cx="3276600" cy="1219200"/>
          </a:xfrm>
          <a:prstGeom prst="wedgeRectCallout">
            <a:avLst>
              <a:gd name="adj1" fmla="val -70639"/>
              <a:gd name="adj2" fmla="val -59375"/>
            </a:avLst>
          </a:prstGeom>
          <a:solidFill>
            <a:schemeClr val="bg2"/>
          </a:solidFill>
          <a:ln w="19050">
            <a:solidFill>
              <a:srgbClr val="000066"/>
            </a:solidFill>
            <a:miter lim="800000"/>
            <a:headEnd/>
            <a:tailEnd/>
          </a:ln>
          <a:effectLst/>
        </p:spPr>
        <p:txBody>
          <a:bodyPr tIns="91440" bIns="91440"/>
          <a:lstStyle/>
          <a:p>
            <a:r>
              <a:rPr lang="en-US" altLang="en-US" b="1" dirty="0">
                <a:solidFill>
                  <a:srgbClr val="C00000"/>
                </a:solidFill>
              </a:rPr>
              <a:t>Values in Use</a:t>
            </a:r>
            <a:r>
              <a:rPr lang="en-US" altLang="en-US" sz="1600" b="1" dirty="0">
                <a:solidFill>
                  <a:srgbClr val="C00000"/>
                </a:solidFill>
              </a:rPr>
              <a:t> </a:t>
            </a:r>
            <a:r>
              <a:rPr lang="en-US" altLang="en-US" sz="1600" b="1" dirty="0"/>
              <a:t>—What the organization follows and enacts in its actual practices and decision-making.</a:t>
            </a:r>
          </a:p>
        </p:txBody>
      </p:sp>
      <p:sp>
        <p:nvSpPr>
          <p:cNvPr id="20489" name="AutoShape 9"/>
          <p:cNvSpPr>
            <a:spLocks noChangeArrowheads="1"/>
          </p:cNvSpPr>
          <p:nvPr/>
        </p:nvSpPr>
        <p:spPr bwMode="auto">
          <a:xfrm>
            <a:off x="3505200" y="5105400"/>
            <a:ext cx="4724400" cy="1524000"/>
          </a:xfrm>
          <a:prstGeom prst="wedgeRectCallout">
            <a:avLst>
              <a:gd name="adj1" fmla="val -1074"/>
              <a:gd name="adj2" fmla="val -83023"/>
            </a:avLst>
          </a:prstGeom>
          <a:solidFill>
            <a:schemeClr val="bg2"/>
          </a:solidFill>
          <a:ln w="19050">
            <a:solidFill>
              <a:srgbClr val="000066"/>
            </a:solidFill>
            <a:miter lim="800000"/>
            <a:headEnd/>
            <a:tailEnd/>
          </a:ln>
          <a:effectLst/>
        </p:spPr>
        <p:txBody>
          <a:bodyPr tIns="91440" bIns="91440"/>
          <a:lstStyle/>
          <a:p>
            <a:r>
              <a:rPr lang="en-US" altLang="en-US" b="1" dirty="0">
                <a:solidFill>
                  <a:srgbClr val="C00000"/>
                </a:solidFill>
              </a:rPr>
              <a:t>Basic Assumptions </a:t>
            </a:r>
            <a:r>
              <a:rPr lang="en-US" altLang="en-US" sz="1600" b="1" dirty="0"/>
              <a:t>—The taken-for-granted “way we do things around here” that are not normally brought to consciousness, let alone questioned, and which guide and shape the way the organization organizes itself.</a:t>
            </a:r>
          </a:p>
        </p:txBody>
      </p:sp>
    </p:spTree>
    <p:extLst>
      <p:ext uri="{BB962C8B-B14F-4D97-AF65-F5344CB8AC3E}">
        <p14:creationId xmlns:p14="http://schemas.microsoft.com/office/powerpoint/2010/main" val="850667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ssolve">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dissolve">
                                      <p:cBhvr>
                                        <p:cTn id="12" dur="500"/>
                                        <p:tgtEl>
                                          <p:spTgt spid="20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dissolve">
                                      <p:cBhvr>
                                        <p:cTn id="17" dur="500"/>
                                        <p:tgtEl>
                                          <p:spTgt spid="204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dissolve">
                                      <p:cBhvr>
                                        <p:cTn id="2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7" grpId="0" animBg="1"/>
      <p:bldP spid="20488" grpId="0" animBg="1"/>
      <p:bldP spid="204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Poll: Youth-Adult Partnerships</a:t>
            </a:r>
          </a:p>
        </p:txBody>
      </p:sp>
      <p:sp>
        <p:nvSpPr>
          <p:cNvPr id="3" name="Content Placeholder 2"/>
          <p:cNvSpPr>
            <a:spLocks noGrp="1"/>
          </p:cNvSpPr>
          <p:nvPr>
            <p:ph idx="1"/>
          </p:nvPr>
        </p:nvSpPr>
        <p:spPr>
          <a:xfrm>
            <a:off x="4495800" y="2057399"/>
            <a:ext cx="6248400" cy="4174725"/>
          </a:xfrm>
        </p:spPr>
        <p:txBody>
          <a:bodyPr/>
          <a:lstStyle/>
          <a:p>
            <a:pPr marL="0" indent="0">
              <a:buNone/>
            </a:pPr>
            <a:r>
              <a:rPr lang="en-US" dirty="0"/>
              <a:t>Think about your own agency or program and respond to the following statements. Check off which feels right to you.</a:t>
            </a:r>
          </a:p>
          <a:p>
            <a:endParaRPr lang="en-US" sz="800" dirty="0"/>
          </a:p>
          <a:p>
            <a:r>
              <a:rPr lang="en-US" dirty="0"/>
              <a:t>A. The idea of engaging youth in decision making excites me.</a:t>
            </a:r>
          </a:p>
          <a:p>
            <a:r>
              <a:rPr lang="en-US" dirty="0"/>
              <a:t>B. Youth have the right to be heard on matters impacting their lives.</a:t>
            </a:r>
          </a:p>
          <a:p>
            <a:r>
              <a:rPr lang="en-US" dirty="0"/>
              <a:t>C. The idea of engaging youth in decision making makes me nervous.</a:t>
            </a:r>
          </a:p>
          <a:p>
            <a:r>
              <a:rPr lang="en-US" dirty="0"/>
              <a:t>D. Our program/agency regularly solicits the input of young people.</a:t>
            </a:r>
          </a:p>
          <a:p>
            <a:endParaRPr lang="en-US" dirty="0"/>
          </a:p>
        </p:txBody>
      </p:sp>
      <p:pic>
        <p:nvPicPr>
          <p:cNvPr id="5" name="Picture 4" descr="A close up of a logo&#10;&#10;Description automatically generated">
            <a:extLst>
              <a:ext uri="{FF2B5EF4-FFF2-40B4-BE49-F238E27FC236}">
                <a16:creationId xmlns:a16="http://schemas.microsoft.com/office/drawing/2014/main" id="{EB35753A-6A1D-BA43-AD9B-A31F1741460F}"/>
              </a:ext>
            </a:extLst>
          </p:cNvPr>
          <p:cNvPicPr>
            <a:picLocks noChangeAspect="1"/>
          </p:cNvPicPr>
          <p:nvPr/>
        </p:nvPicPr>
        <p:blipFill rotWithShape="1">
          <a:blip r:embed="rId3"/>
          <a:srcRect l="17336" r="9787"/>
          <a:stretch/>
        </p:blipFill>
        <p:spPr>
          <a:xfrm>
            <a:off x="1447800" y="2299224"/>
            <a:ext cx="2447875" cy="3621453"/>
          </a:xfrm>
          <a:prstGeom prst="rect">
            <a:avLst/>
          </a:prstGeom>
          <a:effectLst/>
        </p:spPr>
      </p:pic>
    </p:spTree>
    <p:extLst>
      <p:ext uri="{BB962C8B-B14F-4D97-AF65-F5344CB8AC3E}">
        <p14:creationId xmlns:p14="http://schemas.microsoft.com/office/powerpoint/2010/main" val="1652394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r>
              <a:rPr lang="en-US" dirty="0"/>
              <a:t>Preparing Adults</a:t>
            </a:r>
          </a:p>
        </p:txBody>
      </p:sp>
      <p:sp>
        <p:nvSpPr>
          <p:cNvPr id="32771" name="Content Placeholder 2"/>
          <p:cNvSpPr>
            <a:spLocks noGrp="1"/>
          </p:cNvSpPr>
          <p:nvPr>
            <p:ph idx="1"/>
          </p:nvPr>
        </p:nvSpPr>
        <p:spPr>
          <a:xfrm>
            <a:off x="1097280" y="1845734"/>
            <a:ext cx="5455920" cy="4023360"/>
          </a:xfrm>
        </p:spPr>
        <p:txBody>
          <a:bodyPr>
            <a:normAutofit/>
          </a:bodyPr>
          <a:lstStyle/>
          <a:p>
            <a:pPr marL="0" indent="0">
              <a:buNone/>
            </a:pPr>
            <a:r>
              <a:rPr lang="en-US" sz="2800" dirty="0">
                <a:cs typeface="Lucida Sans Unicode" pitchFamily="34" charset="0"/>
              </a:rPr>
              <a:t>Being Y-AP Savvy: </a:t>
            </a:r>
          </a:p>
          <a:p>
            <a:pPr marL="0" indent="0">
              <a:buNone/>
            </a:pPr>
            <a:r>
              <a:rPr lang="en-US" sz="2800" dirty="0">
                <a:cs typeface="Lucida Sans Unicode" pitchFamily="34" charset="0"/>
              </a:rPr>
              <a:t>A Primer on Creating &amp; Sustaining Youth-Adult Partnerships</a:t>
            </a:r>
          </a:p>
          <a:p>
            <a:pPr>
              <a:buNone/>
            </a:pPr>
            <a:endParaRPr lang="en-US" dirty="0">
              <a:cs typeface="Lucida Sans Unicode" pitchFamily="34" charset="0"/>
              <a:hlinkClick r:id="" action="ppaction://noaction"/>
            </a:endParaRPr>
          </a:p>
          <a:p>
            <a:pPr marL="0" indent="0">
              <a:buNone/>
            </a:pPr>
            <a:r>
              <a:rPr lang="en-US" dirty="0">
                <a:cs typeface="Lucida Sans Unicode" pitchFamily="34" charset="0"/>
                <a:hlinkClick r:id="" action="ppaction://noaction"/>
              </a:rPr>
              <a:t>http://fyi.uwex.edu/youthadultpartnership/files/2011/02/YAP-Savvy12.pdf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2102414"/>
            <a:ext cx="3962400" cy="3510000"/>
          </a:xfrm>
          <a:prstGeom prst="rect">
            <a:avLst/>
          </a:prstGeom>
        </p:spPr>
      </p:pic>
    </p:spTree>
    <p:extLst>
      <p:ext uri="{BB962C8B-B14F-4D97-AF65-F5344CB8AC3E}">
        <p14:creationId xmlns:p14="http://schemas.microsoft.com/office/powerpoint/2010/main" val="26650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0936" t="13680" r="35135" b="38829"/>
          <a:stretch/>
        </p:blipFill>
        <p:spPr>
          <a:xfrm>
            <a:off x="304800" y="441889"/>
            <a:ext cx="5490067" cy="4562856"/>
          </a:xfrm>
          <a:prstGeom prst="rect">
            <a:avLst/>
          </a:prstGeom>
        </p:spPr>
      </p:pic>
      <p:sp>
        <p:nvSpPr>
          <p:cNvPr id="8" name="TextBox 7"/>
          <p:cNvSpPr txBox="1"/>
          <p:nvPr/>
        </p:nvSpPr>
        <p:spPr>
          <a:xfrm>
            <a:off x="1524000" y="5562600"/>
            <a:ext cx="12649200" cy="584775"/>
          </a:xfrm>
          <a:prstGeom prst="rect">
            <a:avLst/>
          </a:prstGeom>
          <a:noFill/>
        </p:spPr>
        <p:txBody>
          <a:bodyPr wrap="square" rtlCol="0">
            <a:spAutoFit/>
          </a:bodyPr>
          <a:lstStyle/>
          <a:p>
            <a:pPr marL="45720"/>
            <a:r>
              <a:rPr lang="en-US" sz="1600" dirty="0"/>
              <a:t>Shepherd Zeldin et al. 2018. </a:t>
            </a:r>
            <a:r>
              <a:rPr lang="en-US" sz="1600" i="1" dirty="0"/>
              <a:t>Preparing for Youth Engagement</a:t>
            </a:r>
          </a:p>
          <a:p>
            <a:pPr marL="45720"/>
            <a:r>
              <a:rPr lang="en-US" sz="1600" i="1" dirty="0"/>
              <a:t> </a:t>
            </a:r>
            <a:r>
              <a:rPr lang="en-US" sz="1600" dirty="0">
                <a:hlinkClick r:id="rId4"/>
              </a:rPr>
              <a:t>http://www.actforyouth.net/resources/pm/pm_preparing-youth-engagement_0818.pdf</a:t>
            </a:r>
            <a:r>
              <a:rPr lang="en-US" sz="1600" dirty="0"/>
              <a:t>   </a:t>
            </a:r>
          </a:p>
        </p:txBody>
      </p:sp>
      <p:pic>
        <p:nvPicPr>
          <p:cNvPr id="4" name="Picture 3"/>
          <p:cNvPicPr>
            <a:picLocks noChangeAspect="1"/>
          </p:cNvPicPr>
          <p:nvPr/>
        </p:nvPicPr>
        <p:blipFill rotWithShape="1">
          <a:blip r:embed="rId3"/>
          <a:srcRect l="20936" t="61581" r="35135" b="2512"/>
          <a:stretch/>
        </p:blipFill>
        <p:spPr>
          <a:xfrm>
            <a:off x="5943600" y="441889"/>
            <a:ext cx="5927459" cy="3724727"/>
          </a:xfrm>
          <a:prstGeom prst="rect">
            <a:avLst/>
          </a:prstGeom>
        </p:spPr>
      </p:pic>
    </p:spTree>
    <p:extLst>
      <p:ext uri="{BB962C8B-B14F-4D97-AF65-F5344CB8AC3E}">
        <p14:creationId xmlns:p14="http://schemas.microsoft.com/office/powerpoint/2010/main" val="15157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Adult Partnership Tools</a:t>
            </a:r>
          </a:p>
        </p:txBody>
      </p:sp>
      <p:pic>
        <p:nvPicPr>
          <p:cNvPr id="4" name="Content Placeholder 3"/>
          <p:cNvPicPr>
            <a:picLocks noGrp="1" noChangeAspect="1"/>
          </p:cNvPicPr>
          <p:nvPr>
            <p:ph idx="4294967295"/>
          </p:nvPr>
        </p:nvPicPr>
        <p:blipFill rotWithShape="1">
          <a:blip r:embed="rId3"/>
          <a:srcRect l="24762" t="12749" r="27009" b="3146"/>
          <a:stretch/>
        </p:blipFill>
        <p:spPr>
          <a:xfrm>
            <a:off x="1398778" y="1765995"/>
            <a:ext cx="1663700" cy="2232025"/>
          </a:xfrm>
          <a:prstGeom prst="rect">
            <a:avLst/>
          </a:prstGeom>
        </p:spPr>
      </p:pic>
      <p:sp>
        <p:nvSpPr>
          <p:cNvPr id="5" name="TextBox 4"/>
          <p:cNvSpPr txBox="1"/>
          <p:nvPr/>
        </p:nvSpPr>
        <p:spPr>
          <a:xfrm>
            <a:off x="4038600" y="1960184"/>
            <a:ext cx="5596128" cy="1384995"/>
          </a:xfrm>
          <a:prstGeom prst="rect">
            <a:avLst/>
          </a:prstGeom>
          <a:noFill/>
        </p:spPr>
        <p:txBody>
          <a:bodyPr wrap="square" rtlCol="0">
            <a:spAutoFit/>
          </a:bodyPr>
          <a:lstStyle/>
          <a:p>
            <a:r>
              <a:rPr lang="en-US" sz="2400" dirty="0"/>
              <a:t>Youth and Adult Leaders for Program Excellence (YALPE)</a:t>
            </a:r>
          </a:p>
          <a:p>
            <a:r>
              <a:rPr lang="en-US" dirty="0">
                <a:hlinkClick r:id="rId4"/>
              </a:rPr>
              <a:t>https://fyi.uwex.edu/youthadultpartnership/yalpe-workbook/</a:t>
            </a:r>
            <a:r>
              <a:rPr lang="en-US" dirty="0"/>
              <a:t> </a:t>
            </a:r>
          </a:p>
        </p:txBody>
      </p:sp>
      <p:pic>
        <p:nvPicPr>
          <p:cNvPr id="6" name="Picture 5"/>
          <p:cNvPicPr>
            <a:picLocks noChangeAspect="1"/>
          </p:cNvPicPr>
          <p:nvPr/>
        </p:nvPicPr>
        <p:blipFill rotWithShape="1">
          <a:blip r:embed="rId5"/>
          <a:srcRect l="10400" t="19951" r="8750" b="9195"/>
          <a:stretch/>
        </p:blipFill>
        <p:spPr>
          <a:xfrm>
            <a:off x="2728722" y="4220844"/>
            <a:ext cx="2619756" cy="1764933"/>
          </a:xfrm>
          <a:prstGeom prst="rect">
            <a:avLst/>
          </a:prstGeom>
        </p:spPr>
      </p:pic>
      <p:sp>
        <p:nvSpPr>
          <p:cNvPr id="7" name="TextBox 6"/>
          <p:cNvSpPr txBox="1"/>
          <p:nvPr/>
        </p:nvSpPr>
        <p:spPr>
          <a:xfrm>
            <a:off x="5943600" y="4953000"/>
            <a:ext cx="4754880" cy="738664"/>
          </a:xfrm>
          <a:prstGeom prst="rect">
            <a:avLst/>
          </a:prstGeom>
          <a:noFill/>
        </p:spPr>
        <p:txBody>
          <a:bodyPr wrap="square" rtlCol="0">
            <a:spAutoFit/>
          </a:bodyPr>
          <a:lstStyle/>
          <a:p>
            <a:r>
              <a:rPr lang="en-US" sz="2400" dirty="0"/>
              <a:t>Youth-Adult Partnership RUBRIC</a:t>
            </a:r>
          </a:p>
          <a:p>
            <a:r>
              <a:rPr lang="en-US" dirty="0">
                <a:hlinkClick r:id="rId6"/>
              </a:rPr>
              <a:t>https://cerc.msu.edu/yaprubric</a:t>
            </a:r>
            <a:r>
              <a:rPr lang="en-US" dirty="0"/>
              <a:t> </a:t>
            </a:r>
          </a:p>
        </p:txBody>
      </p:sp>
    </p:spTree>
    <p:extLst>
      <p:ext uri="{BB962C8B-B14F-4D97-AF65-F5344CB8AC3E}">
        <p14:creationId xmlns:p14="http://schemas.microsoft.com/office/powerpoint/2010/main" val="152976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Preparing Youth (Resources)</a:t>
            </a:r>
          </a:p>
        </p:txBody>
      </p:sp>
      <p:sp>
        <p:nvSpPr>
          <p:cNvPr id="3" name="Content Placeholder 2"/>
          <p:cNvSpPr>
            <a:spLocks noGrp="1"/>
          </p:cNvSpPr>
          <p:nvPr>
            <p:ph idx="1"/>
          </p:nvPr>
        </p:nvSpPr>
        <p:spPr/>
        <p:txBody>
          <a:bodyPr>
            <a:noAutofit/>
          </a:bodyPr>
          <a:lstStyle/>
          <a:p>
            <a:pPr marL="0" indent="0">
              <a:buNone/>
            </a:pPr>
            <a:r>
              <a:rPr lang="en-US" dirty="0"/>
              <a:t>Gardner Center, Stamford University. YELL                                             </a:t>
            </a:r>
            <a:r>
              <a:rPr lang="en-US" dirty="0">
                <a:hlinkClick r:id="rId3"/>
              </a:rPr>
              <a:t>http://jgc.stanford.edu/our_work/yell.html</a:t>
            </a:r>
            <a:r>
              <a:rPr lang="en-US" dirty="0"/>
              <a:t> </a:t>
            </a:r>
          </a:p>
          <a:p>
            <a:pPr marL="0" indent="0">
              <a:buNone/>
            </a:pPr>
            <a:endParaRPr lang="en-US" sz="800" dirty="0"/>
          </a:p>
          <a:p>
            <a:pPr marL="0" indent="0">
              <a:buNone/>
            </a:pPr>
            <a:r>
              <a:rPr lang="en-US" dirty="0"/>
              <a:t>Advocates for Youth. 2009. Building Effective Youth-Adult Partnerships </a:t>
            </a:r>
            <a:r>
              <a:rPr lang="en-US" dirty="0">
                <a:hlinkClick r:id="rId4"/>
              </a:rPr>
              <a:t>https://advocatesforyouth.org/resources/fact-sheets/building-effective-youth-adult-partnerships/</a:t>
            </a:r>
            <a:r>
              <a:rPr lang="en-US" dirty="0"/>
              <a:t> </a:t>
            </a:r>
          </a:p>
          <a:p>
            <a:pPr marL="0" indent="0">
              <a:buNone/>
            </a:pPr>
            <a:br>
              <a:rPr lang="en-US" dirty="0"/>
            </a:br>
            <a:r>
              <a:rPr lang="en-US" dirty="0"/>
              <a:t>Innovation Center for Community and Youth Development, National 4-H Council, National Network for Youth, Youth Leadership Institute. 2003. Youth-Adult Partnerships: A Training Manual. </a:t>
            </a:r>
            <a:r>
              <a:rPr lang="en-US" dirty="0">
                <a:hlinkClick r:id="rId5"/>
              </a:rPr>
              <a:t>Youth-AdultPartnershipsTrainingManual.pdf (wisc.edu)</a:t>
            </a:r>
            <a:endParaRPr lang="en-US" dirty="0"/>
          </a:p>
          <a:p>
            <a:pPr marL="0" indent="0">
              <a:buNone/>
            </a:pPr>
            <a:r>
              <a:rPr lang="en-US" dirty="0"/>
              <a:t>                        </a:t>
            </a:r>
            <a:endParaRPr lang="en-US" sz="800" dirty="0"/>
          </a:p>
          <a:p>
            <a:pPr marL="0" indent="0">
              <a:buNone/>
            </a:pPr>
            <a:r>
              <a:rPr lang="en-US" dirty="0"/>
              <a:t>Adolescent Health Initiative: Creating and Sustaining a Thriving Youth Advisory Council  </a:t>
            </a:r>
            <a:r>
              <a:rPr lang="en-US" dirty="0">
                <a:hlinkClick r:id="rId6"/>
              </a:rPr>
              <a:t>https://www.umhs-adolescenthealth.org/wp-content/uploads/2017/02/manual-for-website.pdf</a:t>
            </a:r>
            <a:r>
              <a:rPr lang="en-US" dirty="0"/>
              <a:t> </a:t>
            </a:r>
          </a:p>
        </p:txBody>
      </p:sp>
    </p:spTree>
    <p:extLst>
      <p:ext uri="{BB962C8B-B14F-4D97-AF65-F5344CB8AC3E}">
        <p14:creationId xmlns:p14="http://schemas.microsoft.com/office/powerpoint/2010/main" val="347546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3962400" cy="4114800"/>
          </a:xfrm>
        </p:spPr>
        <p:txBody>
          <a:bodyPr>
            <a:normAutofit fontScale="90000"/>
          </a:bodyPr>
          <a:lstStyle/>
          <a:p>
            <a:r>
              <a:rPr lang="en-US" sz="4000" dirty="0"/>
              <a:t>Any questions,  comments or takeaways?</a:t>
            </a:r>
            <a:br>
              <a:rPr lang="en-US" sz="4000" dirty="0"/>
            </a:br>
            <a:br>
              <a:rPr lang="en-US" sz="4000" dirty="0"/>
            </a:br>
            <a:br>
              <a:rPr lang="en-US" sz="4000" dirty="0"/>
            </a:br>
            <a:r>
              <a:rPr lang="en-US" sz="4000" dirty="0"/>
              <a:t>Thank you!</a:t>
            </a:r>
            <a:br>
              <a:rPr lang="en-US" sz="4000" dirty="0"/>
            </a:br>
            <a:br>
              <a:rPr lang="en-US" sz="4000" dirty="0"/>
            </a:br>
            <a:endParaRPr lang="en-US" sz="4000" dirty="0"/>
          </a:p>
        </p:txBody>
      </p:sp>
      <p:pic>
        <p:nvPicPr>
          <p:cNvPr id="7" name="Content Placeholder 6">
            <a:extLst>
              <a:ext uri="{FF2B5EF4-FFF2-40B4-BE49-F238E27FC236}">
                <a16:creationId xmlns:a16="http://schemas.microsoft.com/office/drawing/2014/main" id="{2BC806EF-B533-4455-A915-14F9904EF17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8137" y="731838"/>
            <a:ext cx="5257800" cy="5257800"/>
          </a:xfrm>
        </p:spPr>
      </p:pic>
    </p:spTree>
    <p:extLst>
      <p:ext uri="{BB962C8B-B14F-4D97-AF65-F5344CB8AC3E}">
        <p14:creationId xmlns:p14="http://schemas.microsoft.com/office/powerpoint/2010/main" val="807045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499" t="13646" r="8751" b="4263"/>
          <a:stretch/>
        </p:blipFill>
        <p:spPr>
          <a:xfrm>
            <a:off x="2362200" y="838200"/>
            <a:ext cx="9144000" cy="4776716"/>
          </a:xfrm>
          <a:prstGeom prst="rect">
            <a:avLst/>
          </a:prstGeom>
        </p:spPr>
      </p:pic>
      <p:sp>
        <p:nvSpPr>
          <p:cNvPr id="6" name="TextBox 5"/>
          <p:cNvSpPr txBox="1"/>
          <p:nvPr/>
        </p:nvSpPr>
        <p:spPr>
          <a:xfrm>
            <a:off x="685800" y="130314"/>
            <a:ext cx="4800600" cy="707886"/>
          </a:xfrm>
          <a:prstGeom prst="rect">
            <a:avLst/>
          </a:prstGeom>
          <a:noFill/>
        </p:spPr>
        <p:txBody>
          <a:bodyPr wrap="square" rtlCol="0">
            <a:spAutoFit/>
          </a:bodyPr>
          <a:lstStyle/>
          <a:p>
            <a:r>
              <a:rPr lang="en-US" sz="4000" dirty="0">
                <a:latin typeface="+mj-lt"/>
              </a:rPr>
              <a:t>Resources</a:t>
            </a:r>
          </a:p>
        </p:txBody>
      </p:sp>
      <p:sp>
        <p:nvSpPr>
          <p:cNvPr id="7" name="TextBox 6"/>
          <p:cNvSpPr txBox="1"/>
          <p:nvPr/>
        </p:nvSpPr>
        <p:spPr>
          <a:xfrm>
            <a:off x="838200" y="5875472"/>
            <a:ext cx="9296399" cy="369332"/>
          </a:xfrm>
          <a:prstGeom prst="rect">
            <a:avLst/>
          </a:prstGeom>
          <a:noFill/>
        </p:spPr>
        <p:txBody>
          <a:bodyPr wrap="square" rtlCol="0">
            <a:spAutoFit/>
          </a:bodyPr>
          <a:lstStyle/>
          <a:p>
            <a:r>
              <a:rPr lang="en-US" dirty="0">
                <a:solidFill>
                  <a:schemeClr val="bg1"/>
                </a:solidFill>
                <a:hlinkClick r:id="rId4"/>
              </a:rPr>
              <a:t>http://www.actforyouth.net/youth_development/professionals/</a:t>
            </a:r>
            <a:r>
              <a:rPr lang="en-US" dirty="0">
                <a:solidFill>
                  <a:schemeClr val="bg1"/>
                </a:solidFill>
              </a:rPr>
              <a:t>  </a:t>
            </a:r>
          </a:p>
        </p:txBody>
      </p:sp>
    </p:spTree>
    <p:extLst>
      <p:ext uri="{BB962C8B-B14F-4D97-AF65-F5344CB8AC3E}">
        <p14:creationId xmlns:p14="http://schemas.microsoft.com/office/powerpoint/2010/main" val="109603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066800" y="1845734"/>
            <a:ext cx="10058400" cy="4023360"/>
          </a:xfrm>
        </p:spPr>
        <p:txBody>
          <a:bodyPr>
            <a:noAutofit/>
          </a:bodyPr>
          <a:lstStyle/>
          <a:p>
            <a:pPr marL="0" indent="0">
              <a:buNone/>
            </a:pPr>
            <a:r>
              <a:rPr lang="en-US" sz="2200" dirty="0"/>
              <a:t>ACT for Youth: Youth Work Professionals </a:t>
            </a:r>
            <a:r>
              <a:rPr lang="en-US" sz="2200" dirty="0">
                <a:hlinkClick r:id="rId3"/>
              </a:rPr>
              <a:t>http://www.actforyouth.net/youth_development/professionals/</a:t>
            </a:r>
            <a:r>
              <a:rPr lang="en-US" sz="2200" dirty="0"/>
              <a:t> </a:t>
            </a:r>
          </a:p>
          <a:p>
            <a:pPr marL="0" indent="0">
              <a:buNone/>
            </a:pPr>
            <a:r>
              <a:rPr lang="en-US" sz="2200" dirty="0"/>
              <a:t>ACT for Youth: Youth-Adult Partnerships for Change </a:t>
            </a:r>
            <a:r>
              <a:rPr lang="en-US" sz="2200" dirty="0">
                <a:hlinkClick r:id="rId4"/>
              </a:rPr>
              <a:t>http://actforyouth.net/youth_development/engagement/partnerships.cfm</a:t>
            </a:r>
            <a:endParaRPr lang="en-US" sz="2200" dirty="0"/>
          </a:p>
          <a:p>
            <a:pPr marL="0" indent="0">
              <a:buNone/>
            </a:pPr>
            <a:r>
              <a:rPr lang="en-US" sz="2200" dirty="0"/>
              <a:t>Adam Fletcher: Youth/Adult Partnerships Tip Sheet   </a:t>
            </a:r>
            <a:r>
              <a:rPr lang="en-US" sz="2200" dirty="0">
                <a:hlinkClick r:id="rId5"/>
              </a:rPr>
              <a:t>https://freechild.org/yaptips/</a:t>
            </a:r>
            <a:r>
              <a:rPr lang="en-US" sz="2200" dirty="0"/>
              <a:t> </a:t>
            </a:r>
          </a:p>
          <a:p>
            <a:pPr marL="0" indent="0">
              <a:buNone/>
            </a:pPr>
            <a:r>
              <a:rPr lang="en-US" sz="2200" dirty="0"/>
              <a:t>Ramey, H. L. et al. Youth-Adult Partnerships in Work with Youth: An Overview. </a:t>
            </a:r>
            <a:r>
              <a:rPr lang="en-US" sz="2200" i="1" dirty="0"/>
              <a:t>Journal of Youth Development. </a:t>
            </a:r>
            <a:r>
              <a:rPr lang="en-US" sz="2200" dirty="0"/>
              <a:t>Vol 12, No.4 (2017)</a:t>
            </a:r>
            <a:r>
              <a:rPr lang="en-US" sz="2200" u="sng" dirty="0"/>
              <a:t> </a:t>
            </a:r>
            <a:r>
              <a:rPr lang="en-US" sz="2200" u="sng" dirty="0">
                <a:hlinkClick r:id="rId6"/>
              </a:rPr>
              <a:t>http://jyd.pitt.edu/ojs/jyd/article/view/171204FA003</a:t>
            </a:r>
            <a:r>
              <a:rPr lang="en-US" sz="2200" u="sng" dirty="0"/>
              <a:t>   </a:t>
            </a:r>
          </a:p>
          <a:p>
            <a:pPr marL="0" indent="0">
              <a:buNone/>
            </a:pPr>
            <a:r>
              <a:rPr lang="en-US" sz="2200" dirty="0"/>
              <a:t>Paul </a:t>
            </a:r>
            <a:r>
              <a:rPr lang="en-US" sz="2200" dirty="0" err="1"/>
              <a:t>Kivel</a:t>
            </a:r>
            <a:r>
              <a:rPr lang="en-US" sz="2200" dirty="0"/>
              <a:t>: Adultism                                                     </a:t>
            </a:r>
            <a:r>
              <a:rPr lang="en-US" sz="2200" dirty="0">
                <a:hlinkClick r:id="rId7"/>
              </a:rPr>
              <a:t>http://paulkivel.com/resource/adultism/</a:t>
            </a:r>
            <a:r>
              <a:rPr lang="en-US" sz="2200" dirty="0"/>
              <a:t> </a:t>
            </a:r>
          </a:p>
          <a:p>
            <a:pPr marL="0" indent="0">
              <a:buNone/>
            </a:pPr>
            <a:endParaRPr lang="en-US" sz="2200" u="sng" dirty="0"/>
          </a:p>
          <a:p>
            <a:pPr marL="0" indent="0">
              <a:buNone/>
            </a:pPr>
            <a:endParaRPr lang="en-US" sz="600" dirty="0"/>
          </a:p>
          <a:p>
            <a:pPr marL="0" indent="0">
              <a:buNone/>
            </a:pPr>
            <a:endParaRPr lang="en-US" sz="600" dirty="0"/>
          </a:p>
        </p:txBody>
      </p:sp>
    </p:spTree>
    <p:extLst>
      <p:ext uri="{BB962C8B-B14F-4D97-AF65-F5344CB8AC3E}">
        <p14:creationId xmlns:p14="http://schemas.microsoft.com/office/powerpoint/2010/main" val="342751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dirty="0"/>
              <a:t>United Nations. (2007). </a:t>
            </a:r>
            <a:r>
              <a:rPr lang="en-US" i="1" dirty="0"/>
              <a:t>World Youth Report. </a:t>
            </a:r>
            <a:r>
              <a:rPr lang="en-US" dirty="0"/>
              <a:t>New York, NY: United Nations. </a:t>
            </a:r>
            <a:r>
              <a:rPr lang="en-US" dirty="0">
                <a:hlinkClick r:id="rId2"/>
              </a:rPr>
              <a:t>https://www.un.org/development/desa/youth/world-youth-report/world-youth-report-2007.html</a:t>
            </a:r>
            <a:r>
              <a:rPr lang="en-US" dirty="0"/>
              <a:t> </a:t>
            </a:r>
          </a:p>
          <a:p>
            <a:pPr marL="0" indent="0">
              <a:buNone/>
            </a:pPr>
            <a:r>
              <a:rPr lang="en-US" dirty="0"/>
              <a:t>Patton, G.C. et al. (2016). Our Future: a Lancet commission on adolescent health and wellbeing. </a:t>
            </a:r>
            <a:r>
              <a:rPr lang="en-US" i="1" dirty="0"/>
              <a:t>The Lancet</a:t>
            </a:r>
            <a:r>
              <a:rPr lang="en-US" dirty="0"/>
              <a:t>, 387 (10036), 2423-2478.</a:t>
            </a:r>
          </a:p>
          <a:p>
            <a:pPr marL="0" indent="0">
              <a:buNone/>
            </a:pPr>
            <a:r>
              <a:rPr lang="en-US" dirty="0"/>
              <a:t>National Academies of Sciences, Engineering, and Medicine. (2019). The Promise of Adolescence: Realizing Opportunity for All Youth. Washington, DC: The National Academies Press. </a:t>
            </a:r>
            <a:r>
              <a:rPr lang="en-US" dirty="0">
                <a:hlinkClick r:id="rId3"/>
              </a:rPr>
              <a:t>nap.edu/catalog/25388/the-promise-of-adolescence-realizing-opportunity-for-all-youth</a:t>
            </a:r>
            <a:endParaRPr lang="en-US" dirty="0"/>
          </a:p>
          <a:p>
            <a:pPr marL="0" indent="0">
              <a:buNone/>
            </a:pPr>
            <a:r>
              <a:rPr lang="en-US" dirty="0"/>
              <a:t>National Commission on Resources for Youth. (1974) </a:t>
            </a:r>
            <a:r>
              <a:rPr lang="en-US" i="1" dirty="0"/>
              <a:t>New Roles for Youth in the School and Community</a:t>
            </a:r>
            <a:r>
              <a:rPr lang="en-US" dirty="0"/>
              <a:t>. New York: National Commission on Resources for Youth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950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r>
              <a:rPr lang="en-US" sz="2400" dirty="0"/>
              <a:t>Recap – What is Positive Youth Development?</a:t>
            </a:r>
          </a:p>
          <a:p>
            <a:pPr>
              <a:buFont typeface="Courier New" panose="02070309020205020404" pitchFamily="49" charset="0"/>
              <a:buChar char="o"/>
            </a:pPr>
            <a:r>
              <a:rPr lang="en-US" sz="2400" dirty="0"/>
              <a:t> Defining youth engagement</a:t>
            </a:r>
          </a:p>
          <a:p>
            <a:pPr>
              <a:buFont typeface="Courier New" panose="02070309020205020404" pitchFamily="49" charset="0"/>
              <a:buChar char="o"/>
            </a:pPr>
            <a:r>
              <a:rPr lang="en-US" sz="2400" dirty="0"/>
              <a:t>Examples of meaningful youth engagement</a:t>
            </a:r>
          </a:p>
          <a:p>
            <a:pPr>
              <a:buFont typeface="Courier New" panose="02070309020205020404" pitchFamily="49" charset="0"/>
              <a:buChar char="o"/>
            </a:pPr>
            <a:r>
              <a:rPr lang="en-US" sz="2400" dirty="0"/>
              <a:t>Challenging adultism</a:t>
            </a:r>
          </a:p>
          <a:p>
            <a:pPr>
              <a:buFont typeface="Courier New" panose="02070309020205020404" pitchFamily="49" charset="0"/>
              <a:buChar char="o"/>
            </a:pPr>
            <a:r>
              <a:rPr lang="en-US" sz="2400" dirty="0"/>
              <a:t>Questions &amp; Resources</a:t>
            </a:r>
          </a:p>
        </p:txBody>
      </p:sp>
    </p:spTree>
    <p:extLst>
      <p:ext uri="{BB962C8B-B14F-4D97-AF65-F5344CB8AC3E}">
        <p14:creationId xmlns:p14="http://schemas.microsoft.com/office/powerpoint/2010/main" val="27884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altLang="en-US" sz="4400" dirty="0"/>
              <a:t>Recap: Positive Youth Development</a:t>
            </a:r>
          </a:p>
        </p:txBody>
      </p:sp>
      <p:sp>
        <p:nvSpPr>
          <p:cNvPr id="5" name="Rectangle 3"/>
          <p:cNvSpPr>
            <a:spLocks noGrp="1" noChangeArrowheads="1"/>
          </p:cNvSpPr>
          <p:nvPr>
            <p:ph idx="4294967295"/>
          </p:nvPr>
        </p:nvSpPr>
        <p:spPr bwMode="auto">
          <a:xfrm>
            <a:off x="1447800" y="1981200"/>
            <a:ext cx="9034272" cy="387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580" indent="0">
              <a:buNone/>
            </a:pPr>
            <a:r>
              <a:rPr lang="en-US" altLang="en-US" sz="2800" dirty="0"/>
              <a:t>A philosophy or approach that guides communities in the way they organize programs, supports and opportunities so that young people can develop to their full potential.</a:t>
            </a:r>
          </a:p>
          <a:p>
            <a:pPr>
              <a:buFont typeface="Wingdings" panose="05000000000000000000" pitchFamily="2" charset="2"/>
              <a:buChar char="§"/>
            </a:pPr>
            <a:r>
              <a:rPr lang="en-US" altLang="en-US" sz="2800" b="1" dirty="0"/>
              <a:t> </a:t>
            </a:r>
            <a:r>
              <a:rPr lang="en-US" altLang="en-US" sz="2400" dirty="0"/>
              <a:t>Focus on building positive outcomes</a:t>
            </a:r>
          </a:p>
          <a:p>
            <a:pPr>
              <a:buFont typeface="Wingdings" panose="05000000000000000000" pitchFamily="2" charset="2"/>
              <a:buChar char="§"/>
            </a:pPr>
            <a:r>
              <a:rPr lang="en-US" altLang="en-US" sz="2400" dirty="0"/>
              <a:t> </a:t>
            </a:r>
            <a:r>
              <a:rPr lang="en-US" altLang="en-US" sz="2400" dirty="0">
                <a:solidFill>
                  <a:srgbClr val="FF0000"/>
                </a:solidFill>
              </a:rPr>
              <a:t>Youth voice and engagement</a:t>
            </a:r>
          </a:p>
          <a:p>
            <a:pPr>
              <a:buFont typeface="Wingdings" panose="05000000000000000000" pitchFamily="2" charset="2"/>
              <a:buChar char="§"/>
            </a:pPr>
            <a:r>
              <a:rPr lang="en-US" altLang="en-US" sz="2400" dirty="0"/>
              <a:t> Long-term involvement/Developmentally appropriate</a:t>
            </a:r>
          </a:p>
          <a:p>
            <a:pPr>
              <a:buFont typeface="Wingdings" panose="05000000000000000000" pitchFamily="2" charset="2"/>
              <a:buChar char="§"/>
            </a:pPr>
            <a:r>
              <a:rPr lang="en-US" altLang="en-US" sz="2400" dirty="0"/>
              <a:t> Universal/Inclusive</a:t>
            </a:r>
          </a:p>
          <a:p>
            <a:pPr>
              <a:buFont typeface="Wingdings" panose="05000000000000000000" pitchFamily="2" charset="2"/>
              <a:buChar char="§"/>
            </a:pPr>
            <a:r>
              <a:rPr lang="en-US" altLang="en-US" sz="2400" dirty="0"/>
              <a:t> Community-based/Collaborative</a:t>
            </a:r>
          </a:p>
        </p:txBody>
      </p:sp>
    </p:spTree>
    <p:extLst>
      <p:ext uri="{BB962C8B-B14F-4D97-AF65-F5344CB8AC3E}">
        <p14:creationId xmlns:p14="http://schemas.microsoft.com/office/powerpoint/2010/main" val="4276032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39375" y="5562600"/>
            <a:ext cx="10113264" cy="822960"/>
          </a:xfrm>
        </p:spPr>
        <p:txBody>
          <a:bodyPr/>
          <a:lstStyle/>
          <a:p>
            <a:r>
              <a:rPr lang="en-US" sz="3800" dirty="0"/>
              <a:t>Youth Voice &amp; Engagement -</a:t>
            </a:r>
            <a:br>
              <a:rPr lang="en-US" sz="3800" dirty="0"/>
            </a:br>
            <a:r>
              <a:rPr lang="en-US" sz="3800" dirty="0"/>
              <a:t>What does this mean to you? Why is it important?</a:t>
            </a:r>
          </a:p>
        </p:txBody>
      </p:sp>
      <p:pic>
        <p:nvPicPr>
          <p:cNvPr id="4" name="Picture Placeholder 3">
            <a:extLst>
              <a:ext uri="{FF2B5EF4-FFF2-40B4-BE49-F238E27FC236}">
                <a16:creationId xmlns:a16="http://schemas.microsoft.com/office/drawing/2014/main" id="{A7B8179B-D45D-403A-A32F-8BAC6FA7F74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9739" b="19739"/>
          <a:stretch>
            <a:fillRect/>
          </a:stretch>
        </p:blipFill>
        <p:spPr/>
      </p:pic>
    </p:spTree>
    <p:extLst>
      <p:ext uri="{BB962C8B-B14F-4D97-AF65-F5344CB8AC3E}">
        <p14:creationId xmlns:p14="http://schemas.microsoft.com/office/powerpoint/2010/main" val="2372885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Youth Engagement as Human Right</a:t>
            </a:r>
          </a:p>
        </p:txBody>
      </p:sp>
      <p:sp>
        <p:nvSpPr>
          <p:cNvPr id="3" name="Content Placeholder 2"/>
          <p:cNvSpPr>
            <a:spLocks noGrp="1"/>
          </p:cNvSpPr>
          <p:nvPr>
            <p:ph idx="1"/>
          </p:nvPr>
        </p:nvSpPr>
        <p:spPr/>
        <p:txBody>
          <a:bodyPr>
            <a:normAutofit/>
          </a:bodyPr>
          <a:lstStyle/>
          <a:p>
            <a:r>
              <a:rPr lang="en-US" sz="2400" dirty="0"/>
              <a:t>…the active and meaningful involvement of young people in all aspects of their own development and that of their communities, including their empowerment to contribute to decisions about their personal, family, social, economic, and political development (United Nations, 2007)</a:t>
            </a:r>
          </a:p>
          <a:p>
            <a:r>
              <a:rPr lang="en-US" sz="2400" dirty="0"/>
              <a:t>- Such engagement requires recognition of young people’s knowledge, perspectives, and experiences as valuable contributions to  decision making at all levels (United Nations, 2007)</a:t>
            </a:r>
          </a:p>
          <a:p>
            <a:r>
              <a:rPr lang="en-US" sz="2400" dirty="0"/>
              <a:t>- It requires structures and systems put in place by adults to support them (Patton et al, 2016)</a:t>
            </a:r>
          </a:p>
        </p:txBody>
      </p:sp>
    </p:spTree>
    <p:extLst>
      <p:ext uri="{BB962C8B-B14F-4D97-AF65-F5344CB8AC3E}">
        <p14:creationId xmlns:p14="http://schemas.microsoft.com/office/powerpoint/2010/main" val="2207519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ormAutofit/>
          </a:bodyPr>
          <a:lstStyle/>
          <a:p>
            <a:pPr>
              <a:defRPr/>
            </a:pPr>
            <a:r>
              <a:rPr lang="en-US" dirty="0"/>
              <a:t> </a:t>
            </a:r>
            <a:r>
              <a:rPr lang="en-US" sz="4000" dirty="0">
                <a:cs typeface="Calibri" pitchFamily="34" charset="0"/>
              </a:rPr>
              <a:t>Youth Engagement</a:t>
            </a:r>
          </a:p>
        </p:txBody>
      </p:sp>
      <p:sp>
        <p:nvSpPr>
          <p:cNvPr id="10243" name="Rectangle 3"/>
          <p:cNvSpPr>
            <a:spLocks noGrp="1" noChangeArrowheads="1"/>
          </p:cNvSpPr>
          <p:nvPr>
            <p:ph idx="1"/>
          </p:nvPr>
        </p:nvSpPr>
        <p:spPr/>
        <p:txBody>
          <a:bodyPr>
            <a:normAutofit/>
          </a:bodyPr>
          <a:lstStyle/>
          <a:p>
            <a:pPr marL="0" indent="0">
              <a:lnSpc>
                <a:spcPct val="105000"/>
              </a:lnSpc>
              <a:spcAft>
                <a:spcPts val="0"/>
              </a:spcAft>
              <a:buNone/>
              <a:defRPr/>
            </a:pPr>
            <a:r>
              <a:rPr lang="en-US" sz="2400" dirty="0">
                <a:latin typeface="Calibri" pitchFamily="34" charset="0"/>
                <a:cs typeface="Calibri" pitchFamily="34" charset="0"/>
              </a:rPr>
              <a:t>… can be defined as involving youth in responsible, challenging action that meets genuine needs, with the opportunity for planning and/or decision-making affecting others…         </a:t>
            </a:r>
          </a:p>
          <a:p>
            <a:pPr marL="0" indent="0">
              <a:lnSpc>
                <a:spcPct val="105000"/>
              </a:lnSpc>
              <a:spcAft>
                <a:spcPts val="0"/>
              </a:spcAft>
              <a:buNone/>
              <a:defRPr/>
            </a:pPr>
            <a:r>
              <a:rPr lang="en-US" sz="2400" dirty="0">
                <a:latin typeface="Calibri" pitchFamily="34" charset="0"/>
                <a:cs typeface="Calibri" pitchFamily="34" charset="0"/>
              </a:rPr>
              <a:t>there is mutuality in teaching and learning (between youth and adults) and … each group sees itself as a resource for the other and offers what it uniquely can provide.</a:t>
            </a:r>
          </a:p>
          <a:p>
            <a:pPr marL="0" indent="0" algn="just">
              <a:lnSpc>
                <a:spcPct val="105000"/>
              </a:lnSpc>
              <a:spcAft>
                <a:spcPts val="0"/>
              </a:spcAft>
              <a:buNone/>
              <a:defRPr/>
            </a:pPr>
            <a:r>
              <a:rPr lang="en-US" sz="1600" i="1" dirty="0">
                <a:latin typeface="Calibri" pitchFamily="34" charset="0"/>
              </a:rPr>
              <a:t>		   </a:t>
            </a:r>
          </a:p>
          <a:p>
            <a:pPr marL="0" indent="0" algn="just">
              <a:lnSpc>
                <a:spcPct val="105000"/>
              </a:lnSpc>
              <a:spcAft>
                <a:spcPts val="0"/>
              </a:spcAft>
              <a:buNone/>
              <a:defRPr/>
            </a:pPr>
            <a:r>
              <a:rPr lang="en-US" sz="1600" i="1" dirty="0">
                <a:latin typeface="Calibri" pitchFamily="34" charset="0"/>
              </a:rPr>
              <a:t>                                       </a:t>
            </a:r>
            <a:r>
              <a:rPr lang="en-US" sz="1800" b="1" i="1" dirty="0">
                <a:latin typeface="Calibri" pitchFamily="34" charset="0"/>
              </a:rPr>
              <a:t>National Commission on Resources for Youth, 1974</a:t>
            </a:r>
            <a:endParaRPr lang="en-US" sz="1800" dirty="0">
              <a:latin typeface="Arial" pitchFamily="34" charset="0"/>
              <a:cs typeface="Arial" pitchFamily="34" charset="0"/>
            </a:endParaRPr>
          </a:p>
          <a:p>
            <a:pPr marL="0" indent="0" algn="just">
              <a:lnSpc>
                <a:spcPct val="105000"/>
              </a:lnSpc>
              <a:spcAft>
                <a:spcPts val="0"/>
              </a:spcAft>
              <a:buNone/>
              <a:defRPr/>
            </a:pPr>
            <a:endParaRPr lang="en-US" sz="2400" dirty="0">
              <a:latin typeface="Arial" pitchFamily="34" charset="0"/>
              <a:cs typeface="Arial" pitchFamily="34" charset="0"/>
            </a:endParaRPr>
          </a:p>
          <a:p>
            <a:pPr marL="0" indent="0" algn="just">
              <a:lnSpc>
                <a:spcPct val="105000"/>
              </a:lnSpc>
              <a:spcAft>
                <a:spcPts val="0"/>
              </a:spcAft>
              <a:buNone/>
              <a:defRPr/>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5310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Youth Engagement?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 y="1905000"/>
            <a:ext cx="5135880" cy="24388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630" y="3277198"/>
            <a:ext cx="4396740" cy="2925830"/>
          </a:xfrm>
          <a:prstGeom prst="rect">
            <a:avLst/>
          </a:prstGeom>
        </p:spPr>
      </p:pic>
      <p:pic>
        <p:nvPicPr>
          <p:cNvPr id="1026" name="Picture 2" descr="http://actforyouth.net/images/youth_development/professionals/supervisors/experiences.jpg">
            <a:extLst>
              <a:ext uri="{FF2B5EF4-FFF2-40B4-BE49-F238E27FC236}">
                <a16:creationId xmlns:a16="http://schemas.microsoft.com/office/drawing/2014/main" id="{0CB0C0D4-85AD-4E4D-9550-22B544974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905000"/>
            <a:ext cx="4000500" cy="266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7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dirty="0"/>
              <a:t>Examples of Youth Engagement</a:t>
            </a:r>
          </a:p>
        </p:txBody>
      </p:sp>
      <p:sp>
        <p:nvSpPr>
          <p:cNvPr id="3" name="Content Placeholder 2"/>
          <p:cNvSpPr>
            <a:spLocks noGrp="1"/>
          </p:cNvSpPr>
          <p:nvPr>
            <p:ph idx="4294967295"/>
          </p:nvPr>
        </p:nvSpPr>
        <p:spPr>
          <a:xfrm>
            <a:off x="762000" y="2209800"/>
            <a:ext cx="7620000" cy="4191000"/>
          </a:xfrm>
        </p:spPr>
        <p:txBody>
          <a:bodyPr rtlCol="0">
            <a:normAutofit fontScale="32500" lnSpcReduction="20000"/>
          </a:bodyPr>
          <a:lstStyle/>
          <a:p>
            <a:pPr marL="0" indent="0">
              <a:buNone/>
              <a:defRPr/>
            </a:pPr>
            <a:r>
              <a:rPr lang="en-US" sz="6200" dirty="0"/>
              <a:t>Youth in Governance</a:t>
            </a:r>
          </a:p>
          <a:p>
            <a:pPr marL="0" indent="0">
              <a:buNone/>
              <a:defRPr/>
            </a:pPr>
            <a:r>
              <a:rPr lang="en-US" sz="6200" dirty="0"/>
              <a:t>Forum  for Youth Investment: Building Effective Youth Councils </a:t>
            </a:r>
            <a:r>
              <a:rPr lang="en-US" sz="6200" dirty="0">
                <a:hlinkClick r:id="rId3"/>
              </a:rPr>
              <a:t>http://www.readyby21.org/resources/building-effective-youth-councils</a:t>
            </a:r>
            <a:r>
              <a:rPr lang="en-US" sz="6200" dirty="0"/>
              <a:t> </a:t>
            </a:r>
          </a:p>
          <a:p>
            <a:pPr marL="320040" indent="-320040">
              <a:spcAft>
                <a:spcPts val="0"/>
              </a:spcAft>
              <a:buNone/>
              <a:defRPr/>
            </a:pPr>
            <a:endParaRPr lang="en-US" sz="4900" dirty="0"/>
          </a:p>
          <a:p>
            <a:pPr marL="0" indent="0">
              <a:buNone/>
              <a:defRPr/>
            </a:pPr>
            <a:r>
              <a:rPr lang="en-US" sz="6200" dirty="0"/>
              <a:t>Social Activism</a:t>
            </a:r>
          </a:p>
          <a:p>
            <a:pPr marL="0" indent="0">
              <a:buNone/>
              <a:defRPr/>
            </a:pPr>
            <a:r>
              <a:rPr lang="en-US" sz="6200" dirty="0" err="1"/>
              <a:t>Akiva</a:t>
            </a:r>
            <a:r>
              <a:rPr lang="en-US" sz="6200" dirty="0"/>
              <a:t>, et al. Reasons youth engage in activism programs: Social justice or sanctuary? Journal of Applied Developmental Psychology 53. August 2017 </a:t>
            </a:r>
            <a:r>
              <a:rPr lang="en-US" sz="6200" dirty="0">
                <a:hlinkClick r:id="rId4"/>
              </a:rPr>
              <a:t>https://www.researchgate.net/publication/320107376_Reasons_youth_engage_in_activism_programs_Social_justice_or_sanctuary</a:t>
            </a:r>
            <a:r>
              <a:rPr lang="en-US" sz="6200" dirty="0"/>
              <a:t> </a:t>
            </a:r>
          </a:p>
          <a:p>
            <a:pPr marL="320040" indent="-320040">
              <a:buNone/>
              <a:defRPr/>
            </a:pPr>
            <a:r>
              <a:rPr lang="en-US" sz="5500" dirty="0"/>
              <a:t>	</a:t>
            </a:r>
            <a:endParaRPr lang="en-US" sz="3400" dirty="0"/>
          </a:p>
        </p:txBody>
      </p:sp>
      <p:pic>
        <p:nvPicPr>
          <p:cNvPr id="5" name="Graphic 4" descr="Customer review RTL">
            <a:extLst>
              <a:ext uri="{FF2B5EF4-FFF2-40B4-BE49-F238E27FC236}">
                <a16:creationId xmlns:a16="http://schemas.microsoft.com/office/drawing/2014/main" id="{FAB61FC5-2FDA-4D34-B5E6-1CA7A7314D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61120" y="2263993"/>
            <a:ext cx="2468880" cy="2468880"/>
          </a:xfrm>
          <a:prstGeom prst="rect">
            <a:avLst/>
          </a:prstGeom>
        </p:spPr>
      </p:pic>
    </p:spTree>
    <p:extLst>
      <p:ext uri="{BB962C8B-B14F-4D97-AF65-F5344CB8AC3E}">
        <p14:creationId xmlns:p14="http://schemas.microsoft.com/office/powerpoint/2010/main" val="1412241129"/>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6156</TotalTime>
  <Words>4611</Words>
  <Application>Microsoft Office PowerPoint</Application>
  <PresentationFormat>Widescreen</PresentationFormat>
  <Paragraphs>307</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Courier New</vt:lpstr>
      <vt:lpstr>Lucida Sans Unicode</vt:lpstr>
      <vt:lpstr>Wingdings</vt:lpstr>
      <vt:lpstr>Retrospect</vt:lpstr>
      <vt:lpstr>Positive Youth Development III: Youth Voice &amp; Engagement</vt:lpstr>
      <vt:lpstr>Zoom keeping</vt:lpstr>
      <vt:lpstr>Agenda</vt:lpstr>
      <vt:lpstr>Recap: Positive Youth Development</vt:lpstr>
      <vt:lpstr>Youth Voice &amp; Engagement - What does this mean to you? Why is it important?</vt:lpstr>
      <vt:lpstr>Youth Engagement as Human Right</vt:lpstr>
      <vt:lpstr> Youth Engagement</vt:lpstr>
      <vt:lpstr>Examples of Youth Engagement?</vt:lpstr>
      <vt:lpstr>Examples of Youth Engagement</vt:lpstr>
      <vt:lpstr>PowerPoint Presentation</vt:lpstr>
      <vt:lpstr>PowerPoint Presentation</vt:lpstr>
      <vt:lpstr>Scenario: Youth on Hiring Committee</vt:lpstr>
      <vt:lpstr>Benefits for Youth</vt:lpstr>
      <vt:lpstr>Benefits for Adults, Organizations, and Communities</vt:lpstr>
      <vt:lpstr>PowerPoint Presentation</vt:lpstr>
      <vt:lpstr>Think back to your teen years -  Have you experienced adultism?</vt:lpstr>
      <vt:lpstr>Obstacle: Adultism</vt:lpstr>
      <vt:lpstr>Manifestations of Adultism</vt:lpstr>
      <vt:lpstr>Defeating Adultism</vt:lpstr>
      <vt:lpstr> </vt:lpstr>
      <vt:lpstr>Poll: Youth-Adult Partnerships</vt:lpstr>
      <vt:lpstr>Preparing Adults</vt:lpstr>
      <vt:lpstr>PowerPoint Presentation</vt:lpstr>
      <vt:lpstr>Youth Adult Partnership Tools</vt:lpstr>
      <vt:lpstr>Preparing Youth (Resources)</vt:lpstr>
      <vt:lpstr>Any questions,  comments or takeaways?   Thank you!  </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Youth Development III: Youth Voice &amp; Engagement</dc:title>
  <dc:creator>Windows User</dc:creator>
  <cp:lastModifiedBy>Karen Schantz</cp:lastModifiedBy>
  <cp:revision>291</cp:revision>
  <dcterms:created xsi:type="dcterms:W3CDTF">2013-08-09T16:38:06Z</dcterms:created>
  <dcterms:modified xsi:type="dcterms:W3CDTF">2021-07-02T16:13:07Z</dcterms:modified>
</cp:coreProperties>
</file>