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sldIdLst>
    <p:sldId id="256" r:id="rId2"/>
    <p:sldId id="268" r:id="rId3"/>
    <p:sldId id="351" r:id="rId4"/>
    <p:sldId id="352" r:id="rId5"/>
    <p:sldId id="353" r:id="rId6"/>
    <p:sldId id="354" r:id="rId7"/>
    <p:sldId id="344" r:id="rId8"/>
    <p:sldId id="335" r:id="rId9"/>
    <p:sldId id="355" r:id="rId10"/>
    <p:sldId id="357" r:id="rId11"/>
    <p:sldId id="356" r:id="rId12"/>
    <p:sldId id="358" r:id="rId13"/>
    <p:sldId id="359" r:id="rId14"/>
    <p:sldId id="279" r:id="rId15"/>
    <p:sldId id="374" r:id="rId16"/>
    <p:sldId id="277" r:id="rId17"/>
    <p:sldId id="275" r:id="rId18"/>
    <p:sldId id="278" r:id="rId19"/>
    <p:sldId id="360" r:id="rId20"/>
    <p:sldId id="361" r:id="rId21"/>
    <p:sldId id="375" r:id="rId22"/>
    <p:sldId id="281" r:id="rId23"/>
    <p:sldId id="284" r:id="rId24"/>
    <p:sldId id="269" r:id="rId25"/>
    <p:sldId id="376" r:id="rId26"/>
    <p:sldId id="365" r:id="rId27"/>
    <p:sldId id="366" r:id="rId28"/>
    <p:sldId id="364" r:id="rId29"/>
    <p:sldId id="368" r:id="rId30"/>
    <p:sldId id="369" r:id="rId31"/>
    <p:sldId id="362" r:id="rId32"/>
    <p:sldId id="367" r:id="rId33"/>
    <p:sldId id="373" r:id="rId34"/>
    <p:sldId id="370" r:id="rId35"/>
    <p:sldId id="3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70979" autoAdjust="0"/>
  </p:normalViewPr>
  <p:slideViewPr>
    <p:cSldViewPr>
      <p:cViewPr varScale="1">
        <p:scale>
          <a:sx n="52" d="100"/>
          <a:sy n="52" d="100"/>
        </p:scale>
        <p:origin x="442" y="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2" d="100"/>
          <a:sy n="82" d="100"/>
        </p:scale>
        <p:origin x="229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image" Target="../media/image1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BB0C5-AD55-4099-8342-EE07209EEA25}"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n-US"/>
        </a:p>
      </dgm:t>
    </dgm:pt>
    <dgm:pt modelId="{69681012-34BF-4CEC-A1C3-635D8683AE17}">
      <dgm:prSet phldrT="[Text]" custT="1"/>
      <dgm:spPr/>
      <dgm:t>
        <a:bodyPr/>
        <a:lstStyle/>
        <a:p>
          <a:r>
            <a:rPr lang="en-US" sz="2400" dirty="0"/>
            <a:t>Create supportive and caring environments</a:t>
          </a:r>
        </a:p>
      </dgm:t>
    </dgm:pt>
    <dgm:pt modelId="{25CDAA3F-FBD2-4F59-A946-4DC39BA81144}" type="parTrans" cxnId="{FDC4E5FF-6E2F-48E4-B78A-B0F9EC32DB28}">
      <dgm:prSet/>
      <dgm:spPr/>
      <dgm:t>
        <a:bodyPr/>
        <a:lstStyle/>
        <a:p>
          <a:endParaRPr lang="en-US"/>
        </a:p>
      </dgm:t>
    </dgm:pt>
    <dgm:pt modelId="{D2CB2FCB-28F3-4E46-8423-C3B8A307B094}" type="sibTrans" cxnId="{FDC4E5FF-6E2F-48E4-B78A-B0F9EC32DB28}">
      <dgm:prSet/>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t>
        <a:bodyPr/>
        <a:lstStyle/>
        <a:p>
          <a:endParaRPr lang="en-US"/>
        </a:p>
      </dgm:t>
    </dgm:pt>
    <dgm:pt modelId="{E750657A-C661-40EB-9E4A-0104FC7D6138}">
      <dgm:prSet phldrT="[Text]" custT="1"/>
      <dgm:spPr/>
      <dgm:t>
        <a:bodyPr/>
        <a:lstStyle/>
        <a:p>
          <a:r>
            <a:rPr lang="en-US" sz="2400" dirty="0"/>
            <a:t>Nurture individual strengths</a:t>
          </a:r>
        </a:p>
      </dgm:t>
    </dgm:pt>
    <dgm:pt modelId="{A0DA5C70-F335-4809-99F7-325BF3504567}" type="parTrans" cxnId="{ADCD3F60-D5BF-4FAA-B0B6-922CBAD0117C}">
      <dgm:prSet/>
      <dgm:spPr/>
      <dgm:t>
        <a:bodyPr/>
        <a:lstStyle/>
        <a:p>
          <a:endParaRPr lang="en-US"/>
        </a:p>
      </dgm:t>
    </dgm:pt>
    <dgm:pt modelId="{EBB24252-567C-46E3-B152-6CFD7BC536C0}" type="sibTrans" cxnId="{ADCD3F60-D5BF-4FAA-B0B6-922CBAD0117C}">
      <dgm:prSet/>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dgm:spPr>
      <dgm:t>
        <a:bodyPr/>
        <a:lstStyle/>
        <a:p>
          <a:endParaRPr lang="en-US"/>
        </a:p>
      </dgm:t>
    </dgm:pt>
    <dgm:pt modelId="{0F1789AB-1B74-4854-BD29-F96583913403}" type="pres">
      <dgm:prSet presAssocID="{F70BB0C5-AD55-4099-8342-EE07209EEA25}" presName="Name0" presStyleCnt="0">
        <dgm:presLayoutVars>
          <dgm:chMax val="7"/>
          <dgm:chPref val="7"/>
          <dgm:dir/>
        </dgm:presLayoutVars>
      </dgm:prSet>
      <dgm:spPr/>
    </dgm:pt>
    <dgm:pt modelId="{11CB3EF6-2552-4300-A7A0-905A2E08F2E5}" type="pres">
      <dgm:prSet presAssocID="{F70BB0C5-AD55-4099-8342-EE07209EEA25}" presName="dot1" presStyleLbl="alignNode1" presStyleIdx="0" presStyleCnt="10"/>
      <dgm:spPr/>
    </dgm:pt>
    <dgm:pt modelId="{1BD319E5-386F-47AB-B4E5-043556FE6DFD}" type="pres">
      <dgm:prSet presAssocID="{F70BB0C5-AD55-4099-8342-EE07209EEA25}" presName="dot2" presStyleLbl="alignNode1" presStyleIdx="1" presStyleCnt="10"/>
      <dgm:spPr/>
    </dgm:pt>
    <dgm:pt modelId="{B12EBAA4-7DC9-4559-8273-31BD4E2BF4CE}" type="pres">
      <dgm:prSet presAssocID="{F70BB0C5-AD55-4099-8342-EE07209EEA25}" presName="dot3" presStyleLbl="alignNode1" presStyleIdx="2" presStyleCnt="10"/>
      <dgm:spPr/>
    </dgm:pt>
    <dgm:pt modelId="{F6DE897A-9E15-49E3-AED4-4526F337B911}" type="pres">
      <dgm:prSet presAssocID="{F70BB0C5-AD55-4099-8342-EE07209EEA25}" presName="dotArrow1" presStyleLbl="alignNode1" presStyleIdx="3" presStyleCnt="10"/>
      <dgm:spPr/>
    </dgm:pt>
    <dgm:pt modelId="{52857C68-5176-4E9A-B463-D7767AC43652}" type="pres">
      <dgm:prSet presAssocID="{F70BB0C5-AD55-4099-8342-EE07209EEA25}" presName="dotArrow2" presStyleLbl="alignNode1" presStyleIdx="4" presStyleCnt="10"/>
      <dgm:spPr/>
    </dgm:pt>
    <dgm:pt modelId="{213888D5-8DE0-4D2D-93A7-600B54F97353}" type="pres">
      <dgm:prSet presAssocID="{F70BB0C5-AD55-4099-8342-EE07209EEA25}" presName="dotArrow3" presStyleLbl="alignNode1" presStyleIdx="5" presStyleCnt="10"/>
      <dgm:spPr/>
    </dgm:pt>
    <dgm:pt modelId="{BDFBEB47-9565-4432-873F-2FBB37A5256A}" type="pres">
      <dgm:prSet presAssocID="{F70BB0C5-AD55-4099-8342-EE07209EEA25}" presName="dotArrow4" presStyleLbl="alignNode1" presStyleIdx="6" presStyleCnt="10"/>
      <dgm:spPr/>
    </dgm:pt>
    <dgm:pt modelId="{82EB2B35-9C17-4AE0-8CD8-D9B2A1019CD6}" type="pres">
      <dgm:prSet presAssocID="{F70BB0C5-AD55-4099-8342-EE07209EEA25}" presName="dotArrow5" presStyleLbl="alignNode1" presStyleIdx="7" presStyleCnt="10"/>
      <dgm:spPr/>
    </dgm:pt>
    <dgm:pt modelId="{52205E3C-F689-4DE8-87BD-2287A69A387E}" type="pres">
      <dgm:prSet presAssocID="{F70BB0C5-AD55-4099-8342-EE07209EEA25}" presName="dotArrow6" presStyleLbl="alignNode1" presStyleIdx="8" presStyleCnt="10"/>
      <dgm:spPr/>
    </dgm:pt>
    <dgm:pt modelId="{C4845A3D-0E59-4564-A5EE-22211C7FFD84}" type="pres">
      <dgm:prSet presAssocID="{F70BB0C5-AD55-4099-8342-EE07209EEA25}" presName="dotArrow7" presStyleLbl="alignNode1" presStyleIdx="9" presStyleCnt="10"/>
      <dgm:spPr/>
    </dgm:pt>
    <dgm:pt modelId="{7C5097B2-3D6E-444A-81F1-4028B3D8070F}" type="pres">
      <dgm:prSet presAssocID="{69681012-34BF-4CEC-A1C3-635D8683AE17}" presName="parTx1" presStyleLbl="node1" presStyleIdx="0" presStyleCnt="2" custScaleX="166974" custScaleY="204282" custLinFactNeighborX="63387" custLinFactNeighborY="27016"/>
      <dgm:spPr/>
    </dgm:pt>
    <dgm:pt modelId="{084A4C90-0B7B-4FEF-9BD0-A23A2C01F1BE}" type="pres">
      <dgm:prSet presAssocID="{D2CB2FCB-28F3-4E46-8423-C3B8A307B094}" presName="picture1" presStyleCnt="0"/>
      <dgm:spPr/>
    </dgm:pt>
    <dgm:pt modelId="{3B95A604-5831-4EC2-AAA3-9CDA92E7215A}" type="pres">
      <dgm:prSet presAssocID="{D2CB2FCB-28F3-4E46-8423-C3B8A307B094}" presName="imageRepeatNode" presStyleLbl="fgImgPlace1" presStyleIdx="0" presStyleCnt="2" custScaleX="211154" custScaleY="198219" custLinFactNeighborX="-4762" custLinFactNeighborY="57126"/>
      <dgm:spPr/>
    </dgm:pt>
    <dgm:pt modelId="{A2AD2907-E410-4CEA-AEDF-86A9B0D364C1}" type="pres">
      <dgm:prSet presAssocID="{E750657A-C661-40EB-9E4A-0104FC7D6138}" presName="parTx2" presStyleLbl="node1" presStyleIdx="1" presStyleCnt="2" custScaleX="152050" custScaleY="191116" custLinFactY="-19420" custLinFactNeighborX="33771" custLinFactNeighborY="-100000"/>
      <dgm:spPr/>
    </dgm:pt>
    <dgm:pt modelId="{29F1EE81-FCE2-4129-8456-6033130F47CF}" type="pres">
      <dgm:prSet presAssocID="{EBB24252-567C-46E3-B152-6CFD7BC536C0}" presName="picture2" presStyleCnt="0"/>
      <dgm:spPr/>
    </dgm:pt>
    <dgm:pt modelId="{E484B72B-9EA3-4ED2-82FC-3EE35863B03C}" type="pres">
      <dgm:prSet presAssocID="{EBB24252-567C-46E3-B152-6CFD7BC536C0}" presName="imageRepeatNode" presStyleLbl="fgImgPlace1" presStyleIdx="1" presStyleCnt="2" custScaleX="206020" custScaleY="200758" custLinFactNeighborX="-37563" custLinFactNeighborY="-34079"/>
      <dgm:spPr/>
    </dgm:pt>
  </dgm:ptLst>
  <dgm:cxnLst>
    <dgm:cxn modelId="{5127F831-8308-43D8-AA26-37A8DAE8E2BC}" type="presOf" srcId="{D2CB2FCB-28F3-4E46-8423-C3B8A307B094}" destId="{3B95A604-5831-4EC2-AAA3-9CDA92E7215A}" srcOrd="0" destOrd="0" presId="urn:microsoft.com/office/officeart/2008/layout/AscendingPictureAccentProcess"/>
    <dgm:cxn modelId="{ADCD3F60-D5BF-4FAA-B0B6-922CBAD0117C}" srcId="{F70BB0C5-AD55-4099-8342-EE07209EEA25}" destId="{E750657A-C661-40EB-9E4A-0104FC7D6138}" srcOrd="1" destOrd="0" parTransId="{A0DA5C70-F335-4809-99F7-325BF3504567}" sibTransId="{EBB24252-567C-46E3-B152-6CFD7BC536C0}"/>
    <dgm:cxn modelId="{6841A96D-C21C-4307-B347-30FC52CCE956}" type="presOf" srcId="{F70BB0C5-AD55-4099-8342-EE07209EEA25}" destId="{0F1789AB-1B74-4854-BD29-F96583913403}" srcOrd="0" destOrd="0" presId="urn:microsoft.com/office/officeart/2008/layout/AscendingPictureAccentProcess"/>
    <dgm:cxn modelId="{1026D178-50E3-4BD9-AEF8-4D80E33B6946}" type="presOf" srcId="{EBB24252-567C-46E3-B152-6CFD7BC536C0}" destId="{E484B72B-9EA3-4ED2-82FC-3EE35863B03C}" srcOrd="0" destOrd="0" presId="urn:microsoft.com/office/officeart/2008/layout/AscendingPictureAccentProcess"/>
    <dgm:cxn modelId="{CA69CAD4-BC88-4B72-B147-042B0DD196C4}" type="presOf" srcId="{E750657A-C661-40EB-9E4A-0104FC7D6138}" destId="{A2AD2907-E410-4CEA-AEDF-86A9B0D364C1}" srcOrd="0" destOrd="0" presId="urn:microsoft.com/office/officeart/2008/layout/AscendingPictureAccentProcess"/>
    <dgm:cxn modelId="{123340E1-102A-4FD0-BEE3-3E943E1EAAB2}" type="presOf" srcId="{69681012-34BF-4CEC-A1C3-635D8683AE17}" destId="{7C5097B2-3D6E-444A-81F1-4028B3D8070F}" srcOrd="0" destOrd="0" presId="urn:microsoft.com/office/officeart/2008/layout/AscendingPictureAccentProcess"/>
    <dgm:cxn modelId="{FDC4E5FF-6E2F-48E4-B78A-B0F9EC32DB28}" srcId="{F70BB0C5-AD55-4099-8342-EE07209EEA25}" destId="{69681012-34BF-4CEC-A1C3-635D8683AE17}" srcOrd="0" destOrd="0" parTransId="{25CDAA3F-FBD2-4F59-A946-4DC39BA81144}" sibTransId="{D2CB2FCB-28F3-4E46-8423-C3B8A307B094}"/>
    <dgm:cxn modelId="{394C0388-246D-4861-965E-A76D580ABF08}" type="presParOf" srcId="{0F1789AB-1B74-4854-BD29-F96583913403}" destId="{11CB3EF6-2552-4300-A7A0-905A2E08F2E5}" srcOrd="0" destOrd="0" presId="urn:microsoft.com/office/officeart/2008/layout/AscendingPictureAccentProcess"/>
    <dgm:cxn modelId="{4D014C71-7E1D-433B-A691-8F9CD516292A}" type="presParOf" srcId="{0F1789AB-1B74-4854-BD29-F96583913403}" destId="{1BD319E5-386F-47AB-B4E5-043556FE6DFD}" srcOrd="1" destOrd="0" presId="urn:microsoft.com/office/officeart/2008/layout/AscendingPictureAccentProcess"/>
    <dgm:cxn modelId="{72DDACAA-D9FF-4957-9B09-9BA9150B28BE}" type="presParOf" srcId="{0F1789AB-1B74-4854-BD29-F96583913403}" destId="{B12EBAA4-7DC9-4559-8273-31BD4E2BF4CE}" srcOrd="2" destOrd="0" presId="urn:microsoft.com/office/officeart/2008/layout/AscendingPictureAccentProcess"/>
    <dgm:cxn modelId="{676C2D6D-1C81-4FB4-ADFD-ECCF26EE4951}" type="presParOf" srcId="{0F1789AB-1B74-4854-BD29-F96583913403}" destId="{F6DE897A-9E15-49E3-AED4-4526F337B911}" srcOrd="3" destOrd="0" presId="urn:microsoft.com/office/officeart/2008/layout/AscendingPictureAccentProcess"/>
    <dgm:cxn modelId="{B42BF101-F238-48E5-A7F4-296215BA0A22}" type="presParOf" srcId="{0F1789AB-1B74-4854-BD29-F96583913403}" destId="{52857C68-5176-4E9A-B463-D7767AC43652}" srcOrd="4" destOrd="0" presId="urn:microsoft.com/office/officeart/2008/layout/AscendingPictureAccentProcess"/>
    <dgm:cxn modelId="{D5D7E3F4-AD3C-4926-A8A7-28AAFD27D425}" type="presParOf" srcId="{0F1789AB-1B74-4854-BD29-F96583913403}" destId="{213888D5-8DE0-4D2D-93A7-600B54F97353}" srcOrd="5" destOrd="0" presId="urn:microsoft.com/office/officeart/2008/layout/AscendingPictureAccentProcess"/>
    <dgm:cxn modelId="{26872689-37DE-448C-BFB0-A97201F16353}" type="presParOf" srcId="{0F1789AB-1B74-4854-BD29-F96583913403}" destId="{BDFBEB47-9565-4432-873F-2FBB37A5256A}" srcOrd="6" destOrd="0" presId="urn:microsoft.com/office/officeart/2008/layout/AscendingPictureAccentProcess"/>
    <dgm:cxn modelId="{5B6B5D3A-92B4-41CB-B79E-F332B9C3572A}" type="presParOf" srcId="{0F1789AB-1B74-4854-BD29-F96583913403}" destId="{82EB2B35-9C17-4AE0-8CD8-D9B2A1019CD6}" srcOrd="7" destOrd="0" presId="urn:microsoft.com/office/officeart/2008/layout/AscendingPictureAccentProcess"/>
    <dgm:cxn modelId="{305D6511-C370-4428-B69B-1E80F3B1DF28}" type="presParOf" srcId="{0F1789AB-1B74-4854-BD29-F96583913403}" destId="{52205E3C-F689-4DE8-87BD-2287A69A387E}" srcOrd="8" destOrd="0" presId="urn:microsoft.com/office/officeart/2008/layout/AscendingPictureAccentProcess"/>
    <dgm:cxn modelId="{E3555240-A32B-4916-82E2-4C8E770399B2}" type="presParOf" srcId="{0F1789AB-1B74-4854-BD29-F96583913403}" destId="{C4845A3D-0E59-4564-A5EE-22211C7FFD84}" srcOrd="9" destOrd="0" presId="urn:microsoft.com/office/officeart/2008/layout/AscendingPictureAccentProcess"/>
    <dgm:cxn modelId="{C89D88B7-40BE-4A3E-927D-B5CBCAA799D3}" type="presParOf" srcId="{0F1789AB-1B74-4854-BD29-F96583913403}" destId="{7C5097B2-3D6E-444A-81F1-4028B3D8070F}" srcOrd="10" destOrd="0" presId="urn:microsoft.com/office/officeart/2008/layout/AscendingPictureAccentProcess"/>
    <dgm:cxn modelId="{DA4B2FA9-9C88-496E-8BE4-A0D6344BDC08}" type="presParOf" srcId="{0F1789AB-1B74-4854-BD29-F96583913403}" destId="{084A4C90-0B7B-4FEF-9BD0-A23A2C01F1BE}" srcOrd="11" destOrd="0" presId="urn:microsoft.com/office/officeart/2008/layout/AscendingPictureAccentProcess"/>
    <dgm:cxn modelId="{9E61EE7F-666A-43E9-B7F5-D5B4B5E6985F}" type="presParOf" srcId="{084A4C90-0B7B-4FEF-9BD0-A23A2C01F1BE}" destId="{3B95A604-5831-4EC2-AAA3-9CDA92E7215A}" srcOrd="0" destOrd="0" presId="urn:microsoft.com/office/officeart/2008/layout/AscendingPictureAccentProcess"/>
    <dgm:cxn modelId="{0080ED09-8516-4462-B998-6F2D021A0FF2}" type="presParOf" srcId="{0F1789AB-1B74-4854-BD29-F96583913403}" destId="{A2AD2907-E410-4CEA-AEDF-86A9B0D364C1}" srcOrd="12" destOrd="0" presId="urn:microsoft.com/office/officeart/2008/layout/AscendingPictureAccentProcess"/>
    <dgm:cxn modelId="{B8C149BF-FEEF-460D-8B0E-71286CA3F376}" type="presParOf" srcId="{0F1789AB-1B74-4854-BD29-F96583913403}" destId="{29F1EE81-FCE2-4129-8456-6033130F47CF}" srcOrd="13" destOrd="0" presId="urn:microsoft.com/office/officeart/2008/layout/AscendingPictureAccentProcess"/>
    <dgm:cxn modelId="{638C4A2A-E2E8-4153-99AD-43E5C87B7D38}" type="presParOf" srcId="{29F1EE81-FCE2-4129-8456-6033130F47CF}" destId="{E484B72B-9EA3-4ED2-82FC-3EE35863B03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3B8A19-2794-4A71-B74B-A00076A423DD}"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CF13E9E1-1182-4482-9046-A8198C3F4ECB}">
      <dgm:prSet phldrT="[Text]"/>
      <dgm:spPr/>
      <dgm:t>
        <a:bodyPr/>
        <a:lstStyle/>
        <a:p>
          <a:r>
            <a:rPr lang="en-US" dirty="0"/>
            <a:t>Sparks: What are your talents and passions?</a:t>
          </a:r>
        </a:p>
      </dgm:t>
    </dgm:pt>
    <dgm:pt modelId="{8FB2D1B0-C7A6-47EA-B317-7D929BB5767E}" type="parTrans" cxnId="{A5691504-43AB-4980-80BD-0DF8E49669D5}">
      <dgm:prSet/>
      <dgm:spPr/>
      <dgm:t>
        <a:bodyPr/>
        <a:lstStyle/>
        <a:p>
          <a:endParaRPr lang="en-US"/>
        </a:p>
      </dgm:t>
    </dgm:pt>
    <dgm:pt modelId="{331A50D2-2F0B-4244-8E96-7994B7085B81}" type="sibTrans" cxnId="{A5691504-43AB-4980-80BD-0DF8E49669D5}">
      <dgm:prSet/>
      <dgm:spPr/>
      <dgm:t>
        <a:bodyPr/>
        <a:lstStyle/>
        <a:p>
          <a:endParaRPr lang="en-US"/>
        </a:p>
      </dgm:t>
    </dgm:pt>
    <dgm:pt modelId="{FD8B2A18-910C-48A2-873E-4223FA9797CA}">
      <dgm:prSet phldrT="[Text]"/>
      <dgm:spPr/>
      <dgm:t>
        <a:bodyPr/>
        <a:lstStyle/>
        <a:p>
          <a:r>
            <a:rPr lang="en-US" dirty="0"/>
            <a:t>Strengths: What are your abilities and values?</a:t>
          </a:r>
        </a:p>
      </dgm:t>
    </dgm:pt>
    <dgm:pt modelId="{EB656405-2244-4ACB-A549-EF307E22BD6D}" type="parTrans" cxnId="{3DD1A629-3E76-4B3C-88C7-144AA514D5F3}">
      <dgm:prSet/>
      <dgm:spPr/>
      <dgm:t>
        <a:bodyPr/>
        <a:lstStyle/>
        <a:p>
          <a:endParaRPr lang="en-US"/>
        </a:p>
      </dgm:t>
    </dgm:pt>
    <dgm:pt modelId="{8EF7CB53-113F-4717-A955-62D7775A3925}" type="sibTrans" cxnId="{3DD1A629-3E76-4B3C-88C7-144AA514D5F3}">
      <dgm:prSet/>
      <dgm:spPr/>
      <dgm:t>
        <a:bodyPr/>
        <a:lstStyle/>
        <a:p>
          <a:endParaRPr lang="en-US"/>
        </a:p>
      </dgm:t>
    </dgm:pt>
    <dgm:pt modelId="{C4EA6446-1483-4518-B90E-94F23D6949F7}">
      <dgm:prSet phldrT="[Text]"/>
      <dgm:spPr/>
      <dgm:t>
        <a:bodyPr/>
        <a:lstStyle/>
        <a:p>
          <a:r>
            <a:rPr lang="en-US" dirty="0"/>
            <a:t>Struggles: What keeps  you up at night? </a:t>
          </a:r>
        </a:p>
      </dgm:t>
    </dgm:pt>
    <dgm:pt modelId="{6F67DE04-2B05-4F0C-94FB-7856C4D3090E}" type="parTrans" cxnId="{643951B4-F695-4F8E-8704-75C2B124E1D1}">
      <dgm:prSet/>
      <dgm:spPr/>
      <dgm:t>
        <a:bodyPr/>
        <a:lstStyle/>
        <a:p>
          <a:endParaRPr lang="en-US"/>
        </a:p>
      </dgm:t>
    </dgm:pt>
    <dgm:pt modelId="{68AFC546-DC63-4365-B235-D0FA7670B7AE}" type="sibTrans" cxnId="{643951B4-F695-4F8E-8704-75C2B124E1D1}">
      <dgm:prSet/>
      <dgm:spPr/>
      <dgm:t>
        <a:bodyPr/>
        <a:lstStyle/>
        <a:p>
          <a:endParaRPr lang="en-US"/>
        </a:p>
      </dgm:t>
    </dgm:pt>
    <dgm:pt modelId="{7AB09A1D-0A8D-4CBE-AF00-1C871AB8E6BA}">
      <dgm:prSet/>
      <dgm:spPr/>
      <dgm:t>
        <a:bodyPr/>
        <a:lstStyle/>
        <a:p>
          <a:r>
            <a:rPr lang="en-US" dirty="0"/>
            <a:t>Supports: People and places where you can be yourself?</a:t>
          </a:r>
        </a:p>
      </dgm:t>
    </dgm:pt>
    <dgm:pt modelId="{A3CC90FC-E3B9-4304-9C71-76DE9CB0723F}" type="parTrans" cxnId="{89AA6F2F-E879-4525-889C-CC7EB9871C01}">
      <dgm:prSet/>
      <dgm:spPr/>
      <dgm:t>
        <a:bodyPr/>
        <a:lstStyle/>
        <a:p>
          <a:endParaRPr lang="en-US"/>
        </a:p>
      </dgm:t>
    </dgm:pt>
    <dgm:pt modelId="{684B6C62-29F8-4E63-A770-33EE27AB88CD}" type="sibTrans" cxnId="{89AA6F2F-E879-4525-889C-CC7EB9871C01}">
      <dgm:prSet/>
      <dgm:spPr/>
      <dgm:t>
        <a:bodyPr/>
        <a:lstStyle/>
        <a:p>
          <a:endParaRPr lang="en-US"/>
        </a:p>
      </dgm:t>
    </dgm:pt>
    <dgm:pt modelId="{485496EF-6F9B-4766-9F2E-6FE64CAAED95}" type="pres">
      <dgm:prSet presAssocID="{B23B8A19-2794-4A71-B74B-A00076A423DD}" presName="rootnode" presStyleCnt="0">
        <dgm:presLayoutVars>
          <dgm:chMax/>
          <dgm:chPref/>
          <dgm:dir/>
          <dgm:animLvl val="lvl"/>
        </dgm:presLayoutVars>
      </dgm:prSet>
      <dgm:spPr/>
    </dgm:pt>
    <dgm:pt modelId="{1E43B1E0-CF83-468D-AC43-5788E7BA68DD}" type="pres">
      <dgm:prSet presAssocID="{CF13E9E1-1182-4482-9046-A8198C3F4ECB}" presName="composite" presStyleCnt="0"/>
      <dgm:spPr/>
    </dgm:pt>
    <dgm:pt modelId="{A8B548A9-1E38-4D11-86D5-18B635DBE762}" type="pres">
      <dgm:prSet presAssocID="{CF13E9E1-1182-4482-9046-A8198C3F4ECB}" presName="bentUpArrow1" presStyleLbl="alignImgPlace1" presStyleIdx="0" presStyleCnt="3"/>
      <dgm:spPr/>
    </dgm:pt>
    <dgm:pt modelId="{612BA23B-9DF7-4D71-B50E-1010D7994D1A}" type="pres">
      <dgm:prSet presAssocID="{CF13E9E1-1182-4482-9046-A8198C3F4ECB}" presName="ParentText" presStyleLbl="node1" presStyleIdx="0" presStyleCnt="4" custScaleX="211357">
        <dgm:presLayoutVars>
          <dgm:chMax val="1"/>
          <dgm:chPref val="1"/>
          <dgm:bulletEnabled val="1"/>
        </dgm:presLayoutVars>
      </dgm:prSet>
      <dgm:spPr/>
    </dgm:pt>
    <dgm:pt modelId="{03A12481-5845-48B2-A61C-1307B1907D43}" type="pres">
      <dgm:prSet presAssocID="{CF13E9E1-1182-4482-9046-A8198C3F4ECB}" presName="ChildText" presStyleLbl="revTx" presStyleIdx="0" presStyleCnt="3">
        <dgm:presLayoutVars>
          <dgm:chMax val="0"/>
          <dgm:chPref val="0"/>
          <dgm:bulletEnabled val="1"/>
        </dgm:presLayoutVars>
      </dgm:prSet>
      <dgm:spPr/>
    </dgm:pt>
    <dgm:pt modelId="{42332748-FC6A-4561-B58D-49CC464D53E6}" type="pres">
      <dgm:prSet presAssocID="{331A50D2-2F0B-4244-8E96-7994B7085B81}" presName="sibTrans" presStyleCnt="0"/>
      <dgm:spPr/>
    </dgm:pt>
    <dgm:pt modelId="{FC2A4DA6-423E-4EE9-B0A1-45F1855E3D7E}" type="pres">
      <dgm:prSet presAssocID="{FD8B2A18-910C-48A2-873E-4223FA9797CA}" presName="composite" presStyleCnt="0"/>
      <dgm:spPr/>
    </dgm:pt>
    <dgm:pt modelId="{3FCCBA17-901E-4A2A-865E-6A616027C510}" type="pres">
      <dgm:prSet presAssocID="{FD8B2A18-910C-48A2-873E-4223FA9797CA}" presName="bentUpArrow1" presStyleLbl="alignImgPlace1" presStyleIdx="1" presStyleCnt="3"/>
      <dgm:spPr/>
    </dgm:pt>
    <dgm:pt modelId="{E642A034-466A-4AA6-AE00-7304BB0C8B1B}" type="pres">
      <dgm:prSet presAssocID="{FD8B2A18-910C-48A2-873E-4223FA9797CA}" presName="ParentText" presStyleLbl="node1" presStyleIdx="1" presStyleCnt="4" custScaleX="217129">
        <dgm:presLayoutVars>
          <dgm:chMax val="1"/>
          <dgm:chPref val="1"/>
          <dgm:bulletEnabled val="1"/>
        </dgm:presLayoutVars>
      </dgm:prSet>
      <dgm:spPr/>
    </dgm:pt>
    <dgm:pt modelId="{EDFE3DC1-E7E8-44D9-A53E-5F5FFE07535E}" type="pres">
      <dgm:prSet presAssocID="{FD8B2A18-910C-48A2-873E-4223FA9797CA}" presName="ChildText" presStyleLbl="revTx" presStyleIdx="1" presStyleCnt="3">
        <dgm:presLayoutVars>
          <dgm:chMax val="0"/>
          <dgm:chPref val="0"/>
          <dgm:bulletEnabled val="1"/>
        </dgm:presLayoutVars>
      </dgm:prSet>
      <dgm:spPr/>
    </dgm:pt>
    <dgm:pt modelId="{A369F371-2553-4EE2-BCF6-739647135B3D}" type="pres">
      <dgm:prSet presAssocID="{8EF7CB53-113F-4717-A955-62D7775A3925}" presName="sibTrans" presStyleCnt="0"/>
      <dgm:spPr/>
    </dgm:pt>
    <dgm:pt modelId="{B23AAA21-59C6-4789-BEBA-5222850C371B}" type="pres">
      <dgm:prSet presAssocID="{C4EA6446-1483-4518-B90E-94F23D6949F7}" presName="composite" presStyleCnt="0"/>
      <dgm:spPr/>
    </dgm:pt>
    <dgm:pt modelId="{933F9439-55DB-408B-B841-79FA03B24A65}" type="pres">
      <dgm:prSet presAssocID="{C4EA6446-1483-4518-B90E-94F23D6949F7}" presName="bentUpArrow1" presStyleLbl="alignImgPlace1" presStyleIdx="2" presStyleCnt="3"/>
      <dgm:spPr/>
    </dgm:pt>
    <dgm:pt modelId="{3F5C26AD-3014-4493-9202-7AFB36870715}" type="pres">
      <dgm:prSet presAssocID="{C4EA6446-1483-4518-B90E-94F23D6949F7}" presName="ParentText" presStyleLbl="node1" presStyleIdx="2" presStyleCnt="4" custScaleX="201047">
        <dgm:presLayoutVars>
          <dgm:chMax val="1"/>
          <dgm:chPref val="1"/>
          <dgm:bulletEnabled val="1"/>
        </dgm:presLayoutVars>
      </dgm:prSet>
      <dgm:spPr/>
    </dgm:pt>
    <dgm:pt modelId="{1C254E8B-1F03-42A6-9E87-FAECC8CBBC49}" type="pres">
      <dgm:prSet presAssocID="{C4EA6446-1483-4518-B90E-94F23D6949F7}" presName="ChildText" presStyleLbl="revTx" presStyleIdx="2" presStyleCnt="3">
        <dgm:presLayoutVars>
          <dgm:chMax val="0"/>
          <dgm:chPref val="0"/>
          <dgm:bulletEnabled val="1"/>
        </dgm:presLayoutVars>
      </dgm:prSet>
      <dgm:spPr/>
    </dgm:pt>
    <dgm:pt modelId="{27960BA2-5B2C-4F77-90AB-1A7076F53786}" type="pres">
      <dgm:prSet presAssocID="{68AFC546-DC63-4365-B235-D0FA7670B7AE}" presName="sibTrans" presStyleCnt="0"/>
      <dgm:spPr/>
    </dgm:pt>
    <dgm:pt modelId="{26BA9CC2-F90F-4E24-A533-E2DA8F692014}" type="pres">
      <dgm:prSet presAssocID="{7AB09A1D-0A8D-4CBE-AF00-1C871AB8E6BA}" presName="composite" presStyleCnt="0"/>
      <dgm:spPr/>
    </dgm:pt>
    <dgm:pt modelId="{85B5FDD6-AEC3-40BA-957B-D9C37D6F547A}" type="pres">
      <dgm:prSet presAssocID="{7AB09A1D-0A8D-4CBE-AF00-1C871AB8E6BA}" presName="ParentText" presStyleLbl="node1" presStyleIdx="3" presStyleCnt="4" custScaleX="198093" custLinFactNeighborX="11170" custLinFactNeighborY="3990">
        <dgm:presLayoutVars>
          <dgm:chMax val="1"/>
          <dgm:chPref val="1"/>
          <dgm:bulletEnabled val="1"/>
        </dgm:presLayoutVars>
      </dgm:prSet>
      <dgm:spPr/>
    </dgm:pt>
  </dgm:ptLst>
  <dgm:cxnLst>
    <dgm:cxn modelId="{A5691504-43AB-4980-80BD-0DF8E49669D5}" srcId="{B23B8A19-2794-4A71-B74B-A00076A423DD}" destId="{CF13E9E1-1182-4482-9046-A8198C3F4ECB}" srcOrd="0" destOrd="0" parTransId="{8FB2D1B0-C7A6-47EA-B317-7D929BB5767E}" sibTransId="{331A50D2-2F0B-4244-8E96-7994B7085B81}"/>
    <dgm:cxn modelId="{8B6D990E-9BD1-4A4C-B782-545FDB56F123}" type="presOf" srcId="{C4EA6446-1483-4518-B90E-94F23D6949F7}" destId="{3F5C26AD-3014-4493-9202-7AFB36870715}" srcOrd="0" destOrd="0" presId="urn:microsoft.com/office/officeart/2005/8/layout/StepDownProcess"/>
    <dgm:cxn modelId="{5AEC2117-CED9-4854-A616-C0552FE9443F}" type="presOf" srcId="{FD8B2A18-910C-48A2-873E-4223FA9797CA}" destId="{E642A034-466A-4AA6-AE00-7304BB0C8B1B}" srcOrd="0" destOrd="0" presId="urn:microsoft.com/office/officeart/2005/8/layout/StepDownProcess"/>
    <dgm:cxn modelId="{3DD1A629-3E76-4B3C-88C7-144AA514D5F3}" srcId="{B23B8A19-2794-4A71-B74B-A00076A423DD}" destId="{FD8B2A18-910C-48A2-873E-4223FA9797CA}" srcOrd="1" destOrd="0" parTransId="{EB656405-2244-4ACB-A549-EF307E22BD6D}" sibTransId="{8EF7CB53-113F-4717-A955-62D7775A3925}"/>
    <dgm:cxn modelId="{89AA6F2F-E879-4525-889C-CC7EB9871C01}" srcId="{B23B8A19-2794-4A71-B74B-A00076A423DD}" destId="{7AB09A1D-0A8D-4CBE-AF00-1C871AB8E6BA}" srcOrd="3" destOrd="0" parTransId="{A3CC90FC-E3B9-4304-9C71-76DE9CB0723F}" sibTransId="{684B6C62-29F8-4E63-A770-33EE27AB88CD}"/>
    <dgm:cxn modelId="{22FBA55B-1BE0-4D89-8B4D-7C0C67895633}" type="presOf" srcId="{B23B8A19-2794-4A71-B74B-A00076A423DD}" destId="{485496EF-6F9B-4766-9F2E-6FE64CAAED95}" srcOrd="0" destOrd="0" presId="urn:microsoft.com/office/officeart/2005/8/layout/StepDownProcess"/>
    <dgm:cxn modelId="{8D7C3B8B-1BF6-4A82-8ADB-CA05A1B4BE9B}" type="presOf" srcId="{7AB09A1D-0A8D-4CBE-AF00-1C871AB8E6BA}" destId="{85B5FDD6-AEC3-40BA-957B-D9C37D6F547A}" srcOrd="0" destOrd="0" presId="urn:microsoft.com/office/officeart/2005/8/layout/StepDownProcess"/>
    <dgm:cxn modelId="{643951B4-F695-4F8E-8704-75C2B124E1D1}" srcId="{B23B8A19-2794-4A71-B74B-A00076A423DD}" destId="{C4EA6446-1483-4518-B90E-94F23D6949F7}" srcOrd="2" destOrd="0" parTransId="{6F67DE04-2B05-4F0C-94FB-7856C4D3090E}" sibTransId="{68AFC546-DC63-4365-B235-D0FA7670B7AE}"/>
    <dgm:cxn modelId="{0C3849DE-8A76-4381-AC6D-6379B43903EA}" type="presOf" srcId="{CF13E9E1-1182-4482-9046-A8198C3F4ECB}" destId="{612BA23B-9DF7-4D71-B50E-1010D7994D1A}" srcOrd="0" destOrd="0" presId="urn:microsoft.com/office/officeart/2005/8/layout/StepDownProcess"/>
    <dgm:cxn modelId="{5CE1159D-7B1F-4DCD-B7FA-F250FF50A9FD}" type="presParOf" srcId="{485496EF-6F9B-4766-9F2E-6FE64CAAED95}" destId="{1E43B1E0-CF83-468D-AC43-5788E7BA68DD}" srcOrd="0" destOrd="0" presId="urn:microsoft.com/office/officeart/2005/8/layout/StepDownProcess"/>
    <dgm:cxn modelId="{31185BA9-F59C-4172-9CCE-E7AFCD346F49}" type="presParOf" srcId="{1E43B1E0-CF83-468D-AC43-5788E7BA68DD}" destId="{A8B548A9-1E38-4D11-86D5-18B635DBE762}" srcOrd="0" destOrd="0" presId="urn:microsoft.com/office/officeart/2005/8/layout/StepDownProcess"/>
    <dgm:cxn modelId="{01D2AEF2-B9D6-48A5-955E-9D72EA22308F}" type="presParOf" srcId="{1E43B1E0-CF83-468D-AC43-5788E7BA68DD}" destId="{612BA23B-9DF7-4D71-B50E-1010D7994D1A}" srcOrd="1" destOrd="0" presId="urn:microsoft.com/office/officeart/2005/8/layout/StepDownProcess"/>
    <dgm:cxn modelId="{88307483-F213-4C6B-9929-855B17063D46}" type="presParOf" srcId="{1E43B1E0-CF83-468D-AC43-5788E7BA68DD}" destId="{03A12481-5845-48B2-A61C-1307B1907D43}" srcOrd="2" destOrd="0" presId="urn:microsoft.com/office/officeart/2005/8/layout/StepDownProcess"/>
    <dgm:cxn modelId="{92D4F075-455E-4DA6-A05D-5B162E31A6CC}" type="presParOf" srcId="{485496EF-6F9B-4766-9F2E-6FE64CAAED95}" destId="{42332748-FC6A-4561-B58D-49CC464D53E6}" srcOrd="1" destOrd="0" presId="urn:microsoft.com/office/officeart/2005/8/layout/StepDownProcess"/>
    <dgm:cxn modelId="{0E7849B6-EE6E-4B98-8068-C3C4E274BB41}" type="presParOf" srcId="{485496EF-6F9B-4766-9F2E-6FE64CAAED95}" destId="{FC2A4DA6-423E-4EE9-B0A1-45F1855E3D7E}" srcOrd="2" destOrd="0" presId="urn:microsoft.com/office/officeart/2005/8/layout/StepDownProcess"/>
    <dgm:cxn modelId="{0D4BCE3F-04F7-4025-B9F5-46BE0BD8775D}" type="presParOf" srcId="{FC2A4DA6-423E-4EE9-B0A1-45F1855E3D7E}" destId="{3FCCBA17-901E-4A2A-865E-6A616027C510}" srcOrd="0" destOrd="0" presId="urn:microsoft.com/office/officeart/2005/8/layout/StepDownProcess"/>
    <dgm:cxn modelId="{3059CC22-A271-4B6A-B64E-C0FA47A0746A}" type="presParOf" srcId="{FC2A4DA6-423E-4EE9-B0A1-45F1855E3D7E}" destId="{E642A034-466A-4AA6-AE00-7304BB0C8B1B}" srcOrd="1" destOrd="0" presId="urn:microsoft.com/office/officeart/2005/8/layout/StepDownProcess"/>
    <dgm:cxn modelId="{F1CCBECD-C09A-47B5-A445-2C6FD3BFA3C8}" type="presParOf" srcId="{FC2A4DA6-423E-4EE9-B0A1-45F1855E3D7E}" destId="{EDFE3DC1-E7E8-44D9-A53E-5F5FFE07535E}" srcOrd="2" destOrd="0" presId="urn:microsoft.com/office/officeart/2005/8/layout/StepDownProcess"/>
    <dgm:cxn modelId="{F398569D-1C0D-46E8-A03B-B8B7A7A06100}" type="presParOf" srcId="{485496EF-6F9B-4766-9F2E-6FE64CAAED95}" destId="{A369F371-2553-4EE2-BCF6-739647135B3D}" srcOrd="3" destOrd="0" presId="urn:microsoft.com/office/officeart/2005/8/layout/StepDownProcess"/>
    <dgm:cxn modelId="{1AEEFD5D-ABE3-4E86-B5D3-EA684C80CF2D}" type="presParOf" srcId="{485496EF-6F9B-4766-9F2E-6FE64CAAED95}" destId="{B23AAA21-59C6-4789-BEBA-5222850C371B}" srcOrd="4" destOrd="0" presId="urn:microsoft.com/office/officeart/2005/8/layout/StepDownProcess"/>
    <dgm:cxn modelId="{D6BAA4FF-51D5-4BA1-983F-84CBAA4BAA68}" type="presParOf" srcId="{B23AAA21-59C6-4789-BEBA-5222850C371B}" destId="{933F9439-55DB-408B-B841-79FA03B24A65}" srcOrd="0" destOrd="0" presId="urn:microsoft.com/office/officeart/2005/8/layout/StepDownProcess"/>
    <dgm:cxn modelId="{9F0A2181-D9C7-4BC6-BE88-BCC30561DF8B}" type="presParOf" srcId="{B23AAA21-59C6-4789-BEBA-5222850C371B}" destId="{3F5C26AD-3014-4493-9202-7AFB36870715}" srcOrd="1" destOrd="0" presId="urn:microsoft.com/office/officeart/2005/8/layout/StepDownProcess"/>
    <dgm:cxn modelId="{F6F7311B-0C80-4799-AAC3-65800C092498}" type="presParOf" srcId="{B23AAA21-59C6-4789-BEBA-5222850C371B}" destId="{1C254E8B-1F03-42A6-9E87-FAECC8CBBC49}" srcOrd="2" destOrd="0" presId="urn:microsoft.com/office/officeart/2005/8/layout/StepDownProcess"/>
    <dgm:cxn modelId="{13560F29-97BE-4B6D-8C13-9CA2175F0861}" type="presParOf" srcId="{485496EF-6F9B-4766-9F2E-6FE64CAAED95}" destId="{27960BA2-5B2C-4F77-90AB-1A7076F53786}" srcOrd="5" destOrd="0" presId="urn:microsoft.com/office/officeart/2005/8/layout/StepDownProcess"/>
    <dgm:cxn modelId="{2B5E5567-57F8-4A56-8EF5-199C049FE7BC}" type="presParOf" srcId="{485496EF-6F9B-4766-9F2E-6FE64CAAED95}" destId="{26BA9CC2-F90F-4E24-A533-E2DA8F692014}" srcOrd="6" destOrd="0" presId="urn:microsoft.com/office/officeart/2005/8/layout/StepDownProcess"/>
    <dgm:cxn modelId="{D694D4E4-3285-40F6-9E65-52A4BFC4DBF9}" type="presParOf" srcId="{26BA9CC2-F90F-4E24-A533-E2DA8F692014}" destId="{85B5FDD6-AEC3-40BA-957B-D9C37D6F547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B3EF6-2552-4300-A7A0-905A2E08F2E5}">
      <dsp:nvSpPr>
        <dsp:cNvPr id="0" name=""/>
        <dsp:cNvSpPr/>
      </dsp:nvSpPr>
      <dsp:spPr>
        <a:xfrm>
          <a:off x="3223779" y="2145417"/>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319E5-386F-47AB-B4E5-043556FE6DFD}">
      <dsp:nvSpPr>
        <dsp:cNvPr id="0" name=""/>
        <dsp:cNvSpPr/>
      </dsp:nvSpPr>
      <dsp:spPr>
        <a:xfrm>
          <a:off x="3136130" y="2285880"/>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EBAA4-7DC9-4559-8273-31BD4E2BF4CE}">
      <dsp:nvSpPr>
        <dsp:cNvPr id="0" name=""/>
        <dsp:cNvSpPr/>
      </dsp:nvSpPr>
      <dsp:spPr>
        <a:xfrm>
          <a:off x="3031671" y="2407490"/>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E897A-9E15-49E3-AED4-4526F337B911}">
      <dsp:nvSpPr>
        <dsp:cNvPr id="0" name=""/>
        <dsp:cNvSpPr/>
      </dsp:nvSpPr>
      <dsp:spPr>
        <a:xfrm>
          <a:off x="3156541" y="731764"/>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57C68-5176-4E9A-B463-D7767AC43652}">
      <dsp:nvSpPr>
        <dsp:cNvPr id="0" name=""/>
        <dsp:cNvSpPr/>
      </dsp:nvSpPr>
      <dsp:spPr>
        <a:xfrm>
          <a:off x="3290217" y="652106"/>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888D5-8DE0-4D2D-93A7-600B54F97353}">
      <dsp:nvSpPr>
        <dsp:cNvPr id="0" name=""/>
        <dsp:cNvSpPr/>
      </dsp:nvSpPr>
      <dsp:spPr>
        <a:xfrm>
          <a:off x="3423492" y="572449"/>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BEB47-9565-4432-873F-2FBB37A5256A}">
      <dsp:nvSpPr>
        <dsp:cNvPr id="0" name=""/>
        <dsp:cNvSpPr/>
      </dsp:nvSpPr>
      <dsp:spPr>
        <a:xfrm>
          <a:off x="3556767" y="652106"/>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B2B35-9C17-4AE0-8CD8-D9B2A1019CD6}">
      <dsp:nvSpPr>
        <dsp:cNvPr id="0" name=""/>
        <dsp:cNvSpPr/>
      </dsp:nvSpPr>
      <dsp:spPr>
        <a:xfrm>
          <a:off x="3690442" y="731764"/>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05E3C-F689-4DE8-87BD-2287A69A387E}">
      <dsp:nvSpPr>
        <dsp:cNvPr id="0" name=""/>
        <dsp:cNvSpPr/>
      </dsp:nvSpPr>
      <dsp:spPr>
        <a:xfrm>
          <a:off x="3423492" y="740526"/>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45A3D-0E59-4564-A5EE-22211C7FFD84}">
      <dsp:nvSpPr>
        <dsp:cNvPr id="0" name=""/>
        <dsp:cNvSpPr/>
      </dsp:nvSpPr>
      <dsp:spPr>
        <a:xfrm>
          <a:off x="3423492" y="908603"/>
          <a:ext cx="100056" cy="100056"/>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5097B2-3D6E-444A-81F1-4028B3D8070F}">
      <dsp:nvSpPr>
        <dsp:cNvPr id="0" name=""/>
        <dsp:cNvSpPr/>
      </dsp:nvSpPr>
      <dsp:spPr>
        <a:xfrm>
          <a:off x="3254680" y="2627527"/>
          <a:ext cx="3603324" cy="118247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78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Create supportive and caring environments</a:t>
          </a:r>
        </a:p>
      </dsp:txBody>
      <dsp:txXfrm>
        <a:off x="3312404" y="2685251"/>
        <a:ext cx="3487876" cy="1067025"/>
      </dsp:txXfrm>
    </dsp:sp>
    <dsp:sp modelId="{3B95A604-5831-4EC2-AAA3-9CDA92E7215A}">
      <dsp:nvSpPr>
        <dsp:cNvPr id="0" name=""/>
        <dsp:cNvSpPr/>
      </dsp:nvSpPr>
      <dsp:spPr>
        <a:xfrm>
          <a:off x="1407366" y="2284025"/>
          <a:ext cx="2112729" cy="1983175"/>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AD2907-E410-4CEA-AEDF-86A9B0D364C1}">
      <dsp:nvSpPr>
        <dsp:cNvPr id="0" name=""/>
        <dsp:cNvSpPr/>
      </dsp:nvSpPr>
      <dsp:spPr>
        <a:xfrm>
          <a:off x="3688707" y="685799"/>
          <a:ext cx="3281262" cy="11062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678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Nurture individual strengths</a:t>
          </a:r>
        </a:p>
      </dsp:txBody>
      <dsp:txXfrm>
        <a:off x="3742710" y="739802"/>
        <a:ext cx="3173256" cy="998257"/>
      </dsp:txXfrm>
    </dsp:sp>
    <dsp:sp modelId="{E484B72B-9EA3-4ED2-82FC-3EE35863B03C}">
      <dsp:nvSpPr>
        <dsp:cNvPr id="0" name=""/>
        <dsp:cNvSpPr/>
      </dsp:nvSpPr>
      <dsp:spPr>
        <a:xfrm>
          <a:off x="2016970" y="228604"/>
          <a:ext cx="2061360" cy="200857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3000" r="-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548A9-1E38-4D11-86D5-18B635DBE762}">
      <dsp:nvSpPr>
        <dsp:cNvPr id="0" name=""/>
        <dsp:cNvSpPr/>
      </dsp:nvSpPr>
      <dsp:spPr>
        <a:xfrm rot="5400000">
          <a:off x="1882040" y="974076"/>
          <a:ext cx="855451" cy="973900"/>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BA23B-9DF7-4D71-B50E-1010D7994D1A}">
      <dsp:nvSpPr>
        <dsp:cNvPr id="0" name=""/>
        <dsp:cNvSpPr/>
      </dsp:nvSpPr>
      <dsp:spPr>
        <a:xfrm>
          <a:off x="853585" y="25792"/>
          <a:ext cx="3043701" cy="10080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Sparks: What are your talents and passions?</a:t>
          </a:r>
        </a:p>
      </dsp:txBody>
      <dsp:txXfrm>
        <a:off x="902801" y="75008"/>
        <a:ext cx="2945269" cy="909574"/>
      </dsp:txXfrm>
    </dsp:sp>
    <dsp:sp modelId="{03A12481-5845-48B2-A61C-1307B1907D43}">
      <dsp:nvSpPr>
        <dsp:cNvPr id="0" name=""/>
        <dsp:cNvSpPr/>
      </dsp:nvSpPr>
      <dsp:spPr>
        <a:xfrm>
          <a:off x="3095474" y="121928"/>
          <a:ext cx="1047374" cy="814715"/>
        </a:xfrm>
        <a:prstGeom prst="rect">
          <a:avLst/>
        </a:prstGeom>
        <a:noFill/>
        <a:ln>
          <a:noFill/>
        </a:ln>
        <a:effectLst/>
      </dsp:spPr>
      <dsp:style>
        <a:lnRef idx="0">
          <a:scrgbClr r="0" g="0" b="0"/>
        </a:lnRef>
        <a:fillRef idx="0">
          <a:scrgbClr r="0" g="0" b="0"/>
        </a:fillRef>
        <a:effectRef idx="0">
          <a:scrgbClr r="0" g="0" b="0"/>
        </a:effectRef>
        <a:fontRef idx="minor"/>
      </dsp:style>
    </dsp:sp>
    <dsp:sp modelId="{3FCCBA17-901E-4A2A-865E-6A616027C510}">
      <dsp:nvSpPr>
        <dsp:cNvPr id="0" name=""/>
        <dsp:cNvSpPr/>
      </dsp:nvSpPr>
      <dsp:spPr>
        <a:xfrm rot="5400000">
          <a:off x="3502447" y="2106400"/>
          <a:ext cx="855451" cy="973900"/>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2A034-466A-4AA6-AE00-7304BB0C8B1B}">
      <dsp:nvSpPr>
        <dsp:cNvPr id="0" name=""/>
        <dsp:cNvSpPr/>
      </dsp:nvSpPr>
      <dsp:spPr>
        <a:xfrm>
          <a:off x="2432431" y="1158116"/>
          <a:ext cx="3126823" cy="10080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Strengths: What are your abilities and values?</a:t>
          </a:r>
        </a:p>
      </dsp:txBody>
      <dsp:txXfrm>
        <a:off x="2481647" y="1207332"/>
        <a:ext cx="3028391" cy="909574"/>
      </dsp:txXfrm>
    </dsp:sp>
    <dsp:sp modelId="{EDFE3DC1-E7E8-44D9-A53E-5F5FFE07535E}">
      <dsp:nvSpPr>
        <dsp:cNvPr id="0" name=""/>
        <dsp:cNvSpPr/>
      </dsp:nvSpPr>
      <dsp:spPr>
        <a:xfrm>
          <a:off x="4715881" y="1254252"/>
          <a:ext cx="1047374" cy="814715"/>
        </a:xfrm>
        <a:prstGeom prst="rect">
          <a:avLst/>
        </a:prstGeom>
        <a:noFill/>
        <a:ln>
          <a:noFill/>
        </a:ln>
        <a:effectLst/>
      </dsp:spPr>
      <dsp:style>
        <a:lnRef idx="0">
          <a:scrgbClr r="0" g="0" b="0"/>
        </a:lnRef>
        <a:fillRef idx="0">
          <a:scrgbClr r="0" g="0" b="0"/>
        </a:fillRef>
        <a:effectRef idx="0">
          <a:scrgbClr r="0" g="0" b="0"/>
        </a:effectRef>
        <a:fontRef idx="minor"/>
      </dsp:style>
    </dsp:sp>
    <dsp:sp modelId="{933F9439-55DB-408B-B841-79FA03B24A65}">
      <dsp:nvSpPr>
        <dsp:cNvPr id="0" name=""/>
        <dsp:cNvSpPr/>
      </dsp:nvSpPr>
      <dsp:spPr>
        <a:xfrm rot="5400000">
          <a:off x="4965497" y="3238725"/>
          <a:ext cx="855451" cy="973900"/>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C26AD-3014-4493-9202-7AFB36870715}">
      <dsp:nvSpPr>
        <dsp:cNvPr id="0" name=""/>
        <dsp:cNvSpPr/>
      </dsp:nvSpPr>
      <dsp:spPr>
        <a:xfrm>
          <a:off x="4011278" y="2290440"/>
          <a:ext cx="2895230" cy="10080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Struggles: What keeps  you up at night? </a:t>
          </a:r>
        </a:p>
      </dsp:txBody>
      <dsp:txXfrm>
        <a:off x="4060494" y="2339656"/>
        <a:ext cx="2796798" cy="909574"/>
      </dsp:txXfrm>
    </dsp:sp>
    <dsp:sp modelId="{1C254E8B-1F03-42A6-9E87-FAECC8CBBC49}">
      <dsp:nvSpPr>
        <dsp:cNvPr id="0" name=""/>
        <dsp:cNvSpPr/>
      </dsp:nvSpPr>
      <dsp:spPr>
        <a:xfrm>
          <a:off x="6178931" y="2386576"/>
          <a:ext cx="1047374" cy="814715"/>
        </a:xfrm>
        <a:prstGeom prst="rect">
          <a:avLst/>
        </a:prstGeom>
        <a:noFill/>
        <a:ln>
          <a:noFill/>
        </a:ln>
        <a:effectLst/>
      </dsp:spPr>
      <dsp:style>
        <a:lnRef idx="0">
          <a:scrgbClr r="0" g="0" b="0"/>
        </a:lnRef>
        <a:fillRef idx="0">
          <a:scrgbClr r="0" g="0" b="0"/>
        </a:fillRef>
        <a:effectRef idx="0">
          <a:scrgbClr r="0" g="0" b="0"/>
        </a:effectRef>
        <a:fontRef idx="minor"/>
      </dsp:style>
    </dsp:sp>
    <dsp:sp modelId="{85B5FDD6-AEC3-40BA-957B-D9C37D6F547A}">
      <dsp:nvSpPr>
        <dsp:cNvPr id="0" name=""/>
        <dsp:cNvSpPr/>
      </dsp:nvSpPr>
      <dsp:spPr>
        <a:xfrm>
          <a:off x="5750980" y="3448556"/>
          <a:ext cx="2852690" cy="1008006"/>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Supports: People and places where you can be yourself?</a:t>
          </a:r>
        </a:p>
      </dsp:txBody>
      <dsp:txXfrm>
        <a:off x="5800196" y="3497772"/>
        <a:ext cx="2754258" cy="90957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D0F22E-A59A-4A12-A822-4A61C5358DC6}" type="datetimeFigureOut">
              <a:rPr lang="en-US" smtClean="0"/>
              <a:t>7/2/2021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A9B989-AE1D-4804-B60D-A7ED8BF2C9DD}" type="slidenum">
              <a:rPr lang="en-US" smtClean="0"/>
              <a:t>‹#›</a:t>
            </a:fld>
            <a:endParaRPr lang="en-US"/>
          </a:p>
        </p:txBody>
      </p:sp>
    </p:spTree>
    <p:extLst>
      <p:ext uri="{BB962C8B-B14F-4D97-AF65-F5344CB8AC3E}">
        <p14:creationId xmlns:p14="http://schemas.microsoft.com/office/powerpoint/2010/main" val="3986797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image" Target="../media/image26.emf"/></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a:t>
            </a:fld>
            <a:endParaRPr lang="en-US"/>
          </a:p>
        </p:txBody>
      </p:sp>
    </p:spTree>
    <p:extLst>
      <p:ext uri="{BB962C8B-B14F-4D97-AF65-F5344CB8AC3E}">
        <p14:creationId xmlns:p14="http://schemas.microsoft.com/office/powerpoint/2010/main" val="4173839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social and emotional learning field as represented by CASEL, the Collaboration of Academic, Social and Emotional Learning, has identified core competencies that we all need to navigate and do well in this world. This helps flesh out the social emotional competencies mentioned in the 6 Cs.</a:t>
            </a:r>
          </a:p>
          <a:p>
            <a:r>
              <a:rPr lang="en-US" dirty="0"/>
              <a:t>Self management…</a:t>
            </a:r>
          </a:p>
          <a:p>
            <a:r>
              <a:rPr lang="en-US" dirty="0"/>
              <a:t>Self awareness…</a:t>
            </a:r>
          </a:p>
          <a:p>
            <a:r>
              <a:rPr lang="en-US" dirty="0"/>
              <a:t>Responsible decision making…</a:t>
            </a:r>
          </a:p>
          <a:p>
            <a:r>
              <a:rPr lang="en-US" dirty="0"/>
              <a:t>Relationship skills…</a:t>
            </a:r>
          </a:p>
          <a:p>
            <a:r>
              <a:rPr lang="en-US" dirty="0"/>
              <a:t>Social awareness…</a:t>
            </a:r>
          </a:p>
          <a:p>
            <a:endParaRPr lang="en-US" dirty="0"/>
          </a:p>
          <a:p>
            <a:r>
              <a:rPr lang="en-US" dirty="0"/>
              <a:t>ACT for Youth has a lot of resources, activities and strategies to promote these competencies in the Social and Emotional Learning Toolkit on their website. We get top this is a few minutes.</a:t>
            </a:r>
          </a:p>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10</a:t>
            </a:fld>
            <a:endParaRPr lang="en-US"/>
          </a:p>
        </p:txBody>
      </p:sp>
    </p:spTree>
    <p:extLst>
      <p:ext uri="{BB962C8B-B14F-4D97-AF65-F5344CB8AC3E}">
        <p14:creationId xmlns:p14="http://schemas.microsoft.com/office/powerpoint/2010/main" val="234968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Thinking about these 6 Cs how do we help and support young people to develop these?</a:t>
            </a:r>
          </a:p>
          <a:p>
            <a:r>
              <a:rPr lang="en-US" dirty="0"/>
              <a:t>Think about your p</a:t>
            </a:r>
            <a:r>
              <a:rPr lang="en-US" sz="1200" dirty="0"/>
              <a:t>rogram strategies and activities</a:t>
            </a:r>
          </a:p>
          <a:p>
            <a:r>
              <a:rPr lang="en-US" sz="1200" dirty="0"/>
              <a:t>Any organizational practices such as recognition and rewards for example</a:t>
            </a:r>
          </a:p>
          <a:p>
            <a:r>
              <a:rPr lang="en-US" sz="1200" dirty="0"/>
              <a:t>Any policies?</a:t>
            </a:r>
          </a:p>
          <a:p>
            <a:endParaRPr lang="en-US" sz="1200" dirty="0"/>
          </a:p>
          <a:p>
            <a:r>
              <a:rPr lang="en-US" sz="1200" dirty="0"/>
              <a:t>Let’s take a look at confidence. How do we build confidence in youth? What have you done?</a:t>
            </a:r>
          </a:p>
          <a:p>
            <a:r>
              <a:rPr lang="en-US" sz="1200" dirty="0"/>
              <a:t>Program activities, opportunities, policies, other strategies?</a:t>
            </a:r>
          </a:p>
          <a:p>
            <a:r>
              <a:rPr lang="en-US" dirty="0"/>
              <a:t>Please chat them in</a:t>
            </a:r>
          </a:p>
          <a:p>
            <a:endParaRPr lang="en-US" sz="1200" dirty="0"/>
          </a:p>
          <a:p>
            <a:r>
              <a:rPr lang="en-US" sz="1200" dirty="0"/>
              <a:t>Examples</a:t>
            </a:r>
          </a:p>
          <a:p>
            <a:r>
              <a:rPr lang="en-US" sz="1200" dirty="0" err="1"/>
              <a:t>Skillbuilding</a:t>
            </a:r>
            <a:r>
              <a:rPr lang="en-US" sz="1200" dirty="0"/>
              <a:t> plus positive feedback, recognition for achievements</a:t>
            </a:r>
          </a:p>
          <a:p>
            <a:r>
              <a:rPr lang="en-US" sz="1200" dirty="0"/>
              <a:t>Creating opportunities to learn new skills and succeeding in mastering skills</a:t>
            </a:r>
          </a:p>
          <a:p>
            <a:r>
              <a:rPr lang="en-US" sz="1200" dirty="0"/>
              <a:t>Roleplays to practice new skills, feedback</a:t>
            </a:r>
          </a:p>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11</a:t>
            </a:fld>
            <a:endParaRPr lang="en-US"/>
          </a:p>
        </p:txBody>
      </p:sp>
    </p:spTree>
    <p:extLst>
      <p:ext uri="{BB962C8B-B14F-4D97-AF65-F5344CB8AC3E}">
        <p14:creationId xmlns:p14="http://schemas.microsoft.com/office/powerpoint/2010/main" val="2575521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6695B-1E9B-4355-B3E5-5F63EADE8F1A}" type="slidenum">
              <a:rPr lang="en-US" altLang="en-US"/>
              <a:pPr/>
              <a:t>12</a:t>
            </a:fld>
            <a:endParaRPr lang="en-US" altLang="en-US"/>
          </a:p>
        </p:txBody>
      </p:sp>
      <p:sp>
        <p:nvSpPr>
          <p:cNvPr id="11266" name="Rectangle 2"/>
          <p:cNvSpPr>
            <a:spLocks noGrp="1" noRot="1" noChangeAspect="1" noChangeArrowheads="1" noTextEdit="1"/>
          </p:cNvSpPr>
          <p:nvPr>
            <p:ph type="sldImg"/>
          </p:nvPr>
        </p:nvSpPr>
        <p:spPr>
          <a:xfrm>
            <a:off x="457200" y="592138"/>
            <a:ext cx="6096000" cy="3429000"/>
          </a:xfrm>
          <a:ln/>
        </p:spPr>
      </p:sp>
      <p:sp>
        <p:nvSpPr>
          <p:cNvPr id="11267" name="Rectangle 3"/>
          <p:cNvSpPr>
            <a:spLocks noGrp="1" noChangeArrowheads="1"/>
          </p:cNvSpPr>
          <p:nvPr>
            <p:ph type="body" idx="1"/>
          </p:nvPr>
        </p:nvSpPr>
        <p:spPr>
          <a:xfrm>
            <a:off x="381000" y="4191000"/>
            <a:ext cx="5562600" cy="4267200"/>
          </a:xfrm>
        </p:spPr>
        <p:txBody>
          <a:bodyPr/>
          <a:lstStyle/>
          <a:p>
            <a:r>
              <a:rPr lang="en-US" sz="1000" dirty="0"/>
              <a:t>Let’s take a step back and think about young people’s social context. It helps to take a look at Karen Pittman’s framework of Services – Opportunities – Supports (SOS). This model incorporates the reality that young people might have needs that must be addressed before they can learn and thrive. (Remember we talked about Maslow’s hierarchy of needs) It also reflects a core principle of youth development: Youth development is community‐based. Young people grow up and develop in interaction with various social groups and institutions within a community, not just in programs. </a:t>
            </a:r>
          </a:p>
          <a:p>
            <a:r>
              <a:rPr lang="en-US" sz="1000" b="1" i="1" dirty="0">
                <a:latin typeface="Calibri-BoldItalic"/>
              </a:rPr>
              <a:t>Services: </a:t>
            </a:r>
            <a:r>
              <a:rPr lang="en-US" sz="1000" dirty="0">
                <a:latin typeface="Calibri" panose="020F0502020204030204" pitchFamily="34" charset="0"/>
              </a:rPr>
              <a:t>Services are the efforts done to or for youth in order to enhance health, safety,</a:t>
            </a:r>
          </a:p>
          <a:p>
            <a:r>
              <a:rPr lang="en-US" sz="1000" dirty="0">
                <a:latin typeface="Calibri" panose="020F0502020204030204" pitchFamily="34" charset="0"/>
              </a:rPr>
              <a:t>performance, and other forms of essential well‐being and physiological functioning (going back</a:t>
            </a:r>
          </a:p>
          <a:p>
            <a:r>
              <a:rPr lang="en-US" sz="1000" dirty="0">
                <a:latin typeface="Calibri" panose="020F0502020204030204" pitchFamily="34" charset="0"/>
              </a:rPr>
              <a:t>to Maslow’s hierarchy of needs). These are the traditional services provided by public health</a:t>
            </a:r>
          </a:p>
          <a:p>
            <a:r>
              <a:rPr lang="en-US" sz="1000" dirty="0">
                <a:latin typeface="Calibri" panose="020F0502020204030204" pitchFamily="34" charset="0"/>
              </a:rPr>
              <a:t>systems, school districts, and other providers.</a:t>
            </a:r>
          </a:p>
          <a:p>
            <a:r>
              <a:rPr lang="en-US" sz="1000" dirty="0">
                <a:latin typeface="SymbolMT"/>
              </a:rPr>
              <a:t> </a:t>
            </a:r>
            <a:r>
              <a:rPr lang="en-US" sz="1000" b="1" i="1" dirty="0">
                <a:latin typeface="Calibri-BoldItalic"/>
              </a:rPr>
              <a:t>Supports: </a:t>
            </a:r>
            <a:r>
              <a:rPr lang="en-US" sz="1000" dirty="0">
                <a:latin typeface="Calibri" panose="020F0502020204030204" pitchFamily="34" charset="0"/>
              </a:rPr>
              <a:t>Supports include processes and strategies undertaken with young people that</a:t>
            </a:r>
          </a:p>
          <a:p>
            <a:r>
              <a:rPr lang="en-US" sz="1000" dirty="0">
                <a:latin typeface="Calibri" panose="020F0502020204030204" pitchFamily="34" charset="0"/>
              </a:rPr>
              <a:t>facilitate access to interpersonal relationships and resources. Taken as a whole, supports</a:t>
            </a:r>
          </a:p>
          <a:p>
            <a:r>
              <a:rPr lang="en-US" sz="1000" dirty="0">
                <a:latin typeface="Calibri" panose="020F0502020204030204" pitchFamily="34" charset="0"/>
              </a:rPr>
              <a:t>promote a positive </a:t>
            </a:r>
            <a:r>
              <a:rPr lang="en-US" sz="1000" i="1" dirty="0">
                <a:latin typeface="Calibri-Italic"/>
              </a:rPr>
              <a:t>climate </a:t>
            </a:r>
            <a:r>
              <a:rPr lang="en-US" sz="1000" dirty="0">
                <a:latin typeface="Calibri" panose="020F0502020204030204" pitchFamily="34" charset="0"/>
              </a:rPr>
              <a:t>within which development occurs. Pittman identified three different</a:t>
            </a:r>
          </a:p>
          <a:p>
            <a:r>
              <a:rPr lang="en-US" sz="1000" dirty="0">
                <a:latin typeface="Calibri" panose="020F0502020204030204" pitchFamily="34" charset="0"/>
              </a:rPr>
              <a:t>categories of support: </a:t>
            </a:r>
            <a:r>
              <a:rPr lang="en-US" sz="1000" b="1" dirty="0">
                <a:latin typeface="Calibri-Bold"/>
              </a:rPr>
              <a:t>Emotional support </a:t>
            </a:r>
            <a:r>
              <a:rPr lang="en-US" sz="1000" dirty="0">
                <a:latin typeface="Calibri" panose="020F0502020204030204" pitchFamily="34" charset="0"/>
              </a:rPr>
              <a:t>facilitates a sense of safety, nurturing, and friendship.</a:t>
            </a:r>
          </a:p>
          <a:p>
            <a:r>
              <a:rPr lang="en-US" sz="1000" b="1" dirty="0">
                <a:latin typeface="Calibri-Bold"/>
              </a:rPr>
              <a:t>Motivational support </a:t>
            </a:r>
            <a:r>
              <a:rPr lang="en-US" sz="1000" dirty="0">
                <a:latin typeface="Calibri" panose="020F0502020204030204" pitchFamily="34" charset="0"/>
              </a:rPr>
              <a:t>provides positive expectations, guidance, and developmentally</a:t>
            </a:r>
          </a:p>
          <a:p>
            <a:r>
              <a:rPr lang="en-US" sz="1000" dirty="0">
                <a:latin typeface="Calibri" panose="020F0502020204030204" pitchFamily="34" charset="0"/>
              </a:rPr>
              <a:t>appropriate boundaries. </a:t>
            </a:r>
            <a:r>
              <a:rPr lang="en-US" sz="1000" b="1" dirty="0">
                <a:latin typeface="Calibri-Bold"/>
              </a:rPr>
              <a:t>Strategic support </a:t>
            </a:r>
            <a:r>
              <a:rPr lang="en-US" sz="1000" dirty="0">
                <a:latin typeface="Calibri" panose="020F0502020204030204" pitchFamily="34" charset="0"/>
              </a:rPr>
              <a:t>facilitates access to needed resources and</a:t>
            </a:r>
          </a:p>
          <a:p>
            <a:r>
              <a:rPr lang="en-US" sz="1000" dirty="0">
                <a:latin typeface="Calibri" panose="020F0502020204030204" pitchFamily="34" charset="0"/>
              </a:rPr>
              <a:t>information.</a:t>
            </a:r>
          </a:p>
          <a:p>
            <a:r>
              <a:rPr lang="en-US" sz="1000" dirty="0">
                <a:latin typeface="SymbolMT"/>
              </a:rPr>
              <a:t> </a:t>
            </a:r>
            <a:r>
              <a:rPr lang="en-US" sz="1000" b="1" i="1" dirty="0">
                <a:latin typeface="Calibri-BoldItalic"/>
              </a:rPr>
              <a:t>Opportunities: </a:t>
            </a:r>
            <a:r>
              <a:rPr lang="en-US" sz="1000" dirty="0">
                <a:latin typeface="Calibri" panose="020F0502020204030204" pitchFamily="34" charset="0"/>
              </a:rPr>
              <a:t>In this model, opportunities are done by young people. It is within the realm of</a:t>
            </a:r>
          </a:p>
          <a:p>
            <a:r>
              <a:rPr lang="en-US" sz="1000" dirty="0">
                <a:latin typeface="Calibri" panose="020F0502020204030204" pitchFamily="34" charset="0"/>
              </a:rPr>
              <a:t>opportunities that youth become actors rather than recipients. Youth are provided meaningful</a:t>
            </a:r>
          </a:p>
          <a:p>
            <a:r>
              <a:rPr lang="en-US" sz="1000" dirty="0">
                <a:latin typeface="Calibri" panose="020F0502020204030204" pitchFamily="34" charset="0"/>
              </a:rPr>
              <a:t>and real opportunities to practice and expand on what they know and learn – either through</a:t>
            </a:r>
          </a:p>
          <a:p>
            <a:r>
              <a:rPr lang="en-US" sz="1000" dirty="0">
                <a:latin typeface="Calibri" panose="020F0502020204030204" pitchFamily="34" charset="0"/>
              </a:rPr>
              <a:t>work, service, or advanced learning. Opportunities in which youth are encouraged to exercise</a:t>
            </a:r>
          </a:p>
          <a:p>
            <a:r>
              <a:rPr lang="en-US" sz="1000" dirty="0"/>
              <a:t>meaningful decision‐making roles ultimately demand and foster the greatest number of</a:t>
            </a:r>
          </a:p>
          <a:p>
            <a:r>
              <a:rPr lang="en-US" sz="1000" dirty="0"/>
              <a:t>competencies in young people.</a:t>
            </a:r>
          </a:p>
          <a:p>
            <a:endParaRPr lang="en-US" altLang="en-US" sz="1000" dirty="0"/>
          </a:p>
          <a:p>
            <a:endParaRPr lang="en-US" altLang="en-US" sz="1000" dirty="0"/>
          </a:p>
        </p:txBody>
      </p:sp>
    </p:spTree>
    <p:extLst>
      <p:ext uri="{BB962C8B-B14F-4D97-AF65-F5344CB8AC3E}">
        <p14:creationId xmlns:p14="http://schemas.microsoft.com/office/powerpoint/2010/main" val="2672375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not the responsibility of one agency to provide all of the services, opportunities, and supports a young person needs to grow. Using an ecological approach we understand that all social groups and institutions a young person is connected with will participate in providing services needed as well as creating supports and opportunities to nurture this youth. We are all responsible for the youth in our community. This is also a reminder to collaborate with other programs and agencies and jointly create opportunities for young people.</a:t>
            </a:r>
          </a:p>
          <a:p>
            <a:endParaRPr lang="en-US" dirty="0"/>
          </a:p>
          <a:p>
            <a:r>
              <a:rPr lang="en-US" dirty="0"/>
              <a:t>Think about a young person you have worked with, a young person who needed extra support. Support that your agency or program could not supply. What community services and supports have you reached out to or worked with to provide additional support to a young person?</a:t>
            </a:r>
          </a:p>
          <a:p>
            <a:r>
              <a:rPr lang="en-US" dirty="0"/>
              <a:t>Please share…</a:t>
            </a:r>
          </a:p>
          <a:p>
            <a:endParaRPr lang="en-US" dirty="0"/>
          </a:p>
          <a:p>
            <a:r>
              <a:rPr lang="en-US" dirty="0"/>
              <a:t>Thinking about new opportunities for youth – have you worked with other groups or agencies in your community to create new opportunities for youth?</a:t>
            </a:r>
          </a:p>
          <a:p>
            <a:r>
              <a:rPr lang="en-US" dirty="0"/>
              <a:t>Please share</a:t>
            </a:r>
          </a:p>
          <a:p>
            <a:r>
              <a:rPr lang="en-US" dirty="0"/>
              <a:t>Example: Community service projects? Apprenticeships…</a:t>
            </a:r>
          </a:p>
        </p:txBody>
      </p:sp>
      <p:sp>
        <p:nvSpPr>
          <p:cNvPr id="4" name="Slide Number Placeholder 3"/>
          <p:cNvSpPr>
            <a:spLocks noGrp="1"/>
          </p:cNvSpPr>
          <p:nvPr>
            <p:ph type="sldNum" sz="quarter" idx="10"/>
          </p:nvPr>
        </p:nvSpPr>
        <p:spPr/>
        <p:txBody>
          <a:bodyPr/>
          <a:lstStyle/>
          <a:p>
            <a:fld id="{96A9B989-AE1D-4804-B60D-A7ED8BF2C9DD}" type="slidenum">
              <a:rPr lang="en-US" smtClean="0"/>
              <a:t>13</a:t>
            </a:fld>
            <a:endParaRPr lang="en-US"/>
          </a:p>
        </p:txBody>
      </p:sp>
    </p:spTree>
    <p:extLst>
      <p:ext uri="{BB962C8B-B14F-4D97-AF65-F5344CB8AC3E}">
        <p14:creationId xmlns:p14="http://schemas.microsoft.com/office/powerpoint/2010/main" val="2504022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Building positive outcomes means also using a strength based approach. It shifts our work from a problem focus to a positive outcome focus that builds on strengths. What do we mean by “building on strengths” or “using a strength‐based approach”?</a:t>
            </a:r>
          </a:p>
          <a:p>
            <a:r>
              <a:rPr lang="en-US" dirty="0"/>
              <a:t>Emerging from the field of social work and supported by resiliency research, a strength‐based approach is a powerful set of ideas, assumptions, and techniques:</a:t>
            </a:r>
          </a:p>
          <a:p>
            <a:r>
              <a:rPr lang="en-US" dirty="0"/>
              <a:t>- People are not recipients but active participants in the helping process, which is very empowering. Let’s remember Bronfenbrenner as well who stated that young people are agents in their development.</a:t>
            </a:r>
          </a:p>
          <a:p>
            <a:r>
              <a:rPr lang="en-US" dirty="0"/>
              <a:t>- All people have strengths, but often they are not used or even recognized. As all of you have probably experienced, if you ask young people what their strengths are, they don’t know what to say.</a:t>
            </a:r>
          </a:p>
          <a:p>
            <a:r>
              <a:rPr lang="en-US" dirty="0"/>
              <a:t>- Being able to use your strengths creates motivation to grow and learn. The converse is also true: We all know that it is not very motivating to focus on your weaknesses and work on improving your weak spots.</a:t>
            </a:r>
          </a:p>
          <a:p>
            <a:r>
              <a:rPr lang="en-US" dirty="0"/>
              <a:t>- Finally, we know from resiliency research that we have internal strengths such as abilities and talents, and external strengths such as relationships and opportunities to matter, to be responsible for something.</a:t>
            </a:r>
          </a:p>
        </p:txBody>
      </p:sp>
      <p:sp>
        <p:nvSpPr>
          <p:cNvPr id="4" name="Slide Number Placeholder 3"/>
          <p:cNvSpPr>
            <a:spLocks noGrp="1"/>
          </p:cNvSpPr>
          <p:nvPr>
            <p:ph type="sldNum" sz="quarter" idx="10"/>
          </p:nvPr>
        </p:nvSpPr>
        <p:spPr/>
        <p:txBody>
          <a:bodyPr/>
          <a:lstStyle/>
          <a:p>
            <a:fld id="{96A9B989-AE1D-4804-B60D-A7ED8BF2C9DD}" type="slidenum">
              <a:rPr lang="en-US" smtClean="0"/>
              <a:t>14</a:t>
            </a:fld>
            <a:endParaRPr lang="en-US"/>
          </a:p>
        </p:txBody>
      </p:sp>
    </p:spTree>
    <p:extLst>
      <p:ext uri="{BB962C8B-B14F-4D97-AF65-F5344CB8AC3E}">
        <p14:creationId xmlns:p14="http://schemas.microsoft.com/office/powerpoint/2010/main" val="4046127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core strategies for building on strengths</a:t>
            </a:r>
          </a:p>
        </p:txBody>
      </p:sp>
      <p:sp>
        <p:nvSpPr>
          <p:cNvPr id="4" name="Slide Number Placeholder 3"/>
          <p:cNvSpPr>
            <a:spLocks noGrp="1"/>
          </p:cNvSpPr>
          <p:nvPr>
            <p:ph type="sldNum" sz="quarter" idx="10"/>
          </p:nvPr>
        </p:nvSpPr>
        <p:spPr/>
        <p:txBody>
          <a:bodyPr/>
          <a:lstStyle/>
          <a:p>
            <a:fld id="{20E87495-F13F-457A-8F6A-7C973A1C36B4}" type="slidenum">
              <a:rPr lang="en-US" smtClean="0"/>
              <a:t>15</a:t>
            </a:fld>
            <a:endParaRPr lang="en-US"/>
          </a:p>
        </p:txBody>
      </p:sp>
    </p:spTree>
    <p:extLst>
      <p:ext uri="{BB962C8B-B14F-4D97-AF65-F5344CB8AC3E}">
        <p14:creationId xmlns:p14="http://schemas.microsoft.com/office/powerpoint/2010/main" val="365568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findings from resiliency research Bonnie </a:t>
            </a:r>
            <a:r>
              <a:rPr lang="en-US" dirty="0" err="1"/>
              <a:t>Benard</a:t>
            </a:r>
            <a:r>
              <a:rPr lang="en-US" dirty="0"/>
              <a:t> created this breakdown of internal resiliencies or protective factors. Young people may not demonstrate all of these traits and skills, but some of them. This is a great framework to keep in mind to help identify internal resiliencies and help young recognize their assets. As we just discussed often young people do not know or recognize their own strengths. So it is our role to make them aware of the strengths they have.</a:t>
            </a:r>
          </a:p>
          <a:p>
            <a:r>
              <a:rPr lang="en-US" dirty="0"/>
              <a:t>Review a few examples</a:t>
            </a:r>
          </a:p>
        </p:txBody>
      </p:sp>
      <p:sp>
        <p:nvSpPr>
          <p:cNvPr id="4" name="Slide Number Placeholder 3"/>
          <p:cNvSpPr>
            <a:spLocks noGrp="1"/>
          </p:cNvSpPr>
          <p:nvPr>
            <p:ph type="sldNum" sz="quarter" idx="10"/>
          </p:nvPr>
        </p:nvSpPr>
        <p:spPr/>
        <p:txBody>
          <a:bodyPr/>
          <a:lstStyle/>
          <a:p>
            <a:fld id="{20E87495-F13F-457A-8F6A-7C973A1C36B4}" type="slidenum">
              <a:rPr lang="en-US" smtClean="0"/>
              <a:t>16</a:t>
            </a:fld>
            <a:endParaRPr lang="en-US"/>
          </a:p>
        </p:txBody>
      </p:sp>
    </p:spTree>
    <p:extLst>
      <p:ext uri="{BB962C8B-B14F-4D97-AF65-F5344CB8AC3E}">
        <p14:creationId xmlns:p14="http://schemas.microsoft.com/office/powerpoint/2010/main" val="3193088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use the strength we see in young people? Nan Henderson who is a social worker and trains on this topic across the country identifies these simple strategies.</a:t>
            </a:r>
          </a:p>
          <a:p>
            <a:endParaRPr lang="en-US" dirty="0"/>
          </a:p>
          <a:p>
            <a:r>
              <a:rPr lang="en-US" dirty="0"/>
              <a:t>Believing that young people have strengths is especially important when working with young people who are struggling and who may be very negative and self-defeating. They may never have heard anybody, any adult say that they have skills and strengths.</a:t>
            </a:r>
          </a:p>
          <a:p>
            <a:r>
              <a:rPr lang="en-US" dirty="0"/>
              <a:t>If you are working with young people in the juvenile justice system or foster care you are looking at them with a bifocal lens. They are often described and identified by their problems, so it is important see beyond that and look at their resiliencies and strengths.</a:t>
            </a:r>
          </a:p>
        </p:txBody>
      </p:sp>
      <p:sp>
        <p:nvSpPr>
          <p:cNvPr id="4" name="Slide Number Placeholder 3"/>
          <p:cNvSpPr>
            <a:spLocks noGrp="1"/>
          </p:cNvSpPr>
          <p:nvPr>
            <p:ph type="sldNum" sz="quarter" idx="10"/>
          </p:nvPr>
        </p:nvSpPr>
        <p:spPr/>
        <p:txBody>
          <a:bodyPr/>
          <a:lstStyle/>
          <a:p>
            <a:fld id="{20E87495-F13F-457A-8F6A-7C973A1C36B4}" type="slidenum">
              <a:rPr lang="en-US" smtClean="0"/>
              <a:t>17</a:t>
            </a:fld>
            <a:endParaRPr lang="en-US"/>
          </a:p>
        </p:txBody>
      </p:sp>
    </p:spTree>
    <p:extLst>
      <p:ext uri="{BB962C8B-B14F-4D97-AF65-F5344CB8AC3E}">
        <p14:creationId xmlns:p14="http://schemas.microsoft.com/office/powerpoint/2010/main" val="96289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https://www.youtube.com/watch?v=3YFw8oif_qU</a:t>
            </a:r>
          </a:p>
          <a:p>
            <a:endParaRPr lang="en-US" dirty="0"/>
          </a:p>
          <a:p>
            <a:endParaRPr lang="en-US" dirty="0"/>
          </a:p>
          <a:p>
            <a:r>
              <a:rPr lang="en-US" dirty="0"/>
              <a:t>Peter Benson, former director of the Search Institute coined the term “sparks,” bringing concrete meaning to this concept of strengths.</a:t>
            </a:r>
          </a:p>
          <a:p>
            <a:r>
              <a:rPr lang="en-US" dirty="0"/>
              <a:t>Peter Benson called a special quality, skill, or interest that we are passionate about a “spark.” Sparks originate from inside a person. When we express it, we feel alive, useful. Life has a purpose.</a:t>
            </a:r>
          </a:p>
          <a:p>
            <a:r>
              <a:rPr lang="en-US" dirty="0"/>
              <a:t>All young people have one or more sparks. Sparks are more than just things we like to do. They’re a prime source of meaning, self‐directed action, and purpose.</a:t>
            </a:r>
          </a:p>
          <a:p>
            <a:r>
              <a:rPr lang="en-US" dirty="0"/>
              <a:t>If the word “sparks” doesn’t work for the youth you are working with, you can talk to them about their strengths, interests, passions, or purpose.</a:t>
            </a:r>
          </a:p>
          <a:p>
            <a:endParaRPr lang="en-US" dirty="0"/>
          </a:p>
          <a:p>
            <a:r>
              <a:rPr lang="en-US" dirty="0"/>
              <a:t>Maybe show the video clip and debrief.</a:t>
            </a:r>
          </a:p>
          <a:p>
            <a:endParaRPr lang="en-US" dirty="0"/>
          </a:p>
          <a:p>
            <a:endParaRPr lang="en-US" dirty="0"/>
          </a:p>
        </p:txBody>
      </p:sp>
      <p:sp>
        <p:nvSpPr>
          <p:cNvPr id="4" name="Slide Number Placeholder 3"/>
          <p:cNvSpPr>
            <a:spLocks noGrp="1"/>
          </p:cNvSpPr>
          <p:nvPr>
            <p:ph type="sldNum" sz="quarter" idx="10"/>
          </p:nvPr>
        </p:nvSpPr>
        <p:spPr/>
        <p:txBody>
          <a:bodyPr/>
          <a:lstStyle/>
          <a:p>
            <a:fld id="{4F26DDF5-7139-4C48-83CF-54BF174B69B8}" type="slidenum">
              <a:rPr lang="en-US" smtClean="0"/>
              <a:t>18</a:t>
            </a:fld>
            <a:endParaRPr lang="en-US"/>
          </a:p>
        </p:txBody>
      </p:sp>
    </p:spTree>
    <p:extLst>
      <p:ext uri="{BB962C8B-B14F-4D97-AF65-F5344CB8AC3E}">
        <p14:creationId xmlns:p14="http://schemas.microsoft.com/office/powerpoint/2010/main" val="3437157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Search Institute did some research sparks and young people identifying their sparks.</a:t>
            </a:r>
          </a:p>
          <a:p>
            <a:r>
              <a:rPr lang="en-US" dirty="0"/>
              <a:t>Summarize the findings</a:t>
            </a:r>
          </a:p>
        </p:txBody>
      </p:sp>
      <p:sp>
        <p:nvSpPr>
          <p:cNvPr id="4" name="Slide Number Placeholder 3"/>
          <p:cNvSpPr>
            <a:spLocks noGrp="1"/>
          </p:cNvSpPr>
          <p:nvPr>
            <p:ph type="sldNum" sz="quarter" idx="5"/>
          </p:nvPr>
        </p:nvSpPr>
        <p:spPr/>
        <p:txBody>
          <a:bodyPr/>
          <a:lstStyle/>
          <a:p>
            <a:fld id="{96A9B989-AE1D-4804-B60D-A7ED8BF2C9DD}" type="slidenum">
              <a:rPr lang="en-US" smtClean="0"/>
              <a:t>19</a:t>
            </a:fld>
            <a:endParaRPr lang="en-US"/>
          </a:p>
        </p:txBody>
      </p:sp>
    </p:spTree>
    <p:extLst>
      <p:ext uri="{BB962C8B-B14F-4D97-AF65-F5344CB8AC3E}">
        <p14:creationId xmlns:p14="http://schemas.microsoft.com/office/powerpoint/2010/main" val="18370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a:t>
            </a:fld>
            <a:endParaRPr lang="en-US"/>
          </a:p>
        </p:txBody>
      </p:sp>
    </p:spTree>
    <p:extLst>
      <p:ext uri="{BB962C8B-B14F-4D97-AF65-F5344CB8AC3E}">
        <p14:creationId xmlns:p14="http://schemas.microsoft.com/office/powerpoint/2010/main" val="367849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20</a:t>
            </a:fld>
            <a:endParaRPr lang="en-US"/>
          </a:p>
        </p:txBody>
      </p:sp>
    </p:spTree>
    <p:extLst>
      <p:ext uri="{BB962C8B-B14F-4D97-AF65-F5344CB8AC3E}">
        <p14:creationId xmlns:p14="http://schemas.microsoft.com/office/powerpoint/2010/main" val="2585821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 poll:</a:t>
            </a:r>
          </a:p>
          <a:p>
            <a:endParaRPr lang="en-US" dirty="0"/>
          </a:p>
          <a:p>
            <a:r>
              <a:rPr lang="en-US" dirty="0"/>
              <a:t>Who were your spark champions? (Multiple choice)</a:t>
            </a:r>
          </a:p>
          <a:p>
            <a:pPr marL="228600" indent="-228600">
              <a:buAutoNum type="alphaLcPeriod"/>
            </a:pPr>
            <a:r>
              <a:rPr lang="en-US" dirty="0"/>
              <a:t>Parent</a:t>
            </a:r>
          </a:p>
          <a:p>
            <a:pPr marL="228600" indent="-228600">
              <a:buAutoNum type="alphaLcPeriod"/>
            </a:pPr>
            <a:r>
              <a:rPr lang="en-US" dirty="0"/>
              <a:t>Teacher</a:t>
            </a:r>
          </a:p>
          <a:p>
            <a:pPr marL="228600" indent="-228600">
              <a:buAutoNum type="alphaLcPeriod"/>
            </a:pPr>
            <a:r>
              <a:rPr lang="en-US" dirty="0"/>
              <a:t>Coach</a:t>
            </a:r>
          </a:p>
          <a:p>
            <a:pPr marL="228600" indent="-228600">
              <a:buAutoNum type="alphaLcPeriod"/>
            </a:pPr>
            <a:r>
              <a:rPr lang="en-US" dirty="0"/>
              <a:t>Youth program leader</a:t>
            </a:r>
          </a:p>
          <a:p>
            <a:pPr marL="228600" indent="-228600">
              <a:buAutoNum type="alphaLcPeriod"/>
            </a:pPr>
            <a:r>
              <a:rPr lang="en-US" dirty="0"/>
              <a:t>A friend’s parent</a:t>
            </a:r>
          </a:p>
          <a:p>
            <a:pPr marL="228600" indent="-228600">
              <a:buAutoNum type="alphaLcPeriod"/>
            </a:pPr>
            <a:r>
              <a:rPr lang="en-US" dirty="0"/>
              <a:t>Older sibling</a:t>
            </a:r>
          </a:p>
          <a:p>
            <a:pPr marL="228600" indent="-228600">
              <a:buAutoNum type="alphaLcPeriod"/>
            </a:pPr>
            <a:endParaRPr lang="en-US" dirty="0"/>
          </a:p>
          <a:p>
            <a:pPr marL="0" indent="0">
              <a:buNone/>
            </a:pPr>
            <a:r>
              <a:rPr lang="en-US" dirty="0"/>
              <a:t>Debrief afterwards. People can share a special champion.</a:t>
            </a:r>
          </a:p>
        </p:txBody>
      </p:sp>
      <p:sp>
        <p:nvSpPr>
          <p:cNvPr id="4" name="Slide Number Placeholder 3"/>
          <p:cNvSpPr>
            <a:spLocks noGrp="1"/>
          </p:cNvSpPr>
          <p:nvPr>
            <p:ph type="sldNum" sz="quarter" idx="5"/>
          </p:nvPr>
        </p:nvSpPr>
        <p:spPr/>
        <p:txBody>
          <a:bodyPr/>
          <a:lstStyle/>
          <a:p>
            <a:fld id="{96A9B989-AE1D-4804-B60D-A7ED8BF2C9DD}" type="slidenum">
              <a:rPr lang="en-US" smtClean="0"/>
              <a:t>21</a:t>
            </a:fld>
            <a:endParaRPr lang="en-US"/>
          </a:p>
        </p:txBody>
      </p:sp>
    </p:spTree>
    <p:extLst>
      <p:ext uri="{BB962C8B-B14F-4D97-AF65-F5344CB8AC3E}">
        <p14:creationId xmlns:p14="http://schemas.microsoft.com/office/powerpoint/2010/main" val="3933705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strategies to explore young people’s strengths such a strengths survey or survey on multiple intelligences. Some are available online.</a:t>
            </a:r>
          </a:p>
          <a:p>
            <a:r>
              <a:rPr lang="en-US" dirty="0"/>
              <a:t>Create a list of activities or interests. Young people can indicate what they enjoy doing.</a:t>
            </a:r>
          </a:p>
          <a:p>
            <a:r>
              <a:rPr lang="en-US" dirty="0"/>
              <a:t>Instead of surveying youth you can develop program activities where they can explore interests and skills by drawing a picture or taking photos, creating a collage.</a:t>
            </a:r>
          </a:p>
          <a:p>
            <a:r>
              <a:rPr lang="en-US" dirty="0"/>
              <a:t>Or explore career interests planning for a possible future.</a:t>
            </a:r>
          </a:p>
          <a:p>
            <a:endParaRPr lang="en-US" dirty="0"/>
          </a:p>
          <a:p>
            <a:r>
              <a:rPr lang="en-US" dirty="0"/>
              <a:t>(click)There are more strategies and activities available in the social and emotional toolkit on the ACT website (link provided).</a:t>
            </a:r>
          </a:p>
        </p:txBody>
      </p:sp>
      <p:sp>
        <p:nvSpPr>
          <p:cNvPr id="4" name="Slide Number Placeholder 3"/>
          <p:cNvSpPr>
            <a:spLocks noGrp="1"/>
          </p:cNvSpPr>
          <p:nvPr>
            <p:ph type="sldNum" sz="quarter" idx="10"/>
          </p:nvPr>
        </p:nvSpPr>
        <p:spPr/>
        <p:txBody>
          <a:bodyPr/>
          <a:lstStyle/>
          <a:p>
            <a:fld id="{20E87495-F13F-457A-8F6A-7C973A1C36B4}" type="slidenum">
              <a:rPr lang="en-US" smtClean="0"/>
              <a:t>22</a:t>
            </a:fld>
            <a:endParaRPr lang="en-US"/>
          </a:p>
        </p:txBody>
      </p:sp>
    </p:spTree>
    <p:extLst>
      <p:ext uri="{BB962C8B-B14F-4D97-AF65-F5344CB8AC3E}">
        <p14:creationId xmlns:p14="http://schemas.microsoft.com/office/powerpoint/2010/main" val="860894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activity for youth to explore their strengths and talents.</a:t>
            </a:r>
          </a:p>
        </p:txBody>
      </p:sp>
      <p:sp>
        <p:nvSpPr>
          <p:cNvPr id="4" name="Slide Number Placeholder 3"/>
          <p:cNvSpPr>
            <a:spLocks noGrp="1"/>
          </p:cNvSpPr>
          <p:nvPr>
            <p:ph type="sldNum" sz="quarter" idx="10"/>
          </p:nvPr>
        </p:nvSpPr>
        <p:spPr/>
        <p:txBody>
          <a:bodyPr/>
          <a:lstStyle/>
          <a:p>
            <a:fld id="{20E87495-F13F-457A-8F6A-7C973A1C36B4}" type="slidenum">
              <a:rPr lang="en-US" smtClean="0"/>
              <a:t>23</a:t>
            </a:fld>
            <a:endParaRPr lang="en-US"/>
          </a:p>
        </p:txBody>
      </p:sp>
    </p:spTree>
    <p:extLst>
      <p:ext uri="{BB962C8B-B14F-4D97-AF65-F5344CB8AC3E}">
        <p14:creationId xmlns:p14="http://schemas.microsoft.com/office/powerpoint/2010/main" val="321887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core strategy for building on strengths is creating a supportive environment. Nan Henderson calls it the resiliency wheel. These strategies are based on resiliency research, the findings of external or environmental resiliencies. The most imported is the presence of a caring adult; relationships are key.</a:t>
            </a:r>
          </a:p>
          <a:p>
            <a:r>
              <a:rPr lang="en-US" dirty="0"/>
              <a:t>Others focus on clear and consistent boundaries and high/realistic expectations as well as opportunities for meaningful participation.</a:t>
            </a:r>
          </a:p>
        </p:txBody>
      </p:sp>
      <p:sp>
        <p:nvSpPr>
          <p:cNvPr id="4" name="Slide Number Placeholder 3"/>
          <p:cNvSpPr>
            <a:spLocks noGrp="1"/>
          </p:cNvSpPr>
          <p:nvPr>
            <p:ph type="sldNum" sz="quarter" idx="10"/>
          </p:nvPr>
        </p:nvSpPr>
        <p:spPr/>
        <p:txBody>
          <a:bodyPr/>
          <a:lstStyle/>
          <a:p>
            <a:fld id="{009A7165-0FB2-4763-BA87-6CB714E2463D}" type="slidenum">
              <a:rPr lang="en-US" smtClean="0"/>
              <a:t>24</a:t>
            </a:fld>
            <a:endParaRPr lang="en-US"/>
          </a:p>
        </p:txBody>
      </p:sp>
    </p:spTree>
    <p:extLst>
      <p:ext uri="{BB962C8B-B14F-4D97-AF65-F5344CB8AC3E}">
        <p14:creationId xmlns:p14="http://schemas.microsoft.com/office/powerpoint/2010/main" val="1491083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resource that addresses many aspects of building a supportive environment. The curriculum: Creating inclusive program environment for youth with different abilities, was developed with youth in mind who may struggle with learning disabilities, ADHD, or chronic stress, but it provides a lot of resources, activities and strategies that will be helpful for any youth program setting.</a:t>
            </a:r>
          </a:p>
        </p:txBody>
      </p:sp>
      <p:sp>
        <p:nvSpPr>
          <p:cNvPr id="4" name="Slide Number Placeholder 3"/>
          <p:cNvSpPr>
            <a:spLocks noGrp="1"/>
          </p:cNvSpPr>
          <p:nvPr>
            <p:ph type="sldNum" sz="quarter" idx="5"/>
          </p:nvPr>
        </p:nvSpPr>
        <p:spPr/>
        <p:txBody>
          <a:bodyPr/>
          <a:lstStyle/>
          <a:p>
            <a:fld id="{96A9B989-AE1D-4804-B60D-A7ED8BF2C9DD}" type="slidenum">
              <a:rPr lang="en-US" smtClean="0"/>
              <a:t>25</a:t>
            </a:fld>
            <a:endParaRPr lang="en-US"/>
          </a:p>
        </p:txBody>
      </p:sp>
    </p:spTree>
    <p:extLst>
      <p:ext uri="{BB962C8B-B14F-4D97-AF65-F5344CB8AC3E}">
        <p14:creationId xmlns:p14="http://schemas.microsoft.com/office/powerpoint/2010/main" val="1275715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relationships are very critical for a supportive environment, let’s take a look at a couple of couple of frameworks. Li &amp; Julian see developmental relationships as the active ingredients of effective intervention. They looked at how adults interacted with children and youth and identified several types of interactions that are critical</a:t>
            </a:r>
          </a:p>
          <a:p>
            <a:pPr marL="171450" indent="-171450">
              <a:buFontTx/>
              <a:buChar char="-"/>
            </a:pPr>
            <a:r>
              <a:rPr lang="en-US" dirty="0"/>
              <a:t>Interactions that create connection</a:t>
            </a:r>
          </a:p>
          <a:p>
            <a:pPr marL="171450" indent="-171450">
              <a:buFontTx/>
              <a:buChar char="-"/>
            </a:pPr>
            <a:r>
              <a:rPr lang="en-US" dirty="0"/>
              <a:t>There is reciprocity. Interactions are initiated by both, not just by the adult and the youth follows.</a:t>
            </a:r>
          </a:p>
          <a:p>
            <a:pPr marL="171450" indent="-171450">
              <a:buFontTx/>
              <a:buChar char="-"/>
            </a:pPr>
            <a:r>
              <a:rPr lang="en-US" dirty="0"/>
              <a:t>Interactions challenge how people to learn skills, grow</a:t>
            </a:r>
          </a:p>
          <a:p>
            <a:pPr marL="171450" indent="-171450">
              <a:buFontTx/>
              <a:buChar char="-"/>
            </a:pPr>
            <a:r>
              <a:rPr lang="en-US" dirty="0"/>
              <a:t>Interactions that promote inclusion (they refer to that as balance of power)</a:t>
            </a:r>
          </a:p>
          <a:p>
            <a:endParaRPr lang="en-US" dirty="0"/>
          </a:p>
          <a:p>
            <a:r>
              <a:rPr lang="en-US" dirty="0"/>
              <a:t>Simple interactions are the building blocks; relationships emerge from these interactions. It is an inclusive, strength based approach.</a:t>
            </a:r>
          </a:p>
          <a:p>
            <a:endParaRPr lang="en-US" dirty="0"/>
          </a:p>
        </p:txBody>
      </p:sp>
      <p:sp>
        <p:nvSpPr>
          <p:cNvPr id="4" name="Slide Number Placeholder 3"/>
          <p:cNvSpPr>
            <a:spLocks noGrp="1"/>
          </p:cNvSpPr>
          <p:nvPr>
            <p:ph type="sldNum" sz="quarter" idx="10"/>
          </p:nvPr>
        </p:nvSpPr>
        <p:spPr/>
        <p:txBody>
          <a:bodyPr/>
          <a:lstStyle/>
          <a:p>
            <a:fld id="{6FD272A3-049F-4663-967A-4390A70F4A96}" type="slidenum">
              <a:rPr lang="en-US" smtClean="0"/>
              <a:t>26</a:t>
            </a:fld>
            <a:endParaRPr lang="en-US" dirty="0"/>
          </a:p>
        </p:txBody>
      </p:sp>
    </p:spTree>
    <p:extLst>
      <p:ext uri="{BB962C8B-B14F-4D97-AF65-F5344CB8AC3E}">
        <p14:creationId xmlns:p14="http://schemas.microsoft.com/office/powerpoint/2010/main" val="3046949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4468" y="4342606"/>
            <a:ext cx="5486400" cy="4114800"/>
          </a:xfrm>
        </p:spPr>
        <p:txBody>
          <a:bodyPr/>
          <a:lstStyle/>
          <a:p>
            <a:r>
              <a:rPr lang="en-US" dirty="0"/>
              <a:t>They build a simple tool to help staff recognize and reflect on their interactions. For staff development they recommend to videotape interactions and then jointly review the video and discuss the interactions. There are great resources on the website, the tool is available for download along with brief animations to clarify the different scales.</a:t>
            </a:r>
          </a:p>
        </p:txBody>
      </p:sp>
      <p:sp>
        <p:nvSpPr>
          <p:cNvPr id="4" name="Slide Number Placeholder 3"/>
          <p:cNvSpPr>
            <a:spLocks noGrp="1"/>
          </p:cNvSpPr>
          <p:nvPr>
            <p:ph type="sldNum" sz="quarter" idx="10"/>
          </p:nvPr>
        </p:nvSpPr>
        <p:spPr/>
        <p:txBody>
          <a:bodyPr/>
          <a:lstStyle/>
          <a:p>
            <a:fld id="{96A9B989-AE1D-4804-B60D-A7ED8BF2C9DD}"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9317702"/>
              </p:ext>
            </p:extLst>
          </p:nvPr>
        </p:nvGraphicFramePr>
        <p:xfrm>
          <a:off x="596590" y="4713198"/>
          <a:ext cx="5270809" cy="3304804"/>
        </p:xfrm>
        <a:graphic>
          <a:graphicData uri="http://schemas.openxmlformats.org/presentationml/2006/ole">
            <mc:AlternateContent xmlns:mc="http://schemas.openxmlformats.org/markup-compatibility/2006">
              <mc:Choice xmlns:v="urn:schemas-microsoft-com:vml" Requires="v">
                <p:oleObj name="Slide" r:id="rId3" imgW="3776369" imgH="2831434" progId="PowerPoint.Slide.12">
                  <p:embed/>
                </p:oleObj>
              </mc:Choice>
              <mc:Fallback>
                <p:oleObj name="Slide" r:id="rId3" imgW="3776369" imgH="2831434" progId="PowerPoint.Slide.12">
                  <p:embed/>
                  <p:pic>
                    <p:nvPicPr>
                      <p:cNvPr id="0" name=""/>
                      <p:cNvPicPr/>
                      <p:nvPr/>
                    </p:nvPicPr>
                    <p:blipFill>
                      <a:blip r:embed="rId4"/>
                      <a:stretch>
                        <a:fillRect/>
                      </a:stretch>
                    </p:blipFill>
                    <p:spPr>
                      <a:xfrm>
                        <a:off x="596590" y="4713198"/>
                        <a:ext cx="5270809" cy="3304804"/>
                      </a:xfrm>
                      <a:prstGeom prst="rect">
                        <a:avLst/>
                      </a:prstGeom>
                    </p:spPr>
                  </p:pic>
                </p:oleObj>
              </mc:Fallback>
            </mc:AlternateContent>
          </a:graphicData>
        </a:graphic>
      </p:graphicFrame>
    </p:spTree>
    <p:extLst>
      <p:ext uri="{BB962C8B-B14F-4D97-AF65-F5344CB8AC3E}">
        <p14:creationId xmlns:p14="http://schemas.microsoft.com/office/powerpoint/2010/main" val="3084653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Institute created this developmental relationships framework which describes and operationalized different dimension of a relationships</a:t>
            </a:r>
          </a:p>
          <a:p>
            <a:pPr marL="171450" indent="-171450">
              <a:buFontTx/>
              <a:buChar char="-"/>
            </a:pPr>
            <a:r>
              <a:rPr lang="en-US" dirty="0"/>
              <a:t>Expressing care…</a:t>
            </a:r>
          </a:p>
          <a:p>
            <a:pPr marL="171450" indent="-171450">
              <a:buFontTx/>
              <a:buChar char="-"/>
            </a:pPr>
            <a:r>
              <a:rPr lang="en-US" dirty="0"/>
              <a:t>Challenging growth…</a:t>
            </a:r>
          </a:p>
          <a:p>
            <a:pPr marL="171450" indent="-171450">
              <a:buFontTx/>
              <a:buChar char="-"/>
            </a:pPr>
            <a:r>
              <a:rPr lang="en-US" dirty="0"/>
              <a:t>Providing support…</a:t>
            </a:r>
          </a:p>
          <a:p>
            <a:pPr marL="171450" indent="-171450">
              <a:buFontTx/>
              <a:buChar char="-"/>
            </a:pPr>
            <a:r>
              <a:rPr lang="en-US" dirty="0"/>
              <a:t>Sharing power…</a:t>
            </a:r>
          </a:p>
          <a:p>
            <a:pPr marL="171450" indent="-171450">
              <a:buFontTx/>
              <a:buChar char="-"/>
            </a:pPr>
            <a:r>
              <a:rPr lang="en-US" dirty="0"/>
              <a:t>Expanding possibilities…</a:t>
            </a:r>
          </a:p>
          <a:p>
            <a:pPr marL="171450" indent="-171450">
              <a:buFontTx/>
              <a:buChar char="-"/>
            </a:pPr>
            <a:endParaRPr lang="en-US" dirty="0"/>
          </a:p>
          <a:p>
            <a:r>
              <a:rPr lang="en-US" i="1" dirty="0"/>
              <a:t>Describe the categories a bit.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28</a:t>
            </a:fld>
            <a:endParaRPr lang="en-US"/>
          </a:p>
        </p:txBody>
      </p:sp>
    </p:spTree>
    <p:extLst>
      <p:ext uri="{BB962C8B-B14F-4D97-AF65-F5344CB8AC3E}">
        <p14:creationId xmlns:p14="http://schemas.microsoft.com/office/powerpoint/2010/main" val="2371582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findings of Search Institute’s research on developmental relationships.</a:t>
            </a:r>
          </a:p>
        </p:txBody>
      </p:sp>
      <p:sp>
        <p:nvSpPr>
          <p:cNvPr id="4" name="Slide Number Placeholder 3"/>
          <p:cNvSpPr>
            <a:spLocks noGrp="1"/>
          </p:cNvSpPr>
          <p:nvPr>
            <p:ph type="sldNum" sz="quarter" idx="10"/>
          </p:nvPr>
        </p:nvSpPr>
        <p:spPr/>
        <p:txBody>
          <a:bodyPr/>
          <a:lstStyle/>
          <a:p>
            <a:fld id="{96A9B989-AE1D-4804-B60D-A7ED8BF2C9DD}" type="slidenum">
              <a:rPr lang="en-US" smtClean="0"/>
              <a:t>29</a:t>
            </a:fld>
            <a:endParaRPr lang="en-US"/>
          </a:p>
        </p:txBody>
      </p:sp>
    </p:spTree>
    <p:extLst>
      <p:ext uri="{BB962C8B-B14F-4D97-AF65-F5344CB8AC3E}">
        <p14:creationId xmlns:p14="http://schemas.microsoft.com/office/powerpoint/2010/main" val="162603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A9B989-AE1D-4804-B60D-A7ED8BF2C9DD}" type="slidenum">
              <a:rPr lang="en-US" smtClean="0"/>
              <a:t>3</a:t>
            </a:fld>
            <a:endParaRPr lang="en-US"/>
          </a:p>
        </p:txBody>
      </p:sp>
    </p:spTree>
    <p:extLst>
      <p:ext uri="{BB962C8B-B14F-4D97-AF65-F5344CB8AC3E}">
        <p14:creationId xmlns:p14="http://schemas.microsoft.com/office/powerpoint/2010/main" val="38519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chart briefly and ask participants to respond – any surprises or reactions to the findings?</a:t>
            </a:r>
          </a:p>
        </p:txBody>
      </p:sp>
      <p:sp>
        <p:nvSpPr>
          <p:cNvPr id="4" name="Slide Number Placeholder 3"/>
          <p:cNvSpPr>
            <a:spLocks noGrp="1"/>
          </p:cNvSpPr>
          <p:nvPr>
            <p:ph type="sldNum" sz="quarter" idx="10"/>
          </p:nvPr>
        </p:nvSpPr>
        <p:spPr/>
        <p:txBody>
          <a:bodyPr/>
          <a:lstStyle/>
          <a:p>
            <a:fld id="{96A9B989-AE1D-4804-B60D-A7ED8BF2C9DD}" type="slidenum">
              <a:rPr lang="en-US" smtClean="0"/>
              <a:t>30</a:t>
            </a:fld>
            <a:endParaRPr lang="en-US"/>
          </a:p>
        </p:txBody>
      </p:sp>
    </p:spTree>
    <p:extLst>
      <p:ext uri="{BB962C8B-B14F-4D97-AF65-F5344CB8AC3E}">
        <p14:creationId xmlns:p14="http://schemas.microsoft.com/office/powerpoint/2010/main" val="2800376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learn more about developmental relationships Ken </a:t>
            </a:r>
            <a:r>
              <a:rPr lang="en-US" dirty="0" err="1"/>
              <a:t>Pekel</a:t>
            </a:r>
            <a:r>
              <a:rPr lang="en-US" dirty="0"/>
              <a:t>, Director of the Search Institute did a Ted Talk on the topic (link provided).</a:t>
            </a:r>
          </a:p>
          <a:p>
            <a:r>
              <a:rPr lang="en-US" dirty="0"/>
              <a:t>Search also developed an interview guideline that can help youth program leaders get to know young people joining a program. In this 15 minute interview you ask young people about their talents and passions, their strengths, abilities and skills, but also about their struggles and supports, the people and places where they can be themselves.</a:t>
            </a:r>
          </a:p>
        </p:txBody>
      </p:sp>
      <p:sp>
        <p:nvSpPr>
          <p:cNvPr id="4" name="Slide Number Placeholder 3"/>
          <p:cNvSpPr>
            <a:spLocks noGrp="1"/>
          </p:cNvSpPr>
          <p:nvPr>
            <p:ph type="sldNum" sz="quarter" idx="10"/>
          </p:nvPr>
        </p:nvSpPr>
        <p:spPr/>
        <p:txBody>
          <a:bodyPr/>
          <a:lstStyle/>
          <a:p>
            <a:fld id="{96A9B989-AE1D-4804-B60D-A7ED8BF2C9DD}" type="slidenum">
              <a:rPr lang="en-US" smtClean="0"/>
              <a:t>31</a:t>
            </a:fld>
            <a:endParaRPr lang="en-US"/>
          </a:p>
        </p:txBody>
      </p:sp>
    </p:spTree>
    <p:extLst>
      <p:ext uri="{BB962C8B-B14F-4D97-AF65-F5344CB8AC3E}">
        <p14:creationId xmlns:p14="http://schemas.microsoft.com/office/powerpoint/2010/main" val="20281286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A9B989-AE1D-4804-B60D-A7ED8BF2C9DD}" type="slidenum">
              <a:rPr lang="en-US" smtClean="0"/>
              <a:t>32</a:t>
            </a:fld>
            <a:endParaRPr lang="en-US"/>
          </a:p>
        </p:txBody>
      </p:sp>
    </p:spTree>
    <p:extLst>
      <p:ext uri="{BB962C8B-B14F-4D97-AF65-F5344CB8AC3E}">
        <p14:creationId xmlns:p14="http://schemas.microsoft.com/office/powerpoint/2010/main" val="28273438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of the website is dedicated to professional development of youth workers. This is where a lot of PYD material is archived. This webinar (recording and slides) will also be archived on this page.</a:t>
            </a:r>
          </a:p>
        </p:txBody>
      </p:sp>
      <p:sp>
        <p:nvSpPr>
          <p:cNvPr id="4" name="Slide Number Placeholder 3"/>
          <p:cNvSpPr>
            <a:spLocks noGrp="1"/>
          </p:cNvSpPr>
          <p:nvPr>
            <p:ph type="sldNum" sz="quarter" idx="5"/>
          </p:nvPr>
        </p:nvSpPr>
        <p:spPr/>
        <p:txBody>
          <a:bodyPr/>
          <a:lstStyle/>
          <a:p>
            <a:fld id="{96A9B989-AE1D-4804-B60D-A7ED8BF2C9DD}" type="slidenum">
              <a:rPr lang="en-US" smtClean="0"/>
              <a:t>33</a:t>
            </a:fld>
            <a:endParaRPr lang="en-US"/>
          </a:p>
        </p:txBody>
      </p:sp>
    </p:spTree>
    <p:extLst>
      <p:ext uri="{BB962C8B-B14F-4D97-AF65-F5344CB8AC3E}">
        <p14:creationId xmlns:p14="http://schemas.microsoft.com/office/powerpoint/2010/main" val="2212221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A9B989-AE1D-4804-B60D-A7ED8BF2C9DD}" type="slidenum">
              <a:rPr lang="en-US" smtClean="0"/>
              <a:t>34</a:t>
            </a:fld>
            <a:endParaRPr lang="en-US"/>
          </a:p>
        </p:txBody>
      </p:sp>
    </p:spTree>
    <p:extLst>
      <p:ext uri="{BB962C8B-B14F-4D97-AF65-F5344CB8AC3E}">
        <p14:creationId xmlns:p14="http://schemas.microsoft.com/office/powerpoint/2010/main" val="2268658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35</a:t>
            </a:fld>
            <a:endParaRPr lang="en-US"/>
          </a:p>
        </p:txBody>
      </p:sp>
    </p:spTree>
    <p:extLst>
      <p:ext uri="{BB962C8B-B14F-4D97-AF65-F5344CB8AC3E}">
        <p14:creationId xmlns:p14="http://schemas.microsoft.com/office/powerpoint/2010/main" val="424264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847C2-9DDA-4702-9676-25284CE6D2DE}" type="slidenum">
              <a:rPr lang="en-US" altLang="en-US"/>
              <a:pPr/>
              <a:t>4</a:t>
            </a:fld>
            <a:endParaRPr lang="en-US" altLang="en-US"/>
          </a:p>
        </p:txBody>
      </p:sp>
      <p:sp>
        <p:nvSpPr>
          <p:cNvPr id="41986" name="Rectangle 2"/>
          <p:cNvSpPr>
            <a:spLocks noGrp="1" noRot="1" noChangeAspect="1" noChangeArrowheads="1" noTextEdit="1"/>
          </p:cNvSpPr>
          <p:nvPr>
            <p:ph type="sldImg"/>
          </p:nvPr>
        </p:nvSpPr>
        <p:spPr>
          <a:xfrm>
            <a:off x="382588" y="685800"/>
            <a:ext cx="6096000" cy="3429000"/>
          </a:xfrm>
          <a:ln/>
        </p:spPr>
      </p:sp>
      <p:sp>
        <p:nvSpPr>
          <p:cNvPr id="41987" name="Rectangle 3"/>
          <p:cNvSpPr>
            <a:spLocks noGrp="1" noChangeArrowheads="1"/>
          </p:cNvSpPr>
          <p:nvPr>
            <p:ph type="body" idx="1"/>
          </p:nvPr>
        </p:nvSpPr>
        <p:spPr>
          <a:xfrm>
            <a:off x="609600" y="4419600"/>
            <a:ext cx="5714999" cy="4038600"/>
          </a:xfrm>
        </p:spPr>
        <p:txBody>
          <a:bodyPr/>
          <a:lstStyle/>
          <a:p>
            <a:r>
              <a:rPr lang="en-US" dirty="0"/>
              <a:t>“Positive Youth Development is a philosophy or approach that guides communities in the way they organize programs, supports, and opportunities so that young people can develop to their full potential.”</a:t>
            </a:r>
          </a:p>
          <a:p>
            <a:r>
              <a:rPr lang="en-US" dirty="0"/>
              <a:t>Recognizing that young people grow up in families, schools, neighborhoods, and communities, PYD is a community-based approach. We know from research that social context matters greatly for development. Supportive relationships and environments that offer opportunities to learn and grow are essential. </a:t>
            </a:r>
          </a:p>
          <a:p>
            <a:r>
              <a:rPr lang="en-US" dirty="0"/>
              <a:t>There are several key principles:</a:t>
            </a:r>
          </a:p>
          <a:p>
            <a:r>
              <a:rPr lang="en-US" dirty="0"/>
              <a:t>- PYD aims to go beyond addressing and preventing problem behaviors. Instead we want to focus on </a:t>
            </a:r>
            <a:r>
              <a:rPr lang="en-US" u="sng" dirty="0"/>
              <a:t>building positive outcomes </a:t>
            </a:r>
            <a:r>
              <a:rPr lang="en-US" dirty="0"/>
              <a:t>for young people – knowledge, skills, confidence, character, values, and connections that prepare them adulthood. Recognizing and building on their strengths will empower and motivate them to grow.</a:t>
            </a:r>
          </a:p>
          <a:p>
            <a:r>
              <a:rPr lang="en-US" dirty="0"/>
              <a:t>- Engaging youth – giving them a voice – is a key principle of PYD. We work </a:t>
            </a:r>
            <a:r>
              <a:rPr lang="en-US" i="1" dirty="0"/>
              <a:t>with </a:t>
            </a:r>
            <a:r>
              <a:rPr lang="en-US" dirty="0"/>
              <a:t>young people, not </a:t>
            </a:r>
            <a:r>
              <a:rPr lang="en-US" i="1" dirty="0"/>
              <a:t>for </a:t>
            </a:r>
            <a:r>
              <a:rPr lang="en-US" dirty="0"/>
              <a:t>them. We engage young people as partners, create youth‐adult partnerships, and listen to their expertise and perspective. This principle recognizes young people’s need to matter, to have agency.</a:t>
            </a:r>
          </a:p>
          <a:p>
            <a:r>
              <a:rPr lang="en-US" dirty="0"/>
              <a:t>- As a community we have to support young people throughout their development </a:t>
            </a:r>
            <a:r>
              <a:rPr lang="en-US" i="1" dirty="0"/>
              <a:t>– </a:t>
            </a:r>
            <a:r>
              <a:rPr lang="en-US" dirty="0"/>
              <a:t>about 20 years </a:t>
            </a:r>
            <a:r>
              <a:rPr lang="en-US" i="1" dirty="0"/>
              <a:t>– </a:t>
            </a:r>
            <a:r>
              <a:rPr lang="en-US" dirty="0"/>
              <a:t>while adjusting to their changing developmental needs. Twelve-year-</a:t>
            </a:r>
            <a:r>
              <a:rPr lang="en-US" dirty="0" err="1"/>
              <a:t>olds</a:t>
            </a:r>
            <a:r>
              <a:rPr lang="en-US" dirty="0"/>
              <a:t> need different support and opportunities than 16-year-olds. </a:t>
            </a:r>
          </a:p>
          <a:p>
            <a:r>
              <a:rPr lang="en-US" dirty="0"/>
              <a:t>- As a community we need to provide support and opportunities to all young people, not just to the “high risk,” targeted groups or the high achieving group. This does not mean, however, that we should not be aware and address inequities and access issues.</a:t>
            </a:r>
          </a:p>
          <a:p>
            <a:r>
              <a:rPr lang="en-US" dirty="0"/>
              <a:t>- Young people are interacting with a variety of social environments. For a positive youth development approach to succeed, non‐traditional community sectors such as businesses, faith communities, or civic organizations need to be involved. And this implies that we have to work together collaboratively.</a:t>
            </a:r>
          </a:p>
          <a:p>
            <a:endParaRPr lang="en-US" altLang="en-US" dirty="0"/>
          </a:p>
        </p:txBody>
      </p:sp>
    </p:spTree>
    <p:extLst>
      <p:ext uri="{BB962C8B-B14F-4D97-AF65-F5344CB8AC3E}">
        <p14:creationId xmlns:p14="http://schemas.microsoft.com/office/powerpoint/2010/main" val="210384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focus on positive youth outcomes.</a:t>
            </a:r>
          </a:p>
          <a:p>
            <a:r>
              <a:rPr lang="en-US" dirty="0"/>
              <a:t>When we hear the term ‘positive youth outcomes’ what are we thinking of? What comes to mind? Chat it in</a:t>
            </a:r>
          </a:p>
          <a:p>
            <a:endParaRPr lang="en-US" dirty="0"/>
          </a:p>
          <a:p>
            <a:r>
              <a:rPr lang="en-US" dirty="0"/>
              <a:t>Possible answers are </a:t>
            </a:r>
          </a:p>
          <a:p>
            <a:pPr marL="171450" indent="-171450">
              <a:buFontTx/>
              <a:buChar char="-"/>
            </a:pPr>
            <a:r>
              <a:rPr lang="en-US" dirty="0"/>
              <a:t>high school graduation, going to college – all achievements</a:t>
            </a:r>
          </a:p>
          <a:p>
            <a:pPr marL="171450" indent="-171450">
              <a:buFontTx/>
              <a:buChar char="-"/>
            </a:pPr>
            <a:r>
              <a:rPr lang="en-US" dirty="0"/>
              <a:t>No drugs, no teen pregnancy – all prevention outcomes</a:t>
            </a:r>
          </a:p>
          <a:p>
            <a:pPr marL="171450" indent="-171450">
              <a:buFontTx/>
              <a:buChar char="-"/>
            </a:pPr>
            <a:endParaRPr lang="en-US" dirty="0"/>
          </a:p>
          <a:p>
            <a:pPr marL="171450" indent="-171450">
              <a:buFontTx/>
              <a:buChar char="-"/>
            </a:pPr>
            <a:r>
              <a:rPr lang="en-US" dirty="0"/>
              <a:t>We want to think about competencies, values, </a:t>
            </a:r>
            <a:r>
              <a:rPr lang="en-US" dirty="0" err="1"/>
              <a:t>etc</a:t>
            </a:r>
            <a:endParaRPr lang="en-US" dirty="0"/>
          </a:p>
          <a:p>
            <a:r>
              <a:rPr lang="en-US" dirty="0"/>
              <a:t>     Examples: confident, life skills, happy, healthy decision making, social skills, has     	goals</a:t>
            </a:r>
          </a:p>
        </p:txBody>
      </p:sp>
      <p:sp>
        <p:nvSpPr>
          <p:cNvPr id="4" name="Slide Number Placeholder 3"/>
          <p:cNvSpPr>
            <a:spLocks noGrp="1"/>
          </p:cNvSpPr>
          <p:nvPr>
            <p:ph type="sldNum" sz="quarter" idx="10"/>
          </p:nvPr>
        </p:nvSpPr>
        <p:spPr/>
        <p:txBody>
          <a:bodyPr/>
          <a:lstStyle/>
          <a:p>
            <a:fld id="{96A9B989-AE1D-4804-B60D-A7ED8BF2C9DD}" type="slidenum">
              <a:rPr lang="en-US" smtClean="0"/>
              <a:t>5</a:t>
            </a:fld>
            <a:endParaRPr lang="en-US"/>
          </a:p>
        </p:txBody>
      </p:sp>
    </p:spTree>
    <p:extLst>
      <p:ext uri="{BB962C8B-B14F-4D97-AF65-F5344CB8AC3E}">
        <p14:creationId xmlns:p14="http://schemas.microsoft.com/office/powerpoint/2010/main" val="395923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brief look at history, going back to the 1990s. Karen Pittman of the Forum for Youth Investment,  who is considered by many to be the mother of Positive Youth Development, used two statements to distinguish youth development from prevention and to make the point that we need to go beyond prevention to help young people thrive.</a:t>
            </a:r>
          </a:p>
          <a:p>
            <a:endParaRPr lang="en-US" dirty="0"/>
          </a:p>
          <a:p>
            <a:r>
              <a:rPr lang="en-US" dirty="0"/>
              <a:t>“Problem free is not fully prepared” </a:t>
            </a:r>
          </a:p>
          <a:p>
            <a:r>
              <a:rPr lang="en-US" dirty="0"/>
              <a:t>Imagine a young person coming to you for job and telling you: “I don’t drink, smoke, or use drugs. I am not in trouble with the law. I don’t have pre-marital sex. Please give me a job.” This does not tell you anything about their skills, competencies, values, strengths. You don’t know if they are prepared and have the basics skills for the job. The statement makes it clear that we need to prepare young people for school, work, and life--we need to build skills, not just prevent problem behaviors.</a:t>
            </a:r>
          </a:p>
          <a:p>
            <a:endParaRPr lang="en-US" dirty="0"/>
          </a:p>
          <a:p>
            <a:r>
              <a:rPr lang="en-US" dirty="0"/>
              <a:t>“Fully prepared is not fully engaged”</a:t>
            </a:r>
          </a:p>
          <a:p>
            <a:r>
              <a:rPr lang="en-US" dirty="0"/>
              <a:t>This statement recognizes the need to prepare young people to be active and engaged citizens and care for the community and society they live in.</a:t>
            </a:r>
          </a:p>
          <a:p>
            <a:endParaRPr lang="en-US" dirty="0"/>
          </a:p>
        </p:txBody>
      </p:sp>
      <p:sp>
        <p:nvSpPr>
          <p:cNvPr id="4" name="Slide Number Placeholder 3"/>
          <p:cNvSpPr>
            <a:spLocks noGrp="1"/>
          </p:cNvSpPr>
          <p:nvPr>
            <p:ph type="sldNum" sz="quarter" idx="5"/>
          </p:nvPr>
        </p:nvSpPr>
        <p:spPr/>
        <p:txBody>
          <a:bodyPr/>
          <a:lstStyle/>
          <a:p>
            <a:fld id="{96A9B989-AE1D-4804-B60D-A7ED8BF2C9DD}" type="slidenum">
              <a:rPr lang="en-US" smtClean="0"/>
              <a:t>6</a:t>
            </a:fld>
            <a:endParaRPr lang="en-US"/>
          </a:p>
        </p:txBody>
      </p:sp>
    </p:spTree>
    <p:extLst>
      <p:ext uri="{BB962C8B-B14F-4D97-AF65-F5344CB8AC3E}">
        <p14:creationId xmlns:p14="http://schemas.microsoft.com/office/powerpoint/2010/main" val="365778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other models of positive youth outcomes that touch on the same concepts but use</a:t>
            </a:r>
          </a:p>
          <a:p>
            <a:r>
              <a:rPr lang="en-US" dirty="0"/>
              <a:t>different language. Some are probably very familiar to you.</a:t>
            </a:r>
          </a:p>
          <a:p>
            <a:r>
              <a:rPr lang="en-US" i="1" dirty="0"/>
              <a:t>Click to move from one model to the next:</a:t>
            </a:r>
          </a:p>
          <a:p>
            <a:r>
              <a:rPr lang="en-US" dirty="0"/>
              <a:t>26</a:t>
            </a:r>
          </a:p>
          <a:p>
            <a:r>
              <a:rPr lang="en-US" dirty="0"/>
              <a:t> </a:t>
            </a:r>
            <a:r>
              <a:rPr lang="en-US" b="1" dirty="0"/>
              <a:t>Targeting Life Skills </a:t>
            </a:r>
            <a:r>
              <a:rPr lang="en-US" dirty="0"/>
              <a:t>model, from Iowa 4‐H, is a popular model within 4‐H groups across the</a:t>
            </a:r>
          </a:p>
          <a:p>
            <a:r>
              <a:rPr lang="en-US" dirty="0"/>
              <a:t>country.</a:t>
            </a:r>
          </a:p>
          <a:p>
            <a:r>
              <a:rPr lang="en-US" dirty="0"/>
              <a:t> </a:t>
            </a:r>
            <a:r>
              <a:rPr lang="en-US" b="1" dirty="0"/>
              <a:t>Essential Elements of 4‐H Youth Development </a:t>
            </a:r>
            <a:r>
              <a:rPr lang="en-US" dirty="0"/>
              <a:t>is an outcome model that builds on the Circle of</a:t>
            </a:r>
          </a:p>
          <a:p>
            <a:r>
              <a:rPr lang="en-US" dirty="0"/>
              <a:t>Courage: Mastery, Independence, Generosity, and Belonging.</a:t>
            </a:r>
          </a:p>
          <a:p>
            <a:r>
              <a:rPr lang="en-US" dirty="0"/>
              <a:t> </a:t>
            </a:r>
            <a:r>
              <a:rPr lang="en-US" b="1" dirty="0"/>
              <a:t>40 Developmental Assets </a:t>
            </a:r>
            <a:r>
              <a:rPr lang="en-US" dirty="0"/>
              <a:t>is a popular model developed by the Search Institute.</a:t>
            </a:r>
          </a:p>
          <a:p>
            <a:r>
              <a:rPr lang="en-US" dirty="0"/>
              <a:t> </a:t>
            </a:r>
            <a:r>
              <a:rPr lang="en-US" b="1" dirty="0"/>
              <a:t>Ready by 21, </a:t>
            </a:r>
            <a:r>
              <a:rPr lang="en-US" dirty="0"/>
              <a:t>Karen Pittman’s organization, promotes a </a:t>
            </a:r>
            <a:r>
              <a:rPr lang="en-US" b="1" dirty="0"/>
              <a:t>shared vision of outcomes and</a:t>
            </a:r>
          </a:p>
          <a:p>
            <a:r>
              <a:rPr lang="en-US" b="1" dirty="0"/>
              <a:t>indicators</a:t>
            </a:r>
            <a:r>
              <a:rPr lang="en-US" dirty="0"/>
              <a:t>: “healthy and safe, connected and productive in life, school, and work.”</a:t>
            </a:r>
          </a:p>
          <a:p>
            <a:r>
              <a:rPr lang="en-US" dirty="0"/>
              <a:t> </a:t>
            </a:r>
            <a:r>
              <a:rPr lang="en-US" b="1" dirty="0"/>
              <a:t>Circle of Courage </a:t>
            </a:r>
            <a:r>
              <a:rPr lang="en-US" dirty="0"/>
              <a:t>merges educational theory and practice with Native American philosophy.</a:t>
            </a:r>
          </a:p>
          <a:p>
            <a:r>
              <a:rPr lang="en-US" dirty="0"/>
              <a:t>We don’t have time to review these models here, but your “Section 2: Resources &amp; References”</a:t>
            </a:r>
          </a:p>
          <a:p>
            <a:r>
              <a:rPr lang="en-US" dirty="0"/>
              <a:t>handout includes resources on all of them.</a:t>
            </a:r>
          </a:p>
        </p:txBody>
      </p:sp>
      <p:sp>
        <p:nvSpPr>
          <p:cNvPr id="4" name="Slide Number Placeholder 3"/>
          <p:cNvSpPr>
            <a:spLocks noGrp="1"/>
          </p:cNvSpPr>
          <p:nvPr>
            <p:ph type="sldNum" sz="quarter" idx="10"/>
          </p:nvPr>
        </p:nvSpPr>
        <p:spPr/>
        <p:txBody>
          <a:bodyPr/>
          <a:lstStyle/>
          <a:p>
            <a:fld id="{96A9B989-AE1D-4804-B60D-A7ED8BF2C9DD}" type="slidenum">
              <a:rPr lang="en-US" smtClean="0"/>
              <a:t>7</a:t>
            </a:fld>
            <a:endParaRPr lang="en-US"/>
          </a:p>
        </p:txBody>
      </p:sp>
    </p:spTree>
    <p:extLst>
      <p:ext uri="{BB962C8B-B14F-4D97-AF65-F5344CB8AC3E}">
        <p14:creationId xmlns:p14="http://schemas.microsoft.com/office/powerpoint/2010/main" val="144611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Cs emerged in the 1990s with contributions from many researchers and practitioners. Based on</a:t>
            </a:r>
          </a:p>
          <a:p>
            <a:r>
              <a:rPr lang="en-US" dirty="0"/>
              <a:t>research, this framework provides us with a vocabulary to describe what young people need to succeed:</a:t>
            </a:r>
          </a:p>
          <a:p>
            <a:r>
              <a:rPr lang="en-US" dirty="0"/>
              <a:t> </a:t>
            </a:r>
            <a:r>
              <a:rPr lang="en-US" b="1" dirty="0"/>
              <a:t>Competence </a:t>
            </a:r>
            <a:r>
              <a:rPr lang="en-US" dirty="0"/>
              <a:t>– the ability to act effectively in school, social situations, and at work. This includes</a:t>
            </a:r>
          </a:p>
          <a:p>
            <a:r>
              <a:rPr lang="en-US" dirty="0"/>
              <a:t>academic, cognitive, social, emotional, and vocational competencies.</a:t>
            </a:r>
          </a:p>
          <a:p>
            <a:r>
              <a:rPr lang="en-US" dirty="0"/>
              <a:t> </a:t>
            </a:r>
            <a:r>
              <a:rPr lang="en-US" b="1" dirty="0"/>
              <a:t>Confidence </a:t>
            </a:r>
            <a:r>
              <a:rPr lang="en-US" dirty="0"/>
              <a:t>– a sense of overall self‐worth and efficacy.</a:t>
            </a:r>
          </a:p>
          <a:p>
            <a:r>
              <a:rPr lang="en-US" dirty="0"/>
              <a:t> </a:t>
            </a:r>
            <a:r>
              <a:rPr lang="en-US" b="1" dirty="0"/>
              <a:t>Connection </a:t>
            </a:r>
            <a:r>
              <a:rPr lang="en-US" dirty="0"/>
              <a:t>– a sense of belonging, positive bonds with people and social institutions.</a:t>
            </a:r>
          </a:p>
          <a:p>
            <a:r>
              <a:rPr lang="en-US" dirty="0"/>
              <a:t> </a:t>
            </a:r>
            <a:r>
              <a:rPr lang="en-US" b="1" dirty="0"/>
              <a:t>Character </a:t>
            </a:r>
            <a:r>
              <a:rPr lang="en-US" dirty="0"/>
              <a:t>– respect for society and cultural rules, an inner moral compass.</a:t>
            </a:r>
          </a:p>
          <a:p>
            <a:r>
              <a:rPr lang="en-US" dirty="0"/>
              <a:t> </a:t>
            </a:r>
            <a:r>
              <a:rPr lang="en-US" b="1" dirty="0"/>
              <a:t>Caring </a:t>
            </a:r>
            <a:r>
              <a:rPr lang="en-US" dirty="0"/>
              <a:t>– a sense of sympathy and empathy for others, a commitment to social justice.</a:t>
            </a:r>
          </a:p>
          <a:p>
            <a:r>
              <a:rPr lang="en-US" dirty="0"/>
              <a:t> </a:t>
            </a:r>
            <a:r>
              <a:rPr lang="en-US" b="1" dirty="0"/>
              <a:t>Contribution </a:t>
            </a:r>
            <a:r>
              <a:rPr lang="en-US" dirty="0"/>
              <a:t>– active participation and leadership, giving of oneself to bring about change in</a:t>
            </a:r>
          </a:p>
          <a:p>
            <a:r>
              <a:rPr lang="en-US" dirty="0"/>
              <a:t>social and civic life.</a:t>
            </a:r>
          </a:p>
        </p:txBody>
      </p:sp>
      <p:sp>
        <p:nvSpPr>
          <p:cNvPr id="4" name="Slide Number Placeholder 3"/>
          <p:cNvSpPr>
            <a:spLocks noGrp="1"/>
          </p:cNvSpPr>
          <p:nvPr>
            <p:ph type="sldNum" sz="quarter" idx="10"/>
          </p:nvPr>
        </p:nvSpPr>
        <p:spPr/>
        <p:txBody>
          <a:bodyPr/>
          <a:lstStyle/>
          <a:p>
            <a:fld id="{ACCA38BC-7B92-4107-835E-A040A6FD3397}" type="slidenum">
              <a:rPr lang="en-US" smtClean="0"/>
              <a:t>8</a:t>
            </a:fld>
            <a:endParaRPr lang="en-US"/>
          </a:p>
        </p:txBody>
      </p:sp>
    </p:spTree>
    <p:extLst>
      <p:ext uri="{BB962C8B-B14F-4D97-AF65-F5344CB8AC3E}">
        <p14:creationId xmlns:p14="http://schemas.microsoft.com/office/powerpoint/2010/main" val="685409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 at the 6 Cs.</a:t>
            </a:r>
          </a:p>
          <a:p>
            <a:r>
              <a:rPr lang="en-US" dirty="0"/>
              <a:t>There are lots of skills for young people to develop in different area: cognitive/intellectual…</a:t>
            </a:r>
          </a:p>
          <a:p>
            <a:r>
              <a:rPr lang="en-US" dirty="0"/>
              <a:t>Young people need to develop confidence, a sense of mastery, a sense of elf-efficacy, a sense of the future (setting goals)</a:t>
            </a:r>
          </a:p>
          <a:p>
            <a:r>
              <a:rPr lang="en-US" dirty="0"/>
              <a:t>And so on</a:t>
            </a:r>
          </a:p>
        </p:txBody>
      </p:sp>
      <p:sp>
        <p:nvSpPr>
          <p:cNvPr id="4" name="Slide Number Placeholder 3"/>
          <p:cNvSpPr>
            <a:spLocks noGrp="1"/>
          </p:cNvSpPr>
          <p:nvPr>
            <p:ph type="sldNum" sz="quarter" idx="5"/>
          </p:nvPr>
        </p:nvSpPr>
        <p:spPr/>
        <p:txBody>
          <a:bodyPr/>
          <a:lstStyle/>
          <a:p>
            <a:fld id="{96A9B989-AE1D-4804-B60D-A7ED8BF2C9DD}" type="slidenum">
              <a:rPr lang="en-US" smtClean="0"/>
              <a:t>9</a:t>
            </a:fld>
            <a:endParaRPr lang="en-US"/>
          </a:p>
        </p:txBody>
      </p:sp>
    </p:spTree>
    <p:extLst>
      <p:ext uri="{BB962C8B-B14F-4D97-AF65-F5344CB8AC3E}">
        <p14:creationId xmlns:p14="http://schemas.microsoft.com/office/powerpoint/2010/main" val="182249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25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57351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52817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409906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EDBA0C-CD0D-42AA-809E-379F189130AB}" type="datetimeFigureOut">
              <a:rPr lang="en-US" smtClean="0"/>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F5686-6561-4D7C-99A3-4032221DFC2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57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12665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91418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DBA0C-CD0D-42AA-809E-379F189130AB}" type="datetimeFigureOut">
              <a:rPr lang="en-US" smtClean="0"/>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46682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CEDBA0C-CD0D-42AA-809E-379F189130AB}" type="datetimeFigureOut">
              <a:rPr lang="en-US" smtClean="0"/>
              <a:t>7/2/2021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325562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EF5686-6561-4D7C-99A3-4032221DFC2E}" type="slidenum">
              <a:rPr lang="en-US" smtClean="0"/>
              <a:t>‹#›</a:t>
            </a:fld>
            <a:endParaRPr lang="en-US"/>
          </a:p>
        </p:txBody>
      </p:sp>
    </p:spTree>
    <p:extLst>
      <p:ext uri="{BB962C8B-B14F-4D97-AF65-F5344CB8AC3E}">
        <p14:creationId xmlns:p14="http://schemas.microsoft.com/office/powerpoint/2010/main" val="231090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EDBA0C-CD0D-42AA-809E-379F189130AB}" type="datetimeFigureOut">
              <a:rPr lang="en-US" smtClean="0"/>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F5686-6561-4D7C-99A3-4032221DFC2E}" type="slidenum">
              <a:rPr lang="en-US" smtClean="0"/>
              <a:t>‹#›</a:t>
            </a:fld>
            <a:endParaRPr lang="en-US"/>
          </a:p>
        </p:txBody>
      </p:sp>
    </p:spTree>
    <p:extLst>
      <p:ext uri="{BB962C8B-B14F-4D97-AF65-F5344CB8AC3E}">
        <p14:creationId xmlns:p14="http://schemas.microsoft.com/office/powerpoint/2010/main" val="2081694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CEDBA0C-CD0D-42AA-809E-379F189130AB}" type="datetimeFigureOut">
              <a:rPr lang="en-US" smtClean="0"/>
              <a:t>7/2/2021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EF5686-6561-4D7C-99A3-4032221DFC2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56067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casel.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ilienc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earch-institute.org/spark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3YFw8oif_qU"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search-institute.org/wp-content/uploads/2018/01/IE-Spark-Nov-2010-Brief.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actforyouth.net/youth_development/professionals/sel/self-awareness.cf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iliency.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www.actforyouth.net/youth_development/professionals/inclusive-environments.cfm"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www.simpleinteraction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s://www.ted.com/talks/kent_pekel_getting_relationships_righ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search-institute.org/wp-content/uploads/2019/08/4-Ss-Interview-download.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ctforyouth.net/youth_development/professional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search-institute.org/developmental-relationships/developmental-relationships-framework/" TargetMode="External"/><Relationship Id="rId5" Type="http://schemas.openxmlformats.org/officeDocument/2006/relationships/hyperlink" Target="https://www.simpleinteractions.org/" TargetMode="External"/><Relationship Id="rId4" Type="http://schemas.openxmlformats.org/officeDocument/2006/relationships/hyperlink" Target="https://www.youtube.com/watch?v=TqzUHcW58U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actforyouth.net/youth_development/communiti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search-institute.org/wp-content/uploads/2017/12/2017-Relationships-First-final.pdf" TargetMode="External"/><Relationship Id="rId4" Type="http://schemas.openxmlformats.org/officeDocument/2006/relationships/hyperlink" Target="https://www.resiliency.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www.nccp.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240" y="5199224"/>
            <a:ext cx="7589520" cy="822960"/>
          </a:xfrm>
        </p:spPr>
        <p:txBody>
          <a:bodyPr>
            <a:noAutofit/>
          </a:bodyPr>
          <a:lstStyle/>
          <a:p>
            <a:r>
              <a:rPr lang="en-US" dirty="0"/>
              <a:t>Positive Youth  Development II:</a:t>
            </a:r>
            <a:br>
              <a:rPr lang="en-US" dirty="0"/>
            </a:br>
            <a:r>
              <a:rPr lang="en-US" dirty="0"/>
              <a:t>Positive Youth Outcomes</a:t>
            </a:r>
          </a:p>
        </p:txBody>
      </p:sp>
      <p:sp>
        <p:nvSpPr>
          <p:cNvPr id="6" name="Subtitle 5"/>
          <p:cNvSpPr>
            <a:spLocks noGrp="1"/>
          </p:cNvSpPr>
          <p:nvPr>
            <p:ph type="body" sz="half" idx="2"/>
          </p:nvPr>
        </p:nvSpPr>
        <p:spPr>
          <a:xfrm>
            <a:off x="2362200" y="6263640"/>
            <a:ext cx="7589520" cy="594360"/>
          </a:xfrm>
        </p:spPr>
        <p:txBody>
          <a:bodyPr>
            <a:normAutofit/>
          </a:bodyPr>
          <a:lstStyle/>
          <a:p>
            <a:r>
              <a:rPr lang="en-US" sz="2000" dirty="0"/>
              <a:t>ACT for Youth                                              June 10, 2021</a:t>
            </a:r>
          </a:p>
        </p:txBody>
      </p:sp>
      <p:pic>
        <p:nvPicPr>
          <p:cNvPr id="18" name="Picture Placeholder 17">
            <a:extLst>
              <a:ext uri="{FF2B5EF4-FFF2-40B4-BE49-F238E27FC236}">
                <a16:creationId xmlns:a16="http://schemas.microsoft.com/office/drawing/2014/main" id="{EAC9A94F-232D-4942-8F1C-7F988D609F6B}"/>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9769" b="19769"/>
          <a:stretch>
            <a:fillRect/>
          </a:stretch>
        </p:blipFill>
        <p:spPr/>
      </p:pic>
    </p:spTree>
    <p:extLst>
      <p:ext uri="{BB962C8B-B14F-4D97-AF65-F5344CB8AC3E}">
        <p14:creationId xmlns:p14="http://schemas.microsoft.com/office/powerpoint/2010/main" val="3124169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7151" y="-21105"/>
            <a:ext cx="8229600" cy="913847"/>
          </a:xfrm>
        </p:spPr>
        <p:txBody>
          <a:bodyPr>
            <a:normAutofit fontScale="90000"/>
          </a:bodyPr>
          <a:lstStyle/>
          <a:p>
            <a:r>
              <a:rPr lang="en-US" dirty="0"/>
              <a:t>Embedded: SEL Core Competencies</a:t>
            </a:r>
          </a:p>
        </p:txBody>
      </p:sp>
      <p:pic>
        <p:nvPicPr>
          <p:cNvPr id="4" name="Content Placeholder 3" descr="Core_Competencies_Short_FINAL_O.pn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060101" y="1143000"/>
            <a:ext cx="5017099" cy="4197707"/>
          </a:xfrm>
          <a:prstGeom prst="rect">
            <a:avLst/>
          </a:prstGeom>
          <a:noFill/>
          <a:ln>
            <a:noFill/>
          </a:ln>
        </p:spPr>
      </p:pic>
      <p:sp>
        <p:nvSpPr>
          <p:cNvPr id="5" name="TextBox 4"/>
          <p:cNvSpPr txBox="1"/>
          <p:nvPr/>
        </p:nvSpPr>
        <p:spPr>
          <a:xfrm>
            <a:off x="7701256" y="927115"/>
            <a:ext cx="2994538" cy="1015663"/>
          </a:xfrm>
          <a:prstGeom prst="rect">
            <a:avLst/>
          </a:prstGeom>
          <a:noFill/>
        </p:spPr>
        <p:txBody>
          <a:bodyPr wrap="none" rtlCol="0">
            <a:spAutoFit/>
          </a:bodyPr>
          <a:lstStyle/>
          <a:p>
            <a:r>
              <a:rPr lang="en-US" sz="2000" dirty="0"/>
              <a:t>Recognize one’s emotions,</a:t>
            </a:r>
          </a:p>
          <a:p>
            <a:r>
              <a:rPr lang="en-US" sz="2000" dirty="0"/>
              <a:t>values, strengths, and</a:t>
            </a:r>
          </a:p>
          <a:p>
            <a:r>
              <a:rPr lang="en-US" sz="2000" dirty="0"/>
              <a:t>limitations</a:t>
            </a:r>
          </a:p>
        </p:txBody>
      </p:sp>
      <p:sp>
        <p:nvSpPr>
          <p:cNvPr id="6" name="TextBox 5"/>
          <p:cNvSpPr txBox="1"/>
          <p:nvPr/>
        </p:nvSpPr>
        <p:spPr>
          <a:xfrm>
            <a:off x="8370018" y="3449429"/>
            <a:ext cx="2334165" cy="1323439"/>
          </a:xfrm>
          <a:prstGeom prst="rect">
            <a:avLst/>
          </a:prstGeom>
          <a:noFill/>
        </p:spPr>
        <p:txBody>
          <a:bodyPr wrap="none" rtlCol="0">
            <a:spAutoFit/>
          </a:bodyPr>
          <a:lstStyle/>
          <a:p>
            <a:r>
              <a:rPr lang="en-US" sz="2000" dirty="0"/>
              <a:t>Make ethical,</a:t>
            </a:r>
          </a:p>
          <a:p>
            <a:r>
              <a:rPr lang="en-US" sz="2000" dirty="0"/>
              <a:t>constructive choices</a:t>
            </a:r>
          </a:p>
          <a:p>
            <a:r>
              <a:rPr lang="en-US" sz="2000" dirty="0"/>
              <a:t>about personal and</a:t>
            </a:r>
          </a:p>
          <a:p>
            <a:r>
              <a:rPr lang="en-US" sz="2000" dirty="0"/>
              <a:t>social behavior</a:t>
            </a:r>
          </a:p>
        </p:txBody>
      </p:sp>
      <p:sp>
        <p:nvSpPr>
          <p:cNvPr id="7" name="TextBox 6"/>
          <p:cNvSpPr txBox="1"/>
          <p:nvPr/>
        </p:nvSpPr>
        <p:spPr>
          <a:xfrm>
            <a:off x="4168734" y="5583331"/>
            <a:ext cx="4944944" cy="707886"/>
          </a:xfrm>
          <a:prstGeom prst="rect">
            <a:avLst/>
          </a:prstGeom>
          <a:noFill/>
        </p:spPr>
        <p:txBody>
          <a:bodyPr wrap="square" rtlCol="0">
            <a:spAutoFit/>
          </a:bodyPr>
          <a:lstStyle/>
          <a:p>
            <a:r>
              <a:rPr lang="en-US" sz="2000" dirty="0"/>
              <a:t>Form positive relationships, work</a:t>
            </a:r>
          </a:p>
          <a:p>
            <a:r>
              <a:rPr lang="en-US" sz="2000" dirty="0"/>
              <a:t>in teams, deal effectively with conflict</a:t>
            </a:r>
          </a:p>
        </p:txBody>
      </p:sp>
      <p:sp>
        <p:nvSpPr>
          <p:cNvPr id="8" name="TextBox 7"/>
          <p:cNvSpPr txBox="1"/>
          <p:nvPr/>
        </p:nvSpPr>
        <p:spPr>
          <a:xfrm>
            <a:off x="1364000" y="3657600"/>
            <a:ext cx="1953099" cy="1323439"/>
          </a:xfrm>
          <a:prstGeom prst="rect">
            <a:avLst/>
          </a:prstGeom>
          <a:noFill/>
        </p:spPr>
        <p:txBody>
          <a:bodyPr wrap="none" rtlCol="0">
            <a:spAutoFit/>
          </a:bodyPr>
          <a:lstStyle/>
          <a:p>
            <a:r>
              <a:rPr lang="en-US" sz="2000" dirty="0"/>
              <a:t>Show</a:t>
            </a:r>
          </a:p>
          <a:p>
            <a:r>
              <a:rPr lang="en-US" sz="2000" dirty="0"/>
              <a:t>understanding</a:t>
            </a:r>
          </a:p>
          <a:p>
            <a:r>
              <a:rPr lang="en-US" sz="2000" dirty="0"/>
              <a:t>and empathy for</a:t>
            </a:r>
          </a:p>
          <a:p>
            <a:r>
              <a:rPr lang="en-US" sz="2000" dirty="0"/>
              <a:t>others</a:t>
            </a:r>
          </a:p>
        </p:txBody>
      </p:sp>
      <p:sp>
        <p:nvSpPr>
          <p:cNvPr id="10" name="TextBox 9"/>
          <p:cNvSpPr txBox="1"/>
          <p:nvPr/>
        </p:nvSpPr>
        <p:spPr>
          <a:xfrm>
            <a:off x="1600200" y="1281059"/>
            <a:ext cx="2111925" cy="1323439"/>
          </a:xfrm>
          <a:prstGeom prst="rect">
            <a:avLst/>
          </a:prstGeom>
          <a:noFill/>
        </p:spPr>
        <p:txBody>
          <a:bodyPr wrap="none" rtlCol="0">
            <a:spAutoFit/>
          </a:bodyPr>
          <a:lstStyle/>
          <a:p>
            <a:r>
              <a:rPr lang="en-US" sz="2000" dirty="0"/>
              <a:t>Manage emotions</a:t>
            </a:r>
          </a:p>
          <a:p>
            <a:r>
              <a:rPr lang="en-US" sz="2000" dirty="0"/>
              <a:t>and behaviors</a:t>
            </a:r>
          </a:p>
          <a:p>
            <a:r>
              <a:rPr lang="en-US" sz="2000" dirty="0"/>
              <a:t>to achieve</a:t>
            </a:r>
          </a:p>
          <a:p>
            <a:r>
              <a:rPr lang="en-US" sz="2000" dirty="0"/>
              <a:t>one’s goals</a:t>
            </a:r>
          </a:p>
        </p:txBody>
      </p:sp>
      <p:sp>
        <p:nvSpPr>
          <p:cNvPr id="3" name="TextBox 2"/>
          <p:cNvSpPr txBox="1"/>
          <p:nvPr/>
        </p:nvSpPr>
        <p:spPr>
          <a:xfrm>
            <a:off x="381000" y="5752608"/>
            <a:ext cx="1759649" cy="400110"/>
          </a:xfrm>
          <a:prstGeom prst="rect">
            <a:avLst/>
          </a:prstGeom>
          <a:noFill/>
        </p:spPr>
        <p:txBody>
          <a:bodyPr wrap="none" rtlCol="0">
            <a:spAutoFit/>
          </a:bodyPr>
          <a:lstStyle/>
          <a:p>
            <a:r>
              <a:rPr lang="en-US" sz="2000" dirty="0">
                <a:hlinkClick r:id="rId4"/>
              </a:rPr>
              <a:t>www.casel.org</a:t>
            </a:r>
            <a:r>
              <a:rPr lang="en-US" dirty="0"/>
              <a:t> </a:t>
            </a:r>
          </a:p>
        </p:txBody>
      </p:sp>
    </p:spTree>
    <p:extLst>
      <p:ext uri="{BB962C8B-B14F-4D97-AF65-F5344CB8AC3E}">
        <p14:creationId xmlns:p14="http://schemas.microsoft.com/office/powerpoint/2010/main" val="39789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do we build/ support the 6 Cs?</a:t>
            </a:r>
          </a:p>
        </p:txBody>
      </p:sp>
      <p:pic>
        <p:nvPicPr>
          <p:cNvPr id="7" name="Content Placeholder 6"/>
          <p:cNvPicPr>
            <a:picLocks noGrp="1" noChangeAspect="1"/>
          </p:cNvPicPr>
          <p:nvPr>
            <p:ph idx="1"/>
          </p:nvPr>
        </p:nvPicPr>
        <p:blipFill rotWithShape="1">
          <a:blip r:embed="rId3"/>
          <a:srcRect l="5868" t="-314" r="7042" b="8784"/>
          <a:stretch/>
        </p:blipFill>
        <p:spPr>
          <a:xfrm>
            <a:off x="4191000" y="594359"/>
            <a:ext cx="8001000" cy="4892041"/>
          </a:xfrm>
          <a:prstGeom prst="rect">
            <a:avLst/>
          </a:prstGeom>
        </p:spPr>
      </p:pic>
    </p:spTree>
    <p:extLst>
      <p:ext uri="{BB962C8B-B14F-4D97-AF65-F5344CB8AC3E}">
        <p14:creationId xmlns:p14="http://schemas.microsoft.com/office/powerpoint/2010/main" val="132769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idx="4294967295"/>
          </p:nvPr>
        </p:nvSpPr>
        <p:spPr>
          <a:xfrm>
            <a:off x="803940" y="4240"/>
            <a:ext cx="7772400" cy="1066801"/>
          </a:xfrm>
        </p:spPr>
        <p:txBody>
          <a:bodyPr>
            <a:normAutofit/>
          </a:bodyPr>
          <a:lstStyle/>
          <a:p>
            <a:r>
              <a:rPr lang="en-US" altLang="en-US" sz="4400" dirty="0"/>
              <a:t>Services-Opportunities-Supports</a:t>
            </a:r>
          </a:p>
        </p:txBody>
      </p:sp>
      <p:grpSp>
        <p:nvGrpSpPr>
          <p:cNvPr id="3" name="Group 2">
            <a:extLst>
              <a:ext uri="{FF2B5EF4-FFF2-40B4-BE49-F238E27FC236}">
                <a16:creationId xmlns:a16="http://schemas.microsoft.com/office/drawing/2014/main" id="{1EA2F861-9B19-42D9-A3D8-D7D83DACEAD3}"/>
              </a:ext>
            </a:extLst>
          </p:cNvPr>
          <p:cNvGrpSpPr/>
          <p:nvPr/>
        </p:nvGrpSpPr>
        <p:grpSpPr>
          <a:xfrm>
            <a:off x="3615660" y="1588839"/>
            <a:ext cx="4960681" cy="4136323"/>
            <a:chOff x="2525584" y="876629"/>
            <a:chExt cx="3720511" cy="3102242"/>
          </a:xfrm>
        </p:grpSpPr>
        <p:sp>
          <p:nvSpPr>
            <p:cNvPr id="10243" name="Oval 3"/>
            <p:cNvSpPr>
              <a:spLocks noChangeArrowheads="1"/>
            </p:cNvSpPr>
            <p:nvPr/>
          </p:nvSpPr>
          <p:spPr bwMode="auto">
            <a:xfrm>
              <a:off x="2525584" y="876629"/>
              <a:ext cx="2057400" cy="1943100"/>
            </a:xfrm>
            <a:prstGeom prst="ellipse">
              <a:avLst/>
            </a:prstGeom>
            <a:solidFill>
              <a:schemeClr val="bg2">
                <a:lumMod val="50000"/>
                <a:alpha val="39999"/>
              </a:schemeClr>
            </a:solidFill>
            <a:ln w="9525">
              <a:noFill/>
              <a:miter lim="800000"/>
              <a:headEnd/>
              <a:tailEnd/>
            </a:ln>
            <a:effectLst/>
          </p:spPr>
          <p:txBody>
            <a:bodyPr wrap="none" anchor="ctr"/>
            <a:lstStyle/>
            <a:p>
              <a:endParaRPr lang="en-US"/>
            </a:p>
          </p:txBody>
        </p:sp>
        <p:sp>
          <p:nvSpPr>
            <p:cNvPr id="10244" name="Oval 4"/>
            <p:cNvSpPr>
              <a:spLocks noChangeArrowheads="1"/>
            </p:cNvSpPr>
            <p:nvPr/>
          </p:nvSpPr>
          <p:spPr bwMode="auto">
            <a:xfrm>
              <a:off x="3415167" y="2092921"/>
              <a:ext cx="2057400" cy="1885950"/>
            </a:xfrm>
            <a:prstGeom prst="ellipse">
              <a:avLst/>
            </a:prstGeom>
            <a:solidFill>
              <a:schemeClr val="accent3">
                <a:lumMod val="75000"/>
                <a:alpha val="38000"/>
              </a:schemeClr>
            </a:solidFill>
            <a:ln w="9525">
              <a:noFill/>
              <a:miter lim="800000"/>
              <a:headEnd/>
              <a:tailEnd/>
            </a:ln>
            <a:effectLst/>
          </p:spPr>
          <p:txBody>
            <a:bodyPr wrap="none" anchor="ctr"/>
            <a:lstStyle/>
            <a:p>
              <a:endParaRPr lang="en-US"/>
            </a:p>
          </p:txBody>
        </p:sp>
        <p:sp>
          <p:nvSpPr>
            <p:cNvPr id="10245" name="Oval 5"/>
            <p:cNvSpPr>
              <a:spLocks noChangeArrowheads="1"/>
            </p:cNvSpPr>
            <p:nvPr/>
          </p:nvSpPr>
          <p:spPr bwMode="auto">
            <a:xfrm>
              <a:off x="4188695" y="889599"/>
              <a:ext cx="2057400" cy="1885950"/>
            </a:xfrm>
            <a:prstGeom prst="ellipse">
              <a:avLst/>
            </a:prstGeom>
            <a:solidFill>
              <a:schemeClr val="accent5">
                <a:lumMod val="75000"/>
                <a:alpha val="38000"/>
              </a:schemeClr>
            </a:solidFill>
            <a:ln w="9525">
              <a:noFill/>
              <a:miter lim="800000"/>
              <a:headEnd/>
              <a:tailEnd/>
            </a:ln>
            <a:effectLst/>
          </p:spPr>
          <p:txBody>
            <a:bodyPr wrap="none" anchor="ctr"/>
            <a:lstStyle/>
            <a:p>
              <a:endParaRPr lang="en-US"/>
            </a:p>
          </p:txBody>
        </p:sp>
        <p:sp>
          <p:nvSpPr>
            <p:cNvPr id="10246" name="Text Box 6"/>
            <p:cNvSpPr txBox="1">
              <a:spLocks noChangeArrowheads="1"/>
            </p:cNvSpPr>
            <p:nvPr/>
          </p:nvSpPr>
          <p:spPr bwMode="auto">
            <a:xfrm>
              <a:off x="2853291" y="1625559"/>
              <a:ext cx="1174937" cy="3924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800" b="1">
                  <a:solidFill>
                    <a:schemeClr val="bg2">
                      <a:lumMod val="25000"/>
                    </a:schemeClr>
                  </a:solidFill>
                </a:rPr>
                <a:t>SERVICES</a:t>
              </a:r>
            </a:p>
          </p:txBody>
        </p:sp>
        <p:sp>
          <p:nvSpPr>
            <p:cNvPr id="10247" name="Text Box 7"/>
            <p:cNvSpPr txBox="1">
              <a:spLocks noChangeArrowheads="1"/>
            </p:cNvSpPr>
            <p:nvPr/>
          </p:nvSpPr>
          <p:spPr bwMode="auto">
            <a:xfrm>
              <a:off x="4691448" y="1640948"/>
              <a:ext cx="1317572"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800" b="1">
                  <a:solidFill>
                    <a:schemeClr val="accent5">
                      <a:lumMod val="50000"/>
                    </a:schemeClr>
                  </a:solidFill>
                </a:rPr>
                <a:t>SUPPORTS</a:t>
              </a:r>
            </a:p>
          </p:txBody>
        </p:sp>
        <p:sp>
          <p:nvSpPr>
            <p:cNvPr id="10248" name="Text Box 8"/>
            <p:cNvSpPr txBox="1">
              <a:spLocks noChangeArrowheads="1"/>
            </p:cNvSpPr>
            <p:nvPr/>
          </p:nvSpPr>
          <p:spPr bwMode="auto">
            <a:xfrm>
              <a:off x="3427836" y="2934661"/>
              <a:ext cx="1957027"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solidFill>
                    <a:schemeClr val="accent2">
                      <a:lumMod val="75000"/>
                    </a:schemeClr>
                  </a:solidFill>
                </a:rPr>
                <a:t>OPPORTUNITIES</a:t>
              </a:r>
            </a:p>
          </p:txBody>
        </p:sp>
      </p:grpSp>
      <p:sp>
        <p:nvSpPr>
          <p:cNvPr id="10249" name="Rectangle 9"/>
          <p:cNvSpPr>
            <a:spLocks noChangeArrowheads="1"/>
          </p:cNvSpPr>
          <p:nvPr/>
        </p:nvSpPr>
        <p:spPr bwMode="auto">
          <a:xfrm>
            <a:off x="421407" y="1940101"/>
            <a:ext cx="3133315" cy="181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116837" indent="-116837">
              <a:buFontTx/>
              <a:buChar char="•"/>
            </a:pPr>
            <a:r>
              <a:rPr lang="en-US" altLang="en-US" sz="1867">
                <a:solidFill>
                  <a:schemeClr val="bg2">
                    <a:lumMod val="25000"/>
                  </a:schemeClr>
                </a:solidFill>
                <a:cs typeface="Times New Roman"/>
              </a:rPr>
              <a:t> Provided </a:t>
            </a:r>
            <a:r>
              <a:rPr lang="en-US" altLang="en-US" sz="1867" b="1" i="1">
                <a:solidFill>
                  <a:schemeClr val="bg2">
                    <a:lumMod val="25000"/>
                  </a:schemeClr>
                </a:solidFill>
                <a:cs typeface="Times New Roman"/>
              </a:rPr>
              <a:t>to or for</a:t>
            </a:r>
            <a:r>
              <a:rPr lang="en-US" altLang="en-US" sz="1867" b="1">
                <a:solidFill>
                  <a:schemeClr val="bg2">
                    <a:lumMod val="25000"/>
                  </a:schemeClr>
                </a:solidFill>
                <a:cs typeface="Times New Roman"/>
              </a:rPr>
              <a:t> </a:t>
            </a:r>
            <a:r>
              <a:rPr lang="en-US" altLang="en-US" sz="1867">
                <a:solidFill>
                  <a:schemeClr val="bg2">
                    <a:lumMod val="25000"/>
                  </a:schemeClr>
                </a:solidFill>
                <a:cs typeface="Times New Roman"/>
              </a:rPr>
              <a:t>youth </a:t>
            </a:r>
            <a:endParaRPr lang="en-US" sz="1867">
              <a:solidFill>
                <a:schemeClr val="bg2">
                  <a:lumMod val="25000"/>
                </a:schemeClr>
              </a:solidFill>
              <a:cs typeface="Calibri" panose="020F0502020204030204"/>
            </a:endParaRPr>
          </a:p>
          <a:p>
            <a:pPr marL="116837" indent="-116837">
              <a:buFontTx/>
              <a:buChar char="•"/>
            </a:pPr>
            <a:r>
              <a:rPr lang="en-US" altLang="en-US" sz="1867">
                <a:solidFill>
                  <a:schemeClr val="bg2">
                    <a:lumMod val="25000"/>
                  </a:schemeClr>
                </a:solidFill>
                <a:cs typeface="Times New Roman"/>
              </a:rPr>
              <a:t> Intended to enhance</a:t>
            </a:r>
            <a:br>
              <a:rPr lang="en-US" altLang="en-US" sz="1867">
                <a:solidFill>
                  <a:schemeClr val="bg2">
                    <a:lumMod val="25000"/>
                  </a:schemeClr>
                </a:solidFill>
                <a:cs typeface="Times New Roman"/>
              </a:rPr>
            </a:br>
            <a:r>
              <a:rPr lang="en-US" altLang="en-US" sz="1867">
                <a:solidFill>
                  <a:schemeClr val="bg2">
                    <a:lumMod val="25000"/>
                  </a:schemeClr>
                </a:solidFill>
                <a:cs typeface="Times New Roman"/>
              </a:rPr>
              <a:t> health, safety, performance,</a:t>
            </a:r>
            <a:br>
              <a:rPr lang="en-US" altLang="en-US" sz="1867">
                <a:solidFill>
                  <a:schemeClr val="bg2">
                    <a:lumMod val="25000"/>
                  </a:schemeClr>
                </a:solidFill>
                <a:cs typeface="Times New Roman"/>
              </a:rPr>
            </a:br>
            <a:r>
              <a:rPr lang="en-US" altLang="en-US" sz="1867">
                <a:solidFill>
                  <a:schemeClr val="bg2">
                    <a:lumMod val="25000"/>
                  </a:schemeClr>
                </a:solidFill>
                <a:cs typeface="Times New Roman"/>
              </a:rPr>
              <a:t> and other forms of essential</a:t>
            </a:r>
            <a:br>
              <a:rPr lang="en-US" altLang="en-US" sz="1867">
                <a:solidFill>
                  <a:schemeClr val="bg2">
                    <a:lumMod val="25000"/>
                  </a:schemeClr>
                </a:solidFill>
                <a:cs typeface="Times New Roman"/>
              </a:rPr>
            </a:br>
            <a:r>
              <a:rPr lang="en-US" altLang="en-US" sz="1867">
                <a:solidFill>
                  <a:schemeClr val="bg2">
                    <a:lumMod val="25000"/>
                  </a:schemeClr>
                </a:solidFill>
                <a:cs typeface="Times New Roman"/>
              </a:rPr>
              <a:t> wellbeing and physiological</a:t>
            </a:r>
            <a:br>
              <a:rPr lang="en-US" altLang="en-US" sz="1867">
                <a:solidFill>
                  <a:schemeClr val="bg2">
                    <a:lumMod val="25000"/>
                  </a:schemeClr>
                </a:solidFill>
                <a:cs typeface="Times New Roman"/>
              </a:rPr>
            </a:br>
            <a:r>
              <a:rPr lang="en-US" altLang="en-US" sz="1867">
                <a:solidFill>
                  <a:schemeClr val="bg2">
                    <a:lumMod val="25000"/>
                  </a:schemeClr>
                </a:solidFill>
                <a:cs typeface="Times New Roman"/>
              </a:rPr>
              <a:t> functioning</a:t>
            </a:r>
          </a:p>
        </p:txBody>
      </p:sp>
      <p:sp>
        <p:nvSpPr>
          <p:cNvPr id="10250" name="Rectangle 10"/>
          <p:cNvSpPr>
            <a:spLocks noChangeArrowheads="1"/>
          </p:cNvSpPr>
          <p:nvPr/>
        </p:nvSpPr>
        <p:spPr bwMode="auto">
          <a:xfrm>
            <a:off x="8576340" y="1744512"/>
            <a:ext cx="3144693" cy="1816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116837" indent="-116837">
              <a:buFontTx/>
              <a:buChar char="•"/>
            </a:pPr>
            <a:r>
              <a:rPr lang="en-US" altLang="en-US" sz="1867">
                <a:solidFill>
                  <a:schemeClr val="accent5">
                    <a:lumMod val="50000"/>
                  </a:schemeClr>
                </a:solidFill>
                <a:cs typeface="Times New Roman"/>
              </a:rPr>
              <a:t> Conducted </a:t>
            </a:r>
            <a:r>
              <a:rPr lang="en-US" altLang="en-US" sz="1867" b="1" i="1">
                <a:solidFill>
                  <a:schemeClr val="accent5">
                    <a:lumMod val="50000"/>
                  </a:schemeClr>
                </a:solidFill>
                <a:cs typeface="Times New Roman"/>
              </a:rPr>
              <a:t>with</a:t>
            </a:r>
            <a:r>
              <a:rPr lang="en-US" altLang="en-US" sz="1867">
                <a:solidFill>
                  <a:schemeClr val="accent5">
                    <a:lumMod val="50000"/>
                  </a:schemeClr>
                </a:solidFill>
                <a:cs typeface="Times New Roman"/>
              </a:rPr>
              <a:t> youth </a:t>
            </a:r>
            <a:endParaRPr lang="en-US" sz="1867">
              <a:solidFill>
                <a:schemeClr val="accent5">
                  <a:lumMod val="50000"/>
                </a:schemeClr>
              </a:solidFill>
            </a:endParaRPr>
          </a:p>
          <a:p>
            <a:pPr marL="116837" indent="-116837">
              <a:buFontTx/>
              <a:buChar char="•"/>
            </a:pPr>
            <a:r>
              <a:rPr kumimoji="1" lang="en-US" altLang="en-US" sz="1867">
                <a:solidFill>
                  <a:schemeClr val="accent5">
                    <a:lumMod val="50000"/>
                  </a:schemeClr>
                </a:solidFill>
                <a:cs typeface="Times New Roman"/>
              </a:rPr>
              <a:t> Relationships and resources</a:t>
            </a:r>
            <a:br>
              <a:rPr kumimoji="1" lang="en-US" altLang="en-US" sz="1867">
                <a:solidFill>
                  <a:schemeClr val="accent5">
                    <a:lumMod val="50000"/>
                  </a:schemeClr>
                </a:solidFill>
                <a:cs typeface="Times New Roman"/>
              </a:rPr>
            </a:br>
            <a:r>
              <a:rPr kumimoji="1" lang="en-US" altLang="en-US" sz="1867">
                <a:solidFill>
                  <a:schemeClr val="accent5">
                    <a:lumMod val="50000"/>
                  </a:schemeClr>
                </a:solidFill>
                <a:cs typeface="Times New Roman"/>
              </a:rPr>
              <a:t> to support emotional</a:t>
            </a:r>
            <a:br>
              <a:rPr kumimoji="1" lang="en-US" altLang="en-US" sz="1867">
                <a:solidFill>
                  <a:schemeClr val="accent5">
                    <a:lumMod val="50000"/>
                  </a:schemeClr>
                </a:solidFill>
                <a:cs typeface="Times New Roman"/>
              </a:rPr>
            </a:br>
            <a:r>
              <a:rPr kumimoji="1" lang="en-US" altLang="en-US" sz="1867">
                <a:solidFill>
                  <a:schemeClr val="accent5">
                    <a:lumMod val="50000"/>
                  </a:schemeClr>
                </a:solidFill>
                <a:cs typeface="Times New Roman"/>
              </a:rPr>
              <a:t> wellbeing; structure and</a:t>
            </a:r>
            <a:br>
              <a:rPr kumimoji="1" lang="en-US" altLang="en-US" sz="1867">
                <a:solidFill>
                  <a:schemeClr val="accent5">
                    <a:lumMod val="50000"/>
                  </a:schemeClr>
                </a:solidFill>
                <a:cs typeface="Times New Roman"/>
              </a:rPr>
            </a:br>
            <a:r>
              <a:rPr kumimoji="1" lang="en-US" altLang="en-US" sz="1867">
                <a:solidFill>
                  <a:schemeClr val="accent5">
                    <a:lumMod val="50000"/>
                  </a:schemeClr>
                </a:solidFill>
                <a:cs typeface="Times New Roman"/>
              </a:rPr>
              <a:t> guidance; access to info</a:t>
            </a:r>
            <a:br>
              <a:rPr kumimoji="1" lang="en-US" altLang="en-US" sz="1867">
                <a:solidFill>
                  <a:schemeClr val="accent5">
                    <a:lumMod val="50000"/>
                  </a:schemeClr>
                </a:solidFill>
                <a:cs typeface="Times New Roman"/>
              </a:rPr>
            </a:br>
            <a:r>
              <a:rPr kumimoji="1" lang="en-US" altLang="en-US" sz="1867">
                <a:solidFill>
                  <a:schemeClr val="accent5">
                    <a:lumMod val="50000"/>
                  </a:schemeClr>
                </a:solidFill>
                <a:cs typeface="Times New Roman"/>
              </a:rPr>
              <a:t> and resources </a:t>
            </a:r>
            <a:endParaRPr lang="en-US" altLang="en-US" sz="1867">
              <a:solidFill>
                <a:schemeClr val="accent5">
                  <a:lumMod val="50000"/>
                </a:schemeClr>
              </a:solidFill>
              <a:cs typeface="Times New Roman" pitchFamily="18" charset="0"/>
            </a:endParaRPr>
          </a:p>
        </p:txBody>
      </p:sp>
      <p:sp>
        <p:nvSpPr>
          <p:cNvPr id="10251" name="Rectangle 11"/>
          <p:cNvSpPr>
            <a:spLocks noChangeArrowheads="1"/>
          </p:cNvSpPr>
          <p:nvPr/>
        </p:nvSpPr>
        <p:spPr bwMode="auto">
          <a:xfrm>
            <a:off x="7452653" y="4794532"/>
            <a:ext cx="4222271" cy="152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p>
            <a:pPr marL="116837" indent="-116837">
              <a:buFontTx/>
              <a:buChar char="•"/>
            </a:pPr>
            <a:r>
              <a:rPr lang="en-US" altLang="en-US" sz="1867">
                <a:solidFill>
                  <a:schemeClr val="accent2">
                    <a:lumMod val="75000"/>
                  </a:schemeClr>
                </a:solidFill>
                <a:cs typeface="Times New Roman"/>
              </a:rPr>
              <a:t> Done </a:t>
            </a:r>
            <a:r>
              <a:rPr lang="en-US" altLang="en-US" sz="1867" b="1" i="1">
                <a:solidFill>
                  <a:schemeClr val="accent2">
                    <a:lumMod val="75000"/>
                  </a:schemeClr>
                </a:solidFill>
                <a:cs typeface="Times New Roman"/>
              </a:rPr>
              <a:t>by</a:t>
            </a:r>
            <a:r>
              <a:rPr lang="en-US" altLang="en-US" sz="1867">
                <a:solidFill>
                  <a:schemeClr val="accent2">
                    <a:lumMod val="75000"/>
                  </a:schemeClr>
                </a:solidFill>
                <a:cs typeface="Times New Roman"/>
              </a:rPr>
              <a:t> youth </a:t>
            </a:r>
            <a:endParaRPr lang="en-US" sz="1867">
              <a:solidFill>
                <a:schemeClr val="accent2">
                  <a:lumMod val="75000"/>
                </a:schemeClr>
              </a:solidFill>
            </a:endParaRPr>
          </a:p>
          <a:p>
            <a:pPr marL="116837" indent="-116837">
              <a:buFontTx/>
              <a:buChar char="•"/>
            </a:pPr>
            <a:r>
              <a:rPr kumimoji="1" lang="en-US" altLang="en-US" sz="1867">
                <a:solidFill>
                  <a:schemeClr val="accent2">
                    <a:lumMod val="75000"/>
                  </a:schemeClr>
                </a:solidFill>
                <a:cs typeface="Times New Roman"/>
              </a:rPr>
              <a:t> Meaningful opportunities to practice</a:t>
            </a:r>
            <a:br>
              <a:rPr kumimoji="1" lang="en-US" altLang="en-US" sz="1867">
                <a:solidFill>
                  <a:schemeClr val="accent2">
                    <a:lumMod val="75000"/>
                  </a:schemeClr>
                </a:solidFill>
                <a:cs typeface="Times New Roman"/>
              </a:rPr>
            </a:br>
            <a:r>
              <a:rPr kumimoji="1" lang="en-US" altLang="en-US" sz="1867">
                <a:solidFill>
                  <a:schemeClr val="accent2">
                    <a:lumMod val="75000"/>
                  </a:schemeClr>
                </a:solidFill>
                <a:cs typeface="Times New Roman"/>
              </a:rPr>
              <a:t> and expand on what youth know and</a:t>
            </a:r>
            <a:br>
              <a:rPr kumimoji="1" lang="en-US" altLang="en-US" sz="1867">
                <a:solidFill>
                  <a:schemeClr val="accent2">
                    <a:lumMod val="75000"/>
                  </a:schemeClr>
                </a:solidFill>
                <a:cs typeface="Times New Roman"/>
              </a:rPr>
            </a:br>
            <a:r>
              <a:rPr kumimoji="1" lang="en-US" altLang="en-US" sz="1867">
                <a:solidFill>
                  <a:schemeClr val="accent2">
                    <a:lumMod val="75000"/>
                  </a:schemeClr>
                </a:solidFill>
                <a:cs typeface="Times New Roman"/>
              </a:rPr>
              <a:t> learn – either through work, service, </a:t>
            </a:r>
            <a:br>
              <a:rPr kumimoji="1" lang="en-US" altLang="en-US" sz="1867">
                <a:solidFill>
                  <a:schemeClr val="accent2">
                    <a:lumMod val="75000"/>
                  </a:schemeClr>
                </a:solidFill>
                <a:cs typeface="Times New Roman"/>
              </a:rPr>
            </a:br>
            <a:r>
              <a:rPr kumimoji="1" lang="en-US" altLang="en-US" sz="1867">
                <a:solidFill>
                  <a:schemeClr val="accent2">
                    <a:lumMod val="75000"/>
                  </a:schemeClr>
                </a:solidFill>
                <a:cs typeface="Times New Roman"/>
              </a:rPr>
              <a:t> or advanced learning</a:t>
            </a:r>
            <a:endParaRPr lang="en-US" altLang="en-US" sz="1867">
              <a:solidFill>
                <a:schemeClr val="accent2">
                  <a:lumMod val="75000"/>
                </a:schemeClr>
              </a:solidFill>
              <a:cs typeface="Times New Roman"/>
            </a:endParaRPr>
          </a:p>
        </p:txBody>
      </p:sp>
      <p:sp>
        <p:nvSpPr>
          <p:cNvPr id="2" name="Slide Number Placeholder 1">
            <a:extLst>
              <a:ext uri="{FF2B5EF4-FFF2-40B4-BE49-F238E27FC236}">
                <a16:creationId xmlns:a16="http://schemas.microsoft.com/office/drawing/2014/main" id="{2A63E5D5-BEB6-48BB-9296-FE3B74F669F0}"/>
              </a:ext>
            </a:extLst>
          </p:cNvPr>
          <p:cNvSpPr>
            <a:spLocks noGrp="1"/>
          </p:cNvSpPr>
          <p:nvPr>
            <p:ph type="sldNum" sz="quarter" idx="12"/>
          </p:nvPr>
        </p:nvSpPr>
        <p:spPr/>
        <p:txBody>
          <a:bodyPr/>
          <a:lstStyle/>
          <a:p>
            <a:fld id="{ACCDE1AC-716E-4A65-9AA6-528286170DD3}" type="slidenum">
              <a:rPr lang="en-US" smtClean="0">
                <a:solidFill>
                  <a:schemeClr val="accent2"/>
                </a:solidFill>
              </a:rPr>
              <a:pPr/>
              <a:t>12</a:t>
            </a:fld>
            <a:endParaRPr lang="en-US">
              <a:solidFill>
                <a:schemeClr val="accent2"/>
              </a:solidFill>
            </a:endParaRPr>
          </a:p>
        </p:txBody>
      </p:sp>
    </p:spTree>
    <p:extLst>
      <p:ext uri="{BB962C8B-B14F-4D97-AF65-F5344CB8AC3E}">
        <p14:creationId xmlns:p14="http://schemas.microsoft.com/office/powerpoint/2010/main" val="390627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A2F861-9B19-42D9-A3D8-D7D83DACEAD3}"/>
              </a:ext>
            </a:extLst>
          </p:cNvPr>
          <p:cNvGrpSpPr/>
          <p:nvPr/>
        </p:nvGrpSpPr>
        <p:grpSpPr>
          <a:xfrm>
            <a:off x="3581400" y="1295400"/>
            <a:ext cx="4385340" cy="3820162"/>
            <a:chOff x="2525584" y="876629"/>
            <a:chExt cx="3720511" cy="3102242"/>
          </a:xfrm>
        </p:grpSpPr>
        <p:sp>
          <p:nvSpPr>
            <p:cNvPr id="3" name="Oval 3"/>
            <p:cNvSpPr>
              <a:spLocks noChangeArrowheads="1"/>
            </p:cNvSpPr>
            <p:nvPr/>
          </p:nvSpPr>
          <p:spPr bwMode="auto">
            <a:xfrm>
              <a:off x="2525584" y="876629"/>
              <a:ext cx="2057400" cy="1943100"/>
            </a:xfrm>
            <a:prstGeom prst="ellipse">
              <a:avLst/>
            </a:prstGeom>
            <a:solidFill>
              <a:schemeClr val="bg2">
                <a:lumMod val="50000"/>
                <a:alpha val="39999"/>
              </a:schemeClr>
            </a:solidFill>
            <a:ln w="9525">
              <a:noFill/>
              <a:miter lim="800000"/>
              <a:headEnd/>
              <a:tailEnd/>
            </a:ln>
            <a:effectLst/>
          </p:spPr>
          <p:txBody>
            <a:bodyPr wrap="none" anchor="ctr"/>
            <a:lstStyle/>
            <a:p>
              <a:endParaRPr lang="en-US"/>
            </a:p>
          </p:txBody>
        </p:sp>
        <p:sp>
          <p:nvSpPr>
            <p:cNvPr id="4" name="Oval 4"/>
            <p:cNvSpPr>
              <a:spLocks noChangeArrowheads="1"/>
            </p:cNvSpPr>
            <p:nvPr/>
          </p:nvSpPr>
          <p:spPr bwMode="auto">
            <a:xfrm>
              <a:off x="3415167" y="2092921"/>
              <a:ext cx="2057400" cy="1885950"/>
            </a:xfrm>
            <a:prstGeom prst="ellipse">
              <a:avLst/>
            </a:prstGeom>
            <a:solidFill>
              <a:schemeClr val="accent3">
                <a:lumMod val="75000"/>
                <a:alpha val="38000"/>
              </a:schemeClr>
            </a:solidFill>
            <a:ln w="9525">
              <a:noFill/>
              <a:miter lim="800000"/>
              <a:headEnd/>
              <a:tailEnd/>
            </a:ln>
            <a:effectLst/>
          </p:spPr>
          <p:txBody>
            <a:bodyPr wrap="none" anchor="ctr"/>
            <a:lstStyle/>
            <a:p>
              <a:endParaRPr lang="en-US"/>
            </a:p>
          </p:txBody>
        </p:sp>
        <p:sp>
          <p:nvSpPr>
            <p:cNvPr id="5" name="Oval 5"/>
            <p:cNvSpPr>
              <a:spLocks noChangeArrowheads="1"/>
            </p:cNvSpPr>
            <p:nvPr/>
          </p:nvSpPr>
          <p:spPr bwMode="auto">
            <a:xfrm>
              <a:off x="4188695" y="889599"/>
              <a:ext cx="2057400" cy="1885950"/>
            </a:xfrm>
            <a:prstGeom prst="ellipse">
              <a:avLst/>
            </a:prstGeom>
            <a:solidFill>
              <a:schemeClr val="accent5">
                <a:lumMod val="75000"/>
                <a:alpha val="38000"/>
              </a:schemeClr>
            </a:solidFill>
            <a:ln w="9525">
              <a:noFill/>
              <a:miter lim="800000"/>
              <a:headEnd/>
              <a:tailEnd/>
            </a:ln>
            <a:effectLst/>
          </p:spPr>
          <p:txBody>
            <a:bodyPr wrap="none" anchor="ctr"/>
            <a:lstStyle/>
            <a:p>
              <a:endParaRPr lang="en-US"/>
            </a:p>
          </p:txBody>
        </p:sp>
        <p:sp>
          <p:nvSpPr>
            <p:cNvPr id="6" name="Text Box 6"/>
            <p:cNvSpPr txBox="1">
              <a:spLocks noChangeArrowheads="1"/>
            </p:cNvSpPr>
            <p:nvPr/>
          </p:nvSpPr>
          <p:spPr bwMode="auto">
            <a:xfrm>
              <a:off x="2853291" y="1625559"/>
              <a:ext cx="1174937" cy="39241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800" b="1" dirty="0">
                  <a:solidFill>
                    <a:schemeClr val="bg2">
                      <a:lumMod val="25000"/>
                    </a:schemeClr>
                  </a:solidFill>
                </a:rPr>
                <a:t>SERVICES</a:t>
              </a:r>
            </a:p>
          </p:txBody>
        </p:sp>
        <p:sp>
          <p:nvSpPr>
            <p:cNvPr id="7" name="Text Box 7"/>
            <p:cNvSpPr txBox="1">
              <a:spLocks noChangeArrowheads="1"/>
            </p:cNvSpPr>
            <p:nvPr/>
          </p:nvSpPr>
          <p:spPr bwMode="auto">
            <a:xfrm>
              <a:off x="4691448" y="1640948"/>
              <a:ext cx="1317572"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altLang="en-US" sz="2800" b="1">
                  <a:solidFill>
                    <a:schemeClr val="accent5">
                      <a:lumMod val="50000"/>
                    </a:schemeClr>
                  </a:solidFill>
                </a:rPr>
                <a:t>SUPPORTS</a:t>
              </a:r>
            </a:p>
          </p:txBody>
        </p:sp>
        <p:sp>
          <p:nvSpPr>
            <p:cNvPr id="8" name="Text Box 8"/>
            <p:cNvSpPr txBox="1">
              <a:spLocks noChangeArrowheads="1"/>
            </p:cNvSpPr>
            <p:nvPr/>
          </p:nvSpPr>
          <p:spPr bwMode="auto">
            <a:xfrm>
              <a:off x="3427836" y="2934661"/>
              <a:ext cx="1957027"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b="1">
                  <a:solidFill>
                    <a:schemeClr val="accent2">
                      <a:lumMod val="75000"/>
                    </a:schemeClr>
                  </a:solidFill>
                </a:rPr>
                <a:t>OPPORTUNITIES</a:t>
              </a:r>
            </a:p>
          </p:txBody>
        </p:sp>
      </p:grpSp>
      <p:sp>
        <p:nvSpPr>
          <p:cNvPr id="9" name="Rectangle 8"/>
          <p:cNvSpPr/>
          <p:nvPr/>
        </p:nvSpPr>
        <p:spPr>
          <a:xfrm>
            <a:off x="2971800" y="762000"/>
            <a:ext cx="5943600" cy="4800600"/>
          </a:xfrm>
          <a:prstGeom prst="rect">
            <a:avLst/>
          </a:prstGeom>
          <a:noFill/>
          <a:ln w="7620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7098760" y="579269"/>
            <a:ext cx="1905000" cy="400110"/>
          </a:xfrm>
          <a:prstGeom prst="rect">
            <a:avLst/>
          </a:prstGeom>
          <a:noFill/>
        </p:spPr>
        <p:txBody>
          <a:bodyPr wrap="square" rtlCol="0">
            <a:spAutoFit/>
          </a:bodyPr>
          <a:lstStyle/>
          <a:p>
            <a:r>
              <a:rPr lang="en-US" sz="2000" b="1" dirty="0">
                <a:solidFill>
                  <a:schemeClr val="bg1"/>
                </a:solidFill>
              </a:rPr>
              <a:t>Education</a:t>
            </a:r>
          </a:p>
        </p:txBody>
      </p:sp>
      <p:sp>
        <p:nvSpPr>
          <p:cNvPr id="11" name="TextBox 10"/>
          <p:cNvSpPr txBox="1"/>
          <p:nvPr/>
        </p:nvSpPr>
        <p:spPr>
          <a:xfrm>
            <a:off x="3463601" y="540591"/>
            <a:ext cx="1602848" cy="400110"/>
          </a:xfrm>
          <a:prstGeom prst="rect">
            <a:avLst/>
          </a:prstGeom>
          <a:noFill/>
        </p:spPr>
        <p:txBody>
          <a:bodyPr wrap="square" rtlCol="0">
            <a:spAutoFit/>
          </a:bodyPr>
          <a:lstStyle/>
          <a:p>
            <a:r>
              <a:rPr lang="en-US" sz="2000" b="1" dirty="0">
                <a:solidFill>
                  <a:schemeClr val="bg1"/>
                </a:solidFill>
              </a:rPr>
              <a:t>Family</a:t>
            </a:r>
          </a:p>
        </p:txBody>
      </p:sp>
      <p:sp>
        <p:nvSpPr>
          <p:cNvPr id="12" name="TextBox 11"/>
          <p:cNvSpPr txBox="1"/>
          <p:nvPr/>
        </p:nvSpPr>
        <p:spPr>
          <a:xfrm>
            <a:off x="5248153" y="524445"/>
            <a:ext cx="767326" cy="400110"/>
          </a:xfrm>
          <a:prstGeom prst="rect">
            <a:avLst/>
          </a:prstGeom>
          <a:noFill/>
        </p:spPr>
        <p:txBody>
          <a:bodyPr wrap="none" rtlCol="0">
            <a:spAutoFit/>
          </a:bodyPr>
          <a:lstStyle/>
          <a:p>
            <a:r>
              <a:rPr lang="en-US" sz="2000" b="1" dirty="0">
                <a:solidFill>
                  <a:schemeClr val="bg1"/>
                </a:solidFill>
              </a:rPr>
              <a:t>Peers</a:t>
            </a:r>
          </a:p>
        </p:txBody>
      </p:sp>
      <p:sp>
        <p:nvSpPr>
          <p:cNvPr id="13" name="TextBox 12"/>
          <p:cNvSpPr txBox="1"/>
          <p:nvPr/>
        </p:nvSpPr>
        <p:spPr>
          <a:xfrm rot="16200000">
            <a:off x="2563941" y="1759778"/>
            <a:ext cx="847155" cy="400110"/>
          </a:xfrm>
          <a:prstGeom prst="rect">
            <a:avLst/>
          </a:prstGeom>
          <a:noFill/>
        </p:spPr>
        <p:txBody>
          <a:bodyPr wrap="none" rtlCol="0">
            <a:spAutoFit/>
          </a:bodyPr>
          <a:lstStyle/>
          <a:p>
            <a:r>
              <a:rPr lang="en-US" sz="2000" b="1" dirty="0">
                <a:solidFill>
                  <a:schemeClr val="bg1"/>
                </a:solidFill>
              </a:rPr>
              <a:t>Safety</a:t>
            </a:r>
          </a:p>
        </p:txBody>
      </p:sp>
      <p:sp>
        <p:nvSpPr>
          <p:cNvPr id="14" name="TextBox 13"/>
          <p:cNvSpPr txBox="1"/>
          <p:nvPr/>
        </p:nvSpPr>
        <p:spPr>
          <a:xfrm>
            <a:off x="4265025" y="5378517"/>
            <a:ext cx="3738528" cy="400110"/>
          </a:xfrm>
          <a:prstGeom prst="rect">
            <a:avLst/>
          </a:prstGeom>
          <a:noFill/>
        </p:spPr>
        <p:txBody>
          <a:bodyPr wrap="square" rtlCol="0">
            <a:spAutoFit/>
          </a:bodyPr>
          <a:lstStyle/>
          <a:p>
            <a:r>
              <a:rPr lang="en-US" sz="2000" b="1" dirty="0">
                <a:solidFill>
                  <a:schemeClr val="bg1"/>
                </a:solidFill>
              </a:rPr>
              <a:t>Youth</a:t>
            </a:r>
            <a:r>
              <a:rPr lang="en-US" sz="2000" dirty="0">
                <a:solidFill>
                  <a:schemeClr val="bg1"/>
                </a:solidFill>
              </a:rPr>
              <a:t> </a:t>
            </a:r>
            <a:r>
              <a:rPr lang="en-US" sz="2000" b="1" dirty="0">
                <a:solidFill>
                  <a:schemeClr val="bg1"/>
                </a:solidFill>
              </a:rPr>
              <a:t>service organizations</a:t>
            </a:r>
          </a:p>
        </p:txBody>
      </p:sp>
      <p:sp>
        <p:nvSpPr>
          <p:cNvPr id="15" name="TextBox 14"/>
          <p:cNvSpPr txBox="1"/>
          <p:nvPr/>
        </p:nvSpPr>
        <p:spPr>
          <a:xfrm rot="5400000">
            <a:off x="7349809" y="3055312"/>
            <a:ext cx="3124200" cy="400110"/>
          </a:xfrm>
          <a:prstGeom prst="rect">
            <a:avLst/>
          </a:prstGeom>
          <a:noFill/>
        </p:spPr>
        <p:txBody>
          <a:bodyPr wrap="square" rtlCol="0">
            <a:spAutoFit/>
          </a:bodyPr>
          <a:lstStyle/>
          <a:p>
            <a:r>
              <a:rPr lang="en-US" sz="2000" b="1" dirty="0">
                <a:solidFill>
                  <a:schemeClr val="bg1"/>
                </a:solidFill>
              </a:rPr>
              <a:t>Community organizations</a:t>
            </a:r>
          </a:p>
        </p:txBody>
      </p:sp>
      <p:sp>
        <p:nvSpPr>
          <p:cNvPr id="16" name="TextBox 15"/>
          <p:cNvSpPr txBox="1"/>
          <p:nvPr/>
        </p:nvSpPr>
        <p:spPr>
          <a:xfrm rot="16200000">
            <a:off x="1557799" y="3914095"/>
            <a:ext cx="2859437" cy="400110"/>
          </a:xfrm>
          <a:prstGeom prst="rect">
            <a:avLst/>
          </a:prstGeom>
          <a:noFill/>
        </p:spPr>
        <p:txBody>
          <a:bodyPr wrap="none" rtlCol="0">
            <a:spAutoFit/>
          </a:bodyPr>
          <a:lstStyle/>
          <a:p>
            <a:r>
              <a:rPr lang="en-US" sz="2000" b="1" dirty="0">
                <a:solidFill>
                  <a:schemeClr val="bg1"/>
                </a:solidFill>
              </a:rPr>
              <a:t>Businesses/ Employment</a:t>
            </a:r>
          </a:p>
        </p:txBody>
      </p:sp>
      <p:sp>
        <p:nvSpPr>
          <p:cNvPr id="17" name="Oval 16"/>
          <p:cNvSpPr/>
          <p:nvPr/>
        </p:nvSpPr>
        <p:spPr>
          <a:xfrm>
            <a:off x="5088046" y="2546322"/>
            <a:ext cx="1295400" cy="914400"/>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tx1"/>
                </a:solidFill>
              </a:rPr>
              <a:t>YOUTH</a:t>
            </a:r>
          </a:p>
        </p:txBody>
      </p:sp>
    </p:spTree>
    <p:extLst>
      <p:ext uri="{BB962C8B-B14F-4D97-AF65-F5344CB8AC3E}">
        <p14:creationId xmlns:p14="http://schemas.microsoft.com/office/powerpoint/2010/main" val="128167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oAutofit/>
          </a:bodyPr>
          <a:lstStyle/>
          <a:p>
            <a:pPr eaLnBrk="1" hangingPunct="1">
              <a:defRPr/>
            </a:pPr>
            <a:r>
              <a:rPr lang="en-US" sz="4400" dirty="0"/>
              <a:t>Using a Strength-Based Approach</a:t>
            </a:r>
          </a:p>
        </p:txBody>
      </p:sp>
      <p:sp>
        <p:nvSpPr>
          <p:cNvPr id="436227" name="Rectangle 3"/>
          <p:cNvSpPr>
            <a:spLocks noGrp="1" noChangeArrowheads="1"/>
          </p:cNvSpPr>
          <p:nvPr>
            <p:ph idx="1"/>
          </p:nvPr>
        </p:nvSpPr>
        <p:spPr/>
        <p:txBody>
          <a:bodyPr>
            <a:normAutofit/>
          </a:bodyPr>
          <a:lstStyle/>
          <a:p>
            <a:pPr marL="457200" indent="-457200">
              <a:buFont typeface="Wingdings" pitchFamily="2" charset="2"/>
              <a:buChar char="§"/>
              <a:defRPr/>
            </a:pPr>
            <a:r>
              <a:rPr lang="en-US" sz="2800" dirty="0"/>
              <a:t>People are active participants in the helping process (empowerment)</a:t>
            </a:r>
          </a:p>
          <a:p>
            <a:pPr marL="457200" indent="-457200">
              <a:buFont typeface="Wingdings" pitchFamily="2" charset="2"/>
              <a:buChar char="§"/>
              <a:defRPr/>
            </a:pPr>
            <a:r>
              <a:rPr lang="en-US" sz="2800" dirty="0"/>
              <a:t>All people have strengths, often untapped or unrecognized</a:t>
            </a:r>
          </a:p>
          <a:p>
            <a:pPr marL="457200" indent="-457200">
              <a:buFont typeface="Wingdings" pitchFamily="2" charset="2"/>
              <a:buChar char="§"/>
              <a:defRPr/>
            </a:pPr>
            <a:r>
              <a:rPr lang="en-US" sz="2800" dirty="0"/>
              <a:t>Strengths foster motivation for growth</a:t>
            </a:r>
          </a:p>
          <a:p>
            <a:pPr marL="457200" indent="-457200">
              <a:buFont typeface="Wingdings" pitchFamily="2" charset="2"/>
              <a:buChar char="§"/>
              <a:defRPr/>
            </a:pPr>
            <a:r>
              <a:rPr lang="en-US" sz="2800" dirty="0"/>
              <a:t>Strengths are internal and environmental</a:t>
            </a:r>
          </a:p>
        </p:txBody>
      </p:sp>
      <p:sp>
        <p:nvSpPr>
          <p:cNvPr id="30725" name="Rectangle 5"/>
          <p:cNvSpPr>
            <a:spLocks noChangeArrowheads="1"/>
          </p:cNvSpPr>
          <p:nvPr/>
        </p:nvSpPr>
        <p:spPr bwMode="auto">
          <a:xfrm>
            <a:off x="3087624" y="5618379"/>
            <a:ext cx="8077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400">
                <a:solidFill>
                  <a:schemeClr val="tx1"/>
                </a:solidFill>
                <a:latin typeface="Garamond" pitchFamily="18" charset="0"/>
              </a:defRPr>
            </a:lvl1pPr>
            <a:lvl2pPr marL="742950" indent="-285750" eaLnBrk="0" hangingPunct="0">
              <a:defRPr sz="1400">
                <a:solidFill>
                  <a:schemeClr val="tx1"/>
                </a:solidFill>
                <a:latin typeface="Garamond" pitchFamily="18" charset="0"/>
              </a:defRPr>
            </a:lvl2pPr>
            <a:lvl3pPr marL="1143000" indent="-228600" eaLnBrk="0" hangingPunct="0">
              <a:defRPr sz="1400">
                <a:solidFill>
                  <a:schemeClr val="tx1"/>
                </a:solidFill>
                <a:latin typeface="Garamond" pitchFamily="18" charset="0"/>
              </a:defRPr>
            </a:lvl3pPr>
            <a:lvl4pPr marL="1600200" indent="-228600" eaLnBrk="0" hangingPunct="0">
              <a:defRPr sz="1400">
                <a:solidFill>
                  <a:schemeClr val="tx1"/>
                </a:solidFill>
                <a:latin typeface="Garamond" pitchFamily="18" charset="0"/>
              </a:defRPr>
            </a:lvl4pPr>
            <a:lvl5pPr marL="2057400" indent="-228600" eaLnBrk="0" hangingPunct="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r" eaLnBrk="1" hangingPunct="1"/>
            <a:r>
              <a:rPr lang="en-US" altLang="en-US" sz="1600" dirty="0">
                <a:latin typeface="Verdana" pitchFamily="34" charset="0"/>
              </a:rPr>
              <a:t>Source: </a:t>
            </a:r>
            <a:r>
              <a:rPr lang="en-US" altLang="en-US" sz="1600" dirty="0" err="1">
                <a:latin typeface="Verdana" pitchFamily="34" charset="0"/>
              </a:rPr>
              <a:t>Saleebey</a:t>
            </a:r>
            <a:r>
              <a:rPr lang="en-US" altLang="en-US" sz="1600" dirty="0">
                <a:latin typeface="Verdana" pitchFamily="34" charset="0"/>
              </a:rPr>
              <a:t>, Dennis. 1992. </a:t>
            </a:r>
          </a:p>
        </p:txBody>
      </p:sp>
    </p:spTree>
    <p:extLst>
      <p:ext uri="{BB962C8B-B14F-4D97-AF65-F5344CB8AC3E}">
        <p14:creationId xmlns:p14="http://schemas.microsoft.com/office/powerpoint/2010/main" val="424680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2 Core Strategies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1915115"/>
              </p:ext>
            </p:extLst>
          </p:nvPr>
        </p:nvGraphicFramePr>
        <p:xfrm>
          <a:off x="1752600" y="1676401"/>
          <a:ext cx="7696200" cy="4267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1943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82588"/>
            <a:ext cx="9220200" cy="1450976"/>
          </a:xfrm>
        </p:spPr>
        <p:txBody>
          <a:bodyPr>
            <a:normAutofit/>
          </a:bodyPr>
          <a:lstStyle/>
          <a:p>
            <a:r>
              <a:rPr lang="en-US" sz="4400" dirty="0"/>
              <a:t>Identify and Nurture Internal Strengths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490836040"/>
              </p:ext>
            </p:extLst>
          </p:nvPr>
        </p:nvGraphicFramePr>
        <p:xfrm>
          <a:off x="1371600" y="1371600"/>
          <a:ext cx="9448800" cy="4440283"/>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661319">
                <a:tc>
                  <a:txBody>
                    <a:bodyPr/>
                    <a:lstStyle/>
                    <a:p>
                      <a:r>
                        <a:rPr lang="en-US" dirty="0"/>
                        <a:t>Social</a:t>
                      </a:r>
                      <a:r>
                        <a:rPr lang="en-US" baseline="0" dirty="0"/>
                        <a:t> Competence</a:t>
                      </a:r>
                      <a:endParaRPr lang="en-US" dirty="0"/>
                    </a:p>
                  </a:txBody>
                  <a:tcPr marL="96520" marR="96520"/>
                </a:tc>
                <a:tc>
                  <a:txBody>
                    <a:bodyPr/>
                    <a:lstStyle/>
                    <a:p>
                      <a:r>
                        <a:rPr lang="en-US" dirty="0"/>
                        <a:t>Problem Solving</a:t>
                      </a:r>
                    </a:p>
                  </a:txBody>
                  <a:tcPr marL="96520" marR="96520"/>
                </a:tc>
                <a:tc>
                  <a:txBody>
                    <a:bodyPr/>
                    <a:lstStyle/>
                    <a:p>
                      <a:r>
                        <a:rPr lang="en-US" dirty="0"/>
                        <a:t>Autonomy</a:t>
                      </a:r>
                    </a:p>
                  </a:txBody>
                  <a:tcPr marL="96520" marR="96520"/>
                </a:tc>
                <a:tc>
                  <a:txBody>
                    <a:bodyPr/>
                    <a:lstStyle/>
                    <a:p>
                      <a:r>
                        <a:rPr lang="en-US" dirty="0"/>
                        <a:t>Sense of Purpose &amp; Belief in the Future</a:t>
                      </a:r>
                    </a:p>
                  </a:txBody>
                  <a:tcPr marL="96520" marR="96520"/>
                </a:tc>
                <a:extLst>
                  <a:ext uri="{0D108BD9-81ED-4DB2-BD59-A6C34878D82A}">
                    <a16:rowId xmlns:a16="http://schemas.microsoft.com/office/drawing/2014/main" val="10000"/>
                  </a:ext>
                </a:extLst>
              </a:tr>
              <a:tr h="3778964">
                <a:tc>
                  <a:txBody>
                    <a:bodyPr/>
                    <a:lstStyle/>
                    <a:p>
                      <a:pPr eaLnBrk="1" hangingPunct="1"/>
                      <a:r>
                        <a:rPr lang="en-US" altLang="en-US" b="1" dirty="0"/>
                        <a:t>-</a:t>
                      </a:r>
                      <a:r>
                        <a:rPr lang="en-US" altLang="en-US" b="0" dirty="0"/>
                        <a:t>Responsiveness </a:t>
                      </a:r>
                    </a:p>
                    <a:p>
                      <a:pPr eaLnBrk="1" hangingPunct="1"/>
                      <a:r>
                        <a:rPr lang="en-US" altLang="en-US" b="0" dirty="0"/>
                        <a:t>-Communication skills</a:t>
                      </a:r>
                    </a:p>
                    <a:p>
                      <a:pPr eaLnBrk="1" hangingPunct="1"/>
                      <a:r>
                        <a:rPr lang="en-US" altLang="en-US" b="0" dirty="0"/>
                        <a:t>-Could recruit support</a:t>
                      </a:r>
                    </a:p>
                    <a:p>
                      <a:pPr eaLnBrk="1" hangingPunct="1"/>
                      <a:r>
                        <a:rPr lang="en-US" altLang="en-US" b="0" dirty="0"/>
                        <a:t>-Empathy and caring</a:t>
                      </a:r>
                    </a:p>
                    <a:p>
                      <a:pPr eaLnBrk="1" hangingPunct="1"/>
                      <a:r>
                        <a:rPr lang="en-US" altLang="en-US" b="0" dirty="0"/>
                        <a:t>-Compassion and forgiveness</a:t>
                      </a:r>
                    </a:p>
                    <a:p>
                      <a:pPr eaLnBrk="1" hangingPunct="1"/>
                      <a:r>
                        <a:rPr lang="en-US" altLang="en-US" b="0" dirty="0"/>
                        <a:t>-Pro-social behavior</a:t>
                      </a:r>
                    </a:p>
                  </a:txBody>
                  <a:tcPr marL="96520" marR="96520"/>
                </a:tc>
                <a:tc>
                  <a:txBody>
                    <a:bodyPr/>
                    <a:lstStyle/>
                    <a:p>
                      <a:pPr eaLnBrk="1" hangingPunct="1"/>
                      <a:r>
                        <a:rPr lang="en-US" altLang="en-US" b="1" dirty="0"/>
                        <a:t>-</a:t>
                      </a:r>
                      <a:r>
                        <a:rPr lang="en-US" altLang="en-US" b="0" dirty="0"/>
                        <a:t>Ability to plan</a:t>
                      </a:r>
                    </a:p>
                    <a:p>
                      <a:pPr eaLnBrk="1" hangingPunct="1"/>
                      <a:r>
                        <a:rPr lang="en-US" altLang="en-US" b="0" dirty="0"/>
                        <a:t>-Flexibility</a:t>
                      </a:r>
                    </a:p>
                    <a:p>
                      <a:pPr eaLnBrk="1" hangingPunct="1"/>
                      <a:r>
                        <a:rPr lang="en-US" altLang="en-US" b="0" dirty="0"/>
                        <a:t>-Insight</a:t>
                      </a:r>
                    </a:p>
                    <a:p>
                      <a:pPr eaLnBrk="1" hangingPunct="1"/>
                      <a:r>
                        <a:rPr lang="en-US" altLang="en-US" b="0" dirty="0"/>
                        <a:t>-Critical thinking</a:t>
                      </a:r>
                    </a:p>
                    <a:p>
                      <a:pPr eaLnBrk="1" hangingPunct="1"/>
                      <a:r>
                        <a:rPr lang="en-US" altLang="en-US" b="0" dirty="0"/>
                        <a:t>-Resourcefulness</a:t>
                      </a:r>
                    </a:p>
                    <a:p>
                      <a:endParaRPr lang="en-US" dirty="0"/>
                    </a:p>
                  </a:txBody>
                  <a:tcPr marL="96520" marR="96520"/>
                </a:tc>
                <a:tc>
                  <a:txBody>
                    <a:bodyPr/>
                    <a:lstStyle/>
                    <a:p>
                      <a:pPr eaLnBrk="1" hangingPunct="1"/>
                      <a:r>
                        <a:rPr lang="en-US" altLang="en-US" b="1" dirty="0"/>
                        <a:t>-</a:t>
                      </a:r>
                      <a:r>
                        <a:rPr lang="en-US" altLang="en-US" b="0" dirty="0"/>
                        <a:t>Positive Identity</a:t>
                      </a:r>
                    </a:p>
                    <a:p>
                      <a:pPr eaLnBrk="1" hangingPunct="1"/>
                      <a:r>
                        <a:rPr lang="en-US" altLang="en-US" b="0" dirty="0"/>
                        <a:t>-Internal locus of control</a:t>
                      </a:r>
                    </a:p>
                    <a:p>
                      <a:pPr eaLnBrk="1" hangingPunct="1"/>
                      <a:r>
                        <a:rPr lang="en-US" altLang="en-US" b="0" dirty="0"/>
                        <a:t>-Mastery and self efficacy</a:t>
                      </a:r>
                    </a:p>
                    <a:p>
                      <a:pPr eaLnBrk="1" hangingPunct="1"/>
                      <a:r>
                        <a:rPr lang="en-US" altLang="en-US" b="0" dirty="0"/>
                        <a:t>-Adaptive distancing and resistance</a:t>
                      </a:r>
                    </a:p>
                    <a:p>
                      <a:pPr eaLnBrk="1" hangingPunct="1"/>
                      <a:r>
                        <a:rPr lang="en-US" altLang="en-US" b="0" dirty="0"/>
                        <a:t>-Self-awareness and mindfulness</a:t>
                      </a:r>
                    </a:p>
                    <a:p>
                      <a:pPr eaLnBrk="1" hangingPunct="1"/>
                      <a:r>
                        <a:rPr lang="en-US" altLang="en-US" b="0" dirty="0"/>
                        <a:t>-Humor</a:t>
                      </a:r>
                    </a:p>
                    <a:p>
                      <a:endParaRPr lang="en-US" dirty="0"/>
                    </a:p>
                  </a:txBody>
                  <a:tcPr marL="96520" marR="96520"/>
                </a:tc>
                <a:tc>
                  <a:txBody>
                    <a:bodyPr/>
                    <a:lstStyle/>
                    <a:p>
                      <a:pPr eaLnBrk="1" hangingPunct="1"/>
                      <a:r>
                        <a:rPr lang="en-US" altLang="en-US" b="1" dirty="0"/>
                        <a:t>-</a:t>
                      </a:r>
                      <a:r>
                        <a:rPr lang="en-US" altLang="en-US" b="0" dirty="0"/>
                        <a:t>Goal direction, achievement motivation and educational aspirations</a:t>
                      </a:r>
                    </a:p>
                    <a:p>
                      <a:pPr eaLnBrk="1" hangingPunct="1"/>
                      <a:r>
                        <a:rPr lang="en-US" altLang="en-US" b="0" dirty="0"/>
                        <a:t>-Special interest, creativity, imagination</a:t>
                      </a:r>
                    </a:p>
                    <a:p>
                      <a:pPr eaLnBrk="1" hangingPunct="1"/>
                      <a:r>
                        <a:rPr lang="en-US" altLang="en-US" b="0" dirty="0"/>
                        <a:t>-Optimism and hope</a:t>
                      </a:r>
                    </a:p>
                    <a:p>
                      <a:pPr eaLnBrk="1" hangingPunct="1"/>
                      <a:r>
                        <a:rPr lang="en-US" altLang="en-US" b="0" dirty="0"/>
                        <a:t>-Faith, spirituality and sense of meaning</a:t>
                      </a:r>
                    </a:p>
                    <a:p>
                      <a:endParaRPr lang="en-US" dirty="0"/>
                    </a:p>
                  </a:txBody>
                  <a:tcPr marL="96520" marR="96520"/>
                </a:tc>
                <a:extLst>
                  <a:ext uri="{0D108BD9-81ED-4DB2-BD59-A6C34878D82A}">
                    <a16:rowId xmlns:a16="http://schemas.microsoft.com/office/drawing/2014/main" val="10001"/>
                  </a:ext>
                </a:extLst>
              </a:tr>
            </a:tbl>
          </a:graphicData>
        </a:graphic>
      </p:graphicFrame>
      <p:sp>
        <p:nvSpPr>
          <p:cNvPr id="3" name="TextBox 2"/>
          <p:cNvSpPr txBox="1"/>
          <p:nvPr/>
        </p:nvSpPr>
        <p:spPr>
          <a:xfrm>
            <a:off x="9746997" y="5930429"/>
            <a:ext cx="2146806" cy="369332"/>
          </a:xfrm>
          <a:prstGeom prst="rect">
            <a:avLst/>
          </a:prstGeom>
          <a:noFill/>
        </p:spPr>
        <p:txBody>
          <a:bodyPr wrap="none" rtlCol="0">
            <a:spAutoFit/>
          </a:bodyPr>
          <a:lstStyle/>
          <a:p>
            <a:r>
              <a:rPr lang="en-US" dirty="0">
                <a:solidFill>
                  <a:schemeClr val="tx1">
                    <a:lumMod val="75000"/>
                    <a:lumOff val="25000"/>
                  </a:schemeClr>
                </a:solidFill>
              </a:rPr>
              <a:t>Bonnie </a:t>
            </a:r>
            <a:r>
              <a:rPr lang="en-US" dirty="0" err="1">
                <a:solidFill>
                  <a:schemeClr val="tx1">
                    <a:lumMod val="75000"/>
                    <a:lumOff val="25000"/>
                  </a:schemeClr>
                </a:solidFill>
              </a:rPr>
              <a:t>Benard</a:t>
            </a:r>
            <a:r>
              <a:rPr lang="en-US" dirty="0">
                <a:solidFill>
                  <a:schemeClr val="tx1">
                    <a:lumMod val="75000"/>
                    <a:lumOff val="25000"/>
                  </a:schemeClr>
                </a:solidFill>
              </a:rPr>
              <a:t>. 2004</a:t>
            </a:r>
          </a:p>
        </p:txBody>
      </p:sp>
    </p:spTree>
    <p:extLst>
      <p:ext uri="{BB962C8B-B14F-4D97-AF65-F5344CB8AC3E}">
        <p14:creationId xmlns:p14="http://schemas.microsoft.com/office/powerpoint/2010/main" val="154350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Build on Internal Strengths</a:t>
            </a:r>
          </a:p>
        </p:txBody>
      </p:sp>
      <p:sp>
        <p:nvSpPr>
          <p:cNvPr id="89090" name="Rectangle 2"/>
          <p:cNvSpPr>
            <a:spLocks noGrp="1" noChangeArrowheads="1"/>
          </p:cNvSpPr>
          <p:nvPr>
            <p:ph idx="1"/>
          </p:nvPr>
        </p:nvSpPr>
        <p:spPr/>
        <p:txBody>
          <a:bodyPr>
            <a:normAutofit/>
          </a:bodyPr>
          <a:lstStyle/>
          <a:p>
            <a:pPr marL="457200" indent="-457200" algn="just">
              <a:spcAft>
                <a:spcPct val="30000"/>
              </a:spcAft>
            </a:pPr>
            <a:r>
              <a:rPr lang="en-US" altLang="en-US" sz="2800" dirty="0"/>
              <a:t>You believe that young people have strengths (attitude)</a:t>
            </a:r>
          </a:p>
          <a:p>
            <a:pPr marL="457200" indent="-457200" algn="just">
              <a:spcAft>
                <a:spcPct val="30000"/>
              </a:spcAft>
            </a:pPr>
            <a:r>
              <a:rPr lang="en-US" altLang="en-US" sz="2800" dirty="0"/>
              <a:t>You identify personal strengths (you look beyond the problems)</a:t>
            </a:r>
          </a:p>
          <a:p>
            <a:pPr marL="457200" indent="-457200" algn="just">
              <a:spcAft>
                <a:spcPct val="30000"/>
              </a:spcAft>
            </a:pPr>
            <a:r>
              <a:rPr lang="en-US" altLang="en-US" sz="2800" dirty="0"/>
              <a:t>You teach them that they have strengths (name them, show them how they are being used, suggest how they can use them in the future)</a:t>
            </a:r>
          </a:p>
          <a:p>
            <a:pPr marL="457200" indent="-457200" algn="just">
              <a:spcAft>
                <a:spcPct val="30000"/>
              </a:spcAft>
            </a:pPr>
            <a:r>
              <a:rPr lang="en-US" altLang="en-US" sz="2800" dirty="0"/>
              <a:t>You give it time – you persist</a:t>
            </a:r>
          </a:p>
        </p:txBody>
      </p:sp>
      <p:sp>
        <p:nvSpPr>
          <p:cNvPr id="89091" name="Rectangle 3"/>
          <p:cNvSpPr>
            <a:spLocks noChangeArrowheads="1"/>
          </p:cNvSpPr>
          <p:nvPr/>
        </p:nvSpPr>
        <p:spPr bwMode="auto">
          <a:xfrm>
            <a:off x="1676400" y="533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3600" b="1" dirty="0">
                <a:solidFill>
                  <a:schemeClr val="tx2"/>
                </a:solidFill>
              </a:rPr>
              <a:t>      </a:t>
            </a:r>
            <a:endParaRPr lang="en-US" altLang="en-US" sz="3600" dirty="0">
              <a:solidFill>
                <a:srgbClr val="FFFF00"/>
              </a:solidFill>
            </a:endParaRPr>
          </a:p>
        </p:txBody>
      </p:sp>
      <p:sp>
        <p:nvSpPr>
          <p:cNvPr id="3" name="TextBox 2">
            <a:extLst>
              <a:ext uri="{FF2B5EF4-FFF2-40B4-BE49-F238E27FC236}">
                <a16:creationId xmlns:a16="http://schemas.microsoft.com/office/drawing/2014/main" id="{7AFEF0B2-B937-480B-8D05-DC4DC1E75B5D}"/>
              </a:ext>
            </a:extLst>
          </p:cNvPr>
          <p:cNvSpPr txBox="1"/>
          <p:nvPr/>
        </p:nvSpPr>
        <p:spPr>
          <a:xfrm>
            <a:off x="7223760" y="5268929"/>
            <a:ext cx="4968240" cy="1200329"/>
          </a:xfrm>
          <a:prstGeom prst="rect">
            <a:avLst/>
          </a:prstGeom>
          <a:noFill/>
        </p:spPr>
        <p:txBody>
          <a:bodyPr wrap="square" rtlCol="0">
            <a:spAutoFit/>
          </a:bodyPr>
          <a:lstStyle/>
          <a:p>
            <a:r>
              <a:rPr lang="en-US" dirty="0">
                <a:solidFill>
                  <a:schemeClr val="tx1">
                    <a:lumMod val="75000"/>
                    <a:lumOff val="25000"/>
                  </a:schemeClr>
                </a:solidFill>
              </a:rPr>
              <a:t>Nan Henderson</a:t>
            </a:r>
          </a:p>
          <a:p>
            <a:r>
              <a:rPr lang="en-US" dirty="0">
                <a:hlinkClick r:id="rId3"/>
              </a:rPr>
              <a:t>Home - Resiliency in Action | Nan Henderson, M.S.W., Ph.D.</a:t>
            </a:r>
            <a:endParaRPr lang="en-US" dirty="0"/>
          </a:p>
          <a:p>
            <a:endParaRPr lang="en-US" dirty="0">
              <a:solidFill>
                <a:schemeClr val="tx1">
                  <a:lumMod val="75000"/>
                  <a:lumOff val="25000"/>
                </a:schemeClr>
              </a:solidFill>
            </a:endParaRPr>
          </a:p>
        </p:txBody>
      </p:sp>
    </p:spTree>
    <p:extLst>
      <p:ext uri="{BB962C8B-B14F-4D97-AF65-F5344CB8AC3E}">
        <p14:creationId xmlns:p14="http://schemas.microsoft.com/office/powerpoint/2010/main" val="1989186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   Sparks</a:t>
            </a:r>
          </a:p>
        </p:txBody>
      </p:sp>
      <p:sp>
        <p:nvSpPr>
          <p:cNvPr id="3" name="Content Placeholder 2"/>
          <p:cNvSpPr>
            <a:spLocks noGrp="1"/>
          </p:cNvSpPr>
          <p:nvPr>
            <p:ph idx="1"/>
          </p:nvPr>
        </p:nvSpPr>
        <p:spPr>
          <a:xfrm>
            <a:off x="1874423" y="1795363"/>
            <a:ext cx="10058400" cy="4023360"/>
          </a:xfrm>
        </p:spPr>
        <p:txBody>
          <a:bodyPr>
            <a:normAutofit/>
          </a:bodyPr>
          <a:lstStyle/>
          <a:p>
            <a:pPr marL="0" indent="0">
              <a:buNone/>
            </a:pPr>
            <a:endParaRPr lang="en-US" sz="2800" dirty="0"/>
          </a:p>
          <a:p>
            <a:pPr marL="0" indent="0" algn="ctr">
              <a:buNone/>
            </a:pPr>
            <a:r>
              <a:rPr lang="en-US" sz="3600" i="1" dirty="0"/>
              <a:t>"A spark is something that gives your life meaning and purpose. It’s an interest, a passion, or a gift.“</a:t>
            </a:r>
          </a:p>
          <a:p>
            <a:pPr marL="0" indent="0">
              <a:buNone/>
            </a:pPr>
            <a:r>
              <a:rPr lang="en-US" sz="3100" b="1" dirty="0"/>
              <a:t>				                            </a:t>
            </a:r>
            <a:r>
              <a:rPr lang="en-US" sz="2800" i="1" dirty="0"/>
              <a:t>Dr. Peter Benson.2008</a:t>
            </a:r>
            <a:endParaRPr lang="en-US" sz="2800" i="1" dirty="0">
              <a:hlinkClick r:id="rId3"/>
            </a:endParaRPr>
          </a:p>
          <a:p>
            <a:pPr marL="0" indent="0" algn="r">
              <a:buNone/>
            </a:pPr>
            <a:endParaRPr lang="en-US" sz="2800" i="1" dirty="0">
              <a:hlinkClick r:id="rId3"/>
            </a:endParaRPr>
          </a:p>
          <a:p>
            <a:pPr marL="0" indent="0" algn="r">
              <a:buNone/>
            </a:pPr>
            <a:endParaRPr lang="en-US" sz="2800" i="1" dirty="0">
              <a:hlinkClick r:id="rId3"/>
            </a:endParaRPr>
          </a:p>
          <a:p>
            <a:pPr marL="0" indent="0" algn="r">
              <a:buNone/>
            </a:pPr>
            <a:r>
              <a:rPr lang="en-US" sz="2800" i="1" dirty="0">
                <a:hlinkClick r:id="rId3"/>
              </a:rPr>
              <a:t>http://www.search-institute.org/sparks</a:t>
            </a:r>
            <a:endParaRPr lang="en-US" sz="2800" i="1" dirty="0"/>
          </a:p>
        </p:txBody>
      </p:sp>
      <p:pic>
        <p:nvPicPr>
          <p:cNvPr id="5" name="Picture 4" descr="A picture containing object, umbrella, fireworks, yellow&#10;&#10;Description automatically generated">
            <a:extLst>
              <a:ext uri="{FF2B5EF4-FFF2-40B4-BE49-F238E27FC236}">
                <a16:creationId xmlns:a16="http://schemas.microsoft.com/office/drawing/2014/main" id="{9DB6A165-FEA5-4143-9C4C-AFDCDB199B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004653">
            <a:off x="615786" y="2216619"/>
            <a:ext cx="1907676" cy="2522885"/>
          </a:xfrm>
          <a:prstGeom prst="rect">
            <a:avLst/>
          </a:prstGeom>
        </p:spPr>
      </p:pic>
      <p:pic>
        <p:nvPicPr>
          <p:cNvPr id="6" name="Picture 5" descr="A picture containing object, umbrella, fireworks, yellow&#10;&#10;Description automatically generated">
            <a:extLst>
              <a:ext uri="{FF2B5EF4-FFF2-40B4-BE49-F238E27FC236}">
                <a16:creationId xmlns:a16="http://schemas.microsoft.com/office/drawing/2014/main" id="{89CAACC6-A58E-4100-A608-E1250F771F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51612" y="3556052"/>
            <a:ext cx="1754775" cy="2320674"/>
          </a:xfrm>
          <a:prstGeom prst="rect">
            <a:avLst/>
          </a:prstGeom>
        </p:spPr>
      </p:pic>
      <p:sp>
        <p:nvSpPr>
          <p:cNvPr id="4" name="TextBox 3">
            <a:extLst>
              <a:ext uri="{FF2B5EF4-FFF2-40B4-BE49-F238E27FC236}">
                <a16:creationId xmlns:a16="http://schemas.microsoft.com/office/drawing/2014/main" id="{692B378D-3EFC-48A5-80DD-9732E65450C7}"/>
              </a:ext>
            </a:extLst>
          </p:cNvPr>
          <p:cNvSpPr txBox="1"/>
          <p:nvPr/>
        </p:nvSpPr>
        <p:spPr>
          <a:xfrm>
            <a:off x="457103" y="5336923"/>
            <a:ext cx="2941320" cy="923330"/>
          </a:xfrm>
          <a:prstGeom prst="rect">
            <a:avLst/>
          </a:prstGeom>
          <a:noFill/>
        </p:spPr>
        <p:txBody>
          <a:bodyPr wrap="square" rtlCol="0">
            <a:spAutoFit/>
          </a:bodyPr>
          <a:lstStyle/>
          <a:p>
            <a:r>
              <a:rPr lang="en-US" dirty="0"/>
              <a:t>Video -  </a:t>
            </a:r>
            <a:r>
              <a:rPr lang="en-US" dirty="0">
                <a:hlinkClick r:id="rId6"/>
              </a:rPr>
              <a:t>https://www.youtube.com/watch?v=3YFw8oif_qU</a:t>
            </a:r>
            <a:r>
              <a:rPr lang="en-US" dirty="0"/>
              <a:t> </a:t>
            </a:r>
          </a:p>
        </p:txBody>
      </p:sp>
    </p:spTree>
    <p:extLst>
      <p:ext uri="{BB962C8B-B14F-4D97-AF65-F5344CB8AC3E}">
        <p14:creationId xmlns:p14="http://schemas.microsoft.com/office/powerpoint/2010/main" val="572729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5790" t="44712" r="24801" b="7988"/>
          <a:stretch/>
        </p:blipFill>
        <p:spPr>
          <a:xfrm>
            <a:off x="4800600" y="152400"/>
            <a:ext cx="6934200" cy="6108700"/>
          </a:xfrm>
          <a:prstGeom prst="rect">
            <a:avLst/>
          </a:prstGeom>
        </p:spPr>
      </p:pic>
      <p:sp>
        <p:nvSpPr>
          <p:cNvPr id="5" name="TextBox 4"/>
          <p:cNvSpPr txBox="1"/>
          <p:nvPr/>
        </p:nvSpPr>
        <p:spPr>
          <a:xfrm>
            <a:off x="228600" y="4822519"/>
            <a:ext cx="3581400" cy="1200329"/>
          </a:xfrm>
          <a:prstGeom prst="rect">
            <a:avLst/>
          </a:prstGeom>
          <a:noFill/>
        </p:spPr>
        <p:txBody>
          <a:bodyPr wrap="square" rtlCol="0">
            <a:spAutoFit/>
          </a:bodyPr>
          <a:lstStyle/>
          <a:p>
            <a:r>
              <a:rPr lang="en-US" dirty="0">
                <a:hlinkClick r:id="rId4"/>
              </a:rPr>
              <a:t>https://www.search-institute.org/wp-content/uploads/2018/01/IE-Spark-Nov-2010-Brief.pdf</a:t>
            </a:r>
            <a:r>
              <a:rPr lang="en-US" dirty="0"/>
              <a:t> </a:t>
            </a:r>
          </a:p>
        </p:txBody>
      </p:sp>
    </p:spTree>
    <p:extLst>
      <p:ext uri="{BB962C8B-B14F-4D97-AF65-F5344CB8AC3E}">
        <p14:creationId xmlns:p14="http://schemas.microsoft.com/office/powerpoint/2010/main" val="120982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0473" y="403649"/>
            <a:ext cx="9144000" cy="1143000"/>
          </a:xfrm>
        </p:spPr>
        <p:txBody>
          <a:bodyPr>
            <a:normAutofit/>
          </a:bodyPr>
          <a:lstStyle/>
          <a:p>
            <a:r>
              <a:rPr lang="en-US" sz="4400" dirty="0">
                <a:cs typeface="Amatic SC" panose="020B0604020202020204" charset="-79"/>
              </a:rPr>
              <a:t>Zoom keeping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771" y="2188203"/>
            <a:ext cx="1718277" cy="1718277"/>
          </a:xfrm>
          <a:prstGeom prst="rect">
            <a:avLst/>
          </a:prstGeom>
        </p:spPr>
      </p:pic>
      <p:sp>
        <p:nvSpPr>
          <p:cNvPr id="5" name="Rectangle 4"/>
          <p:cNvSpPr/>
          <p:nvPr/>
        </p:nvSpPr>
        <p:spPr>
          <a:xfrm>
            <a:off x="1220473" y="4201157"/>
            <a:ext cx="3090737" cy="1199816"/>
          </a:xfrm>
          <a:prstGeom prst="rect">
            <a:avLst/>
          </a:prstGeom>
        </p:spPr>
        <p:txBody>
          <a:bodyPr wrap="square">
            <a:spAutoFit/>
          </a:bodyPr>
          <a:lstStyle/>
          <a:p>
            <a:r>
              <a:rPr lang="en-US" sz="1799" b="1" dirty="0"/>
              <a:t>Experiencing delays?</a:t>
            </a:r>
          </a:p>
          <a:p>
            <a:r>
              <a:rPr lang="en-US" sz="1799" dirty="0"/>
              <a:t>Try closing out the other</a:t>
            </a:r>
          </a:p>
          <a:p>
            <a:r>
              <a:rPr lang="en-US" sz="1799" dirty="0"/>
              <a:t>programs running on your </a:t>
            </a:r>
          </a:p>
          <a:p>
            <a:r>
              <a:rPr lang="en-US" sz="1799" dirty="0"/>
              <a:t>computer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1877" y="2043111"/>
            <a:ext cx="1353655" cy="1227467"/>
          </a:xfrm>
          <a:prstGeom prst="rect">
            <a:avLst/>
          </a:prstGeom>
        </p:spPr>
      </p:pic>
      <p:sp>
        <p:nvSpPr>
          <p:cNvPr id="7" name="TextBox 6"/>
          <p:cNvSpPr txBox="1"/>
          <p:nvPr/>
        </p:nvSpPr>
        <p:spPr>
          <a:xfrm>
            <a:off x="8547943" y="3587424"/>
            <a:ext cx="3193631" cy="1199816"/>
          </a:xfrm>
          <a:prstGeom prst="rect">
            <a:avLst/>
          </a:prstGeom>
          <a:noFill/>
        </p:spPr>
        <p:txBody>
          <a:bodyPr wrap="square" rtlCol="0">
            <a:spAutoFit/>
          </a:bodyPr>
          <a:lstStyle/>
          <a:p>
            <a:r>
              <a:rPr lang="en-US" sz="1799" b="1" dirty="0"/>
              <a:t>Audio. </a:t>
            </a:r>
          </a:p>
          <a:p>
            <a:r>
              <a:rPr lang="en-US" sz="1799" dirty="0"/>
              <a:t>You control the volume. Please mute yourself during the presentation.</a:t>
            </a:r>
          </a:p>
        </p:txBody>
      </p:sp>
      <p:pic>
        <p:nvPicPr>
          <p:cNvPr id="8" name="Picture 1"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5383" y="2048095"/>
            <a:ext cx="2832043" cy="296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716565" y="5254942"/>
            <a:ext cx="3275747" cy="922945"/>
          </a:xfrm>
          <a:prstGeom prst="rect">
            <a:avLst/>
          </a:prstGeom>
          <a:noFill/>
        </p:spPr>
        <p:txBody>
          <a:bodyPr wrap="square" rtlCol="0">
            <a:spAutoFit/>
          </a:bodyPr>
          <a:lstStyle/>
          <a:p>
            <a:r>
              <a:rPr lang="en-US" sz="1799" b="1" dirty="0"/>
              <a:t>Questions?</a:t>
            </a:r>
          </a:p>
          <a:p>
            <a:r>
              <a:rPr lang="en-US" sz="1799" dirty="0"/>
              <a:t>Use chat function. Post to </a:t>
            </a:r>
            <a:r>
              <a:rPr lang="en-US" sz="1799" u="sng" dirty="0"/>
              <a:t>Everyone</a:t>
            </a:r>
            <a:r>
              <a:rPr lang="en-US" sz="1799" dirty="0"/>
              <a:t>.</a:t>
            </a:r>
          </a:p>
        </p:txBody>
      </p:sp>
      <p:sp>
        <p:nvSpPr>
          <p:cNvPr id="10" name="Oval 9"/>
          <p:cNvSpPr/>
          <p:nvPr/>
        </p:nvSpPr>
        <p:spPr>
          <a:xfrm>
            <a:off x="6096001" y="4206235"/>
            <a:ext cx="847087" cy="3160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85795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16" y="1524000"/>
            <a:ext cx="3200400" cy="3352800"/>
          </a:xfrm>
        </p:spPr>
        <p:txBody>
          <a:bodyPr>
            <a:noAutofit/>
          </a:bodyPr>
          <a:lstStyle/>
          <a:p>
            <a:r>
              <a:rPr lang="en-US" dirty="0"/>
              <a:t>What were your sparks?</a:t>
            </a:r>
            <a:br>
              <a:rPr lang="en-US" dirty="0"/>
            </a:br>
            <a:br>
              <a:rPr lang="en-US" dirty="0"/>
            </a:br>
            <a:endParaRPr lang="en-US" dirty="0"/>
          </a:p>
        </p:txBody>
      </p:sp>
      <p:pic>
        <p:nvPicPr>
          <p:cNvPr id="8" name="Content Placeholder 7">
            <a:extLst>
              <a:ext uri="{FF2B5EF4-FFF2-40B4-BE49-F238E27FC236}">
                <a16:creationId xmlns:a16="http://schemas.microsoft.com/office/drawing/2014/main" id="{4D03BE31-9A4C-4CE4-ABFA-92E9A877C91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87307" y="990600"/>
            <a:ext cx="6963042" cy="4648200"/>
          </a:xfrm>
        </p:spPr>
      </p:pic>
    </p:spTree>
    <p:extLst>
      <p:ext uri="{BB962C8B-B14F-4D97-AF65-F5344CB8AC3E}">
        <p14:creationId xmlns:p14="http://schemas.microsoft.com/office/powerpoint/2010/main" val="225118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9924-1688-43CB-91B4-6C2C1DB0C687}"/>
              </a:ext>
            </a:extLst>
          </p:cNvPr>
          <p:cNvSpPr>
            <a:spLocks noGrp="1"/>
          </p:cNvSpPr>
          <p:nvPr>
            <p:ph type="title"/>
          </p:nvPr>
        </p:nvSpPr>
        <p:spPr/>
        <p:txBody>
          <a:bodyPr/>
          <a:lstStyle/>
          <a:p>
            <a:r>
              <a:rPr lang="en-US" dirty="0"/>
              <a:t>Poll:</a:t>
            </a:r>
            <a:br>
              <a:rPr lang="en-US" dirty="0"/>
            </a:br>
            <a:r>
              <a:rPr lang="en-US" dirty="0"/>
              <a:t>Who were your spark champions?</a:t>
            </a:r>
          </a:p>
        </p:txBody>
      </p:sp>
      <p:pic>
        <p:nvPicPr>
          <p:cNvPr id="6" name="Content Placeholder 5">
            <a:extLst>
              <a:ext uri="{FF2B5EF4-FFF2-40B4-BE49-F238E27FC236}">
                <a16:creationId xmlns:a16="http://schemas.microsoft.com/office/drawing/2014/main" id="{53FA06D9-D49A-4443-9D95-9CA8CEB9DDF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06714" y="731838"/>
            <a:ext cx="5080647" cy="5257800"/>
          </a:xfrm>
        </p:spPr>
      </p:pic>
    </p:spTree>
    <p:extLst>
      <p:ext uri="{BB962C8B-B14F-4D97-AF65-F5344CB8AC3E}">
        <p14:creationId xmlns:p14="http://schemas.microsoft.com/office/powerpoint/2010/main" val="209222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Activities to Explore Strengths</a:t>
            </a:r>
          </a:p>
        </p:txBody>
      </p:sp>
      <p:sp>
        <p:nvSpPr>
          <p:cNvPr id="3" name="Content Placeholder 2"/>
          <p:cNvSpPr>
            <a:spLocks noGrp="1"/>
          </p:cNvSpPr>
          <p:nvPr>
            <p:ph idx="1"/>
          </p:nvPr>
        </p:nvSpPr>
        <p:spPr/>
        <p:txBody>
          <a:bodyPr>
            <a:normAutofit/>
          </a:bodyPr>
          <a:lstStyle/>
          <a:p>
            <a:r>
              <a:rPr lang="en-US" sz="2400" dirty="0"/>
              <a:t>Strengths inventory </a:t>
            </a:r>
          </a:p>
          <a:p>
            <a:r>
              <a:rPr lang="en-US" sz="2400" dirty="0"/>
              <a:t>Activity/interest lists/questions</a:t>
            </a:r>
          </a:p>
          <a:p>
            <a:r>
              <a:rPr lang="en-US" sz="2400" dirty="0"/>
              <a:t>Multiple intelligences</a:t>
            </a:r>
          </a:p>
          <a:p>
            <a:pPr marL="0" indent="0">
              <a:buNone/>
            </a:pPr>
            <a:endParaRPr lang="en-US" sz="2400" dirty="0"/>
          </a:p>
          <a:p>
            <a:pPr marL="0" indent="0">
              <a:buNone/>
            </a:pPr>
            <a:r>
              <a:rPr lang="en-US" sz="2400" dirty="0"/>
              <a:t>Explore strengths by</a:t>
            </a:r>
          </a:p>
          <a:p>
            <a:pPr lvl="1"/>
            <a:r>
              <a:rPr lang="en-US" sz="2400" dirty="0"/>
              <a:t>Drawing a picture</a:t>
            </a:r>
          </a:p>
          <a:p>
            <a:pPr lvl="1"/>
            <a:r>
              <a:rPr lang="en-US" sz="2400" dirty="0"/>
              <a:t>Taking photos</a:t>
            </a:r>
          </a:p>
          <a:p>
            <a:pPr lvl="1"/>
            <a:r>
              <a:rPr lang="en-US" sz="2400" dirty="0"/>
              <a:t>Exploring career interests/vision of your future</a:t>
            </a:r>
          </a:p>
        </p:txBody>
      </p:sp>
      <p:sp>
        <p:nvSpPr>
          <p:cNvPr id="4" name="Content Placeholder 3"/>
          <p:cNvSpPr>
            <a:spLocks noGrp="1"/>
          </p:cNvSpPr>
          <p:nvPr>
            <p:ph sz="half" idx="4294967295"/>
          </p:nvPr>
        </p:nvSpPr>
        <p:spPr>
          <a:xfrm>
            <a:off x="6629400" y="2529623"/>
            <a:ext cx="5029200" cy="1889978"/>
          </a:xfrm>
          <a:ln w="28575">
            <a:solidFill>
              <a:schemeClr val="accent1">
                <a:lumMod val="75000"/>
              </a:schemeClr>
            </a:solidFill>
          </a:ln>
        </p:spPr>
        <p:txBody>
          <a:bodyPr>
            <a:normAutofit/>
          </a:bodyPr>
          <a:lstStyle/>
          <a:p>
            <a:pPr marL="0" indent="0">
              <a:buNone/>
            </a:pPr>
            <a:r>
              <a:rPr lang="en-US" sz="2400" dirty="0"/>
              <a:t> Social and Emotional Learning Toolkit</a:t>
            </a:r>
          </a:p>
          <a:p>
            <a:pPr marL="0" indent="0">
              <a:buNone/>
            </a:pPr>
            <a:r>
              <a:rPr lang="en-US" sz="2400" dirty="0">
                <a:hlinkClick r:id="rId3"/>
              </a:rPr>
              <a:t>http://www.actforyouth.net/youth_development/professionals/sel/self-awareness.cfm</a:t>
            </a:r>
            <a:r>
              <a:rPr lang="en-US" sz="2400" dirty="0"/>
              <a:t>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0166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066800" y="169863"/>
            <a:ext cx="10058400" cy="1449387"/>
          </a:xfrm>
        </p:spPr>
        <p:txBody>
          <a:bodyPr>
            <a:normAutofit fontScale="90000"/>
          </a:bodyPr>
          <a:lstStyle/>
          <a:p>
            <a:br>
              <a:rPr lang="en-US" dirty="0"/>
            </a:br>
            <a:r>
              <a:rPr lang="en-US" sz="4900" dirty="0"/>
              <a:t>Iceberg Activity</a:t>
            </a:r>
            <a:br>
              <a:rPr lang="en-US" dirty="0"/>
            </a:br>
            <a:endParaRPr lang="en-US" dirty="0"/>
          </a:p>
        </p:txBody>
      </p:sp>
      <p:sp>
        <p:nvSpPr>
          <p:cNvPr id="6" name="Content Placeholder 5"/>
          <p:cNvSpPr>
            <a:spLocks noGrp="1"/>
          </p:cNvSpPr>
          <p:nvPr>
            <p:ph idx="4294967295"/>
          </p:nvPr>
        </p:nvSpPr>
        <p:spPr>
          <a:xfrm>
            <a:off x="6096000" y="1166018"/>
            <a:ext cx="4572000" cy="4525963"/>
          </a:xfrm>
        </p:spPr>
        <p:txBody>
          <a:bodyPr>
            <a:normAutofit/>
          </a:bodyPr>
          <a:lstStyle/>
          <a:p>
            <a:pPr marL="0" indent="0">
              <a:buNone/>
            </a:pPr>
            <a:r>
              <a:rPr lang="en-US" sz="2400" dirty="0"/>
              <a:t>Provide each youth with a large piece of paper and markers;</a:t>
            </a:r>
          </a:p>
          <a:p>
            <a:pPr marL="0" indent="0">
              <a:buNone/>
            </a:pPr>
            <a:r>
              <a:rPr lang="en-US" sz="2400" dirty="0"/>
              <a:t>Explain iceberg:</a:t>
            </a:r>
          </a:p>
          <a:p>
            <a:pPr marL="0" indent="0">
              <a:buNone/>
            </a:pPr>
            <a:r>
              <a:rPr lang="en-US" sz="2400" dirty="0"/>
              <a:t>Ask them to list all the things people can see about them above the surface and all their internal characteristics, talents, etc. below the surface</a:t>
            </a:r>
          </a:p>
          <a:p>
            <a:pPr marL="0" indent="0">
              <a:buNone/>
            </a:pPr>
            <a:r>
              <a:rPr lang="en-US" sz="2400" dirty="0"/>
              <a:t>Hang up pictures and debrief with the group</a:t>
            </a:r>
          </a:p>
          <a:p>
            <a:endParaRPr lang="en-US" dirty="0"/>
          </a:p>
        </p:txBody>
      </p:sp>
      <p:pic>
        <p:nvPicPr>
          <p:cNvPr id="3" name="Picture 2">
            <a:extLst>
              <a:ext uri="{FF2B5EF4-FFF2-40B4-BE49-F238E27FC236}">
                <a16:creationId xmlns:a16="http://schemas.microsoft.com/office/drawing/2014/main" id="{E8F340AA-FAF4-41F7-A1C2-06DDE4315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204118"/>
            <a:ext cx="3600450" cy="4800600"/>
          </a:xfrm>
          <a:prstGeom prst="rect">
            <a:avLst/>
          </a:prstGeom>
        </p:spPr>
      </p:pic>
    </p:spTree>
    <p:extLst>
      <p:ext uri="{BB962C8B-B14F-4D97-AF65-F5344CB8AC3E}">
        <p14:creationId xmlns:p14="http://schemas.microsoft.com/office/powerpoint/2010/main" val="2176383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990600" y="38100"/>
            <a:ext cx="10058400" cy="1450757"/>
          </a:xfrm>
        </p:spPr>
        <p:txBody>
          <a:bodyPr>
            <a:normAutofit/>
          </a:bodyPr>
          <a:lstStyle/>
          <a:p>
            <a:pPr algn="r" eaLnBrk="1" hangingPunct="1">
              <a:defRPr/>
            </a:pPr>
            <a:r>
              <a:rPr lang="en-US" altLang="en-US" dirty="0">
                <a:solidFill>
                  <a:schemeClr val="tx1"/>
                </a:solidFill>
              </a:rPr>
              <a:t>Build a </a:t>
            </a:r>
            <a:r>
              <a:rPr lang="en-US" altLang="en-US" dirty="0"/>
              <a:t>S</a:t>
            </a:r>
            <a:r>
              <a:rPr lang="en-US" altLang="en-US" dirty="0">
                <a:solidFill>
                  <a:schemeClr val="tx1"/>
                </a:solidFill>
              </a:rPr>
              <a:t>upportive Environment      </a:t>
            </a:r>
          </a:p>
        </p:txBody>
      </p:sp>
      <p:sp>
        <p:nvSpPr>
          <p:cNvPr id="115715" name="Rectangle 3"/>
          <p:cNvSpPr>
            <a:spLocks noGrp="1" noChangeArrowheads="1"/>
          </p:cNvSpPr>
          <p:nvPr>
            <p:ph idx="1"/>
          </p:nvPr>
        </p:nvSpPr>
        <p:spPr/>
        <p:txBody>
          <a:bodyPr/>
          <a:lstStyle/>
          <a:p>
            <a:pPr marL="1131888" lvl="2" indent="-438150">
              <a:buFont typeface="Wingdings" pitchFamily="2" charset="2"/>
              <a:buAutoNum type="arabicPeriod"/>
              <a:defRPr/>
            </a:pPr>
            <a:r>
              <a:rPr lang="en-US" altLang="en-US" sz="2800" dirty="0"/>
              <a:t>Increase bonding or connectedness</a:t>
            </a:r>
          </a:p>
          <a:p>
            <a:pPr marL="1131888" lvl="2" indent="-438150">
              <a:buFont typeface="Wingdings" pitchFamily="2" charset="2"/>
              <a:buAutoNum type="arabicPeriod"/>
              <a:defRPr/>
            </a:pPr>
            <a:r>
              <a:rPr lang="en-US" altLang="en-US" sz="2800" dirty="0"/>
              <a:t>Set clear and consistent boundaries</a:t>
            </a:r>
          </a:p>
          <a:p>
            <a:pPr marL="1131888" lvl="2" indent="-438150">
              <a:buFont typeface="Wingdings" pitchFamily="2" charset="2"/>
              <a:buAutoNum type="arabicPeriod"/>
              <a:defRPr/>
            </a:pPr>
            <a:r>
              <a:rPr lang="en-US" altLang="en-US" sz="2800" dirty="0"/>
              <a:t>Teach life skills</a:t>
            </a:r>
          </a:p>
          <a:p>
            <a:pPr marL="1131888" lvl="2" indent="-438150">
              <a:buFont typeface="Wingdings" pitchFamily="2" charset="2"/>
              <a:buAutoNum type="arabicPeriod"/>
              <a:defRPr/>
            </a:pPr>
            <a:r>
              <a:rPr lang="en-US" altLang="en-US" sz="2800" dirty="0"/>
              <a:t>Provide caring and support</a:t>
            </a:r>
            <a:endParaRPr lang="en-US" altLang="en-US" sz="2200" dirty="0"/>
          </a:p>
          <a:p>
            <a:pPr marL="1131888" lvl="2" indent="-438150">
              <a:buFont typeface="Wingdings" pitchFamily="2" charset="2"/>
              <a:buAutoNum type="arabicPeriod"/>
              <a:defRPr/>
            </a:pPr>
            <a:r>
              <a:rPr lang="en-US" altLang="en-US" sz="2800" dirty="0"/>
              <a:t>Set and communicate high and realistic expectations</a:t>
            </a:r>
          </a:p>
          <a:p>
            <a:pPr marL="1131888" lvl="2" indent="-438150">
              <a:buFont typeface="Wingdings" pitchFamily="2" charset="2"/>
              <a:buAutoNum type="arabicPeriod"/>
              <a:defRPr/>
            </a:pPr>
            <a:r>
              <a:rPr lang="en-US" altLang="en-US" sz="2800" dirty="0"/>
              <a:t>Provide opportunities for meaningful participation</a:t>
            </a:r>
          </a:p>
        </p:txBody>
      </p:sp>
      <p:sp>
        <p:nvSpPr>
          <p:cNvPr id="2" name="TextBox 1">
            <a:extLst>
              <a:ext uri="{FF2B5EF4-FFF2-40B4-BE49-F238E27FC236}">
                <a16:creationId xmlns:a16="http://schemas.microsoft.com/office/drawing/2014/main" id="{8B7EE731-A21E-4FC1-B780-74C0949559FE}"/>
              </a:ext>
            </a:extLst>
          </p:cNvPr>
          <p:cNvSpPr txBox="1"/>
          <p:nvPr/>
        </p:nvSpPr>
        <p:spPr>
          <a:xfrm>
            <a:off x="6425613" y="5638800"/>
            <a:ext cx="5766387" cy="923330"/>
          </a:xfrm>
          <a:prstGeom prst="rect">
            <a:avLst/>
          </a:prstGeom>
          <a:noFill/>
        </p:spPr>
        <p:txBody>
          <a:bodyPr wrap="none" rtlCol="0">
            <a:spAutoFit/>
          </a:bodyPr>
          <a:lstStyle/>
          <a:p>
            <a:r>
              <a:rPr lang="en-US" dirty="0"/>
              <a:t>Nan Henderson</a:t>
            </a:r>
          </a:p>
          <a:p>
            <a:r>
              <a:rPr lang="en-US" dirty="0">
                <a:hlinkClick r:id="rId3"/>
              </a:rPr>
              <a:t>Home - Resiliency in Action | Nan Henderson, M.S.W., Ph.D.</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1896543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8807BA-7A72-4C30-8168-9F6954F4CDF2}"/>
              </a:ext>
            </a:extLst>
          </p:cNvPr>
          <p:cNvPicPr>
            <a:picLocks noChangeAspect="1"/>
          </p:cNvPicPr>
          <p:nvPr/>
        </p:nvPicPr>
        <p:blipFill rotWithShape="1">
          <a:blip r:embed="rId3"/>
          <a:srcRect l="11250" t="14819" r="11875" b="5436"/>
          <a:stretch/>
        </p:blipFill>
        <p:spPr>
          <a:xfrm>
            <a:off x="1295400" y="381000"/>
            <a:ext cx="9601200" cy="5307981"/>
          </a:xfrm>
          <a:prstGeom prst="rect">
            <a:avLst/>
          </a:prstGeom>
        </p:spPr>
      </p:pic>
      <p:sp>
        <p:nvSpPr>
          <p:cNvPr id="5" name="TextBox 4">
            <a:extLst>
              <a:ext uri="{FF2B5EF4-FFF2-40B4-BE49-F238E27FC236}">
                <a16:creationId xmlns:a16="http://schemas.microsoft.com/office/drawing/2014/main" id="{4E33C1FF-225D-4E72-BBF0-4C9D8DA7967F}"/>
              </a:ext>
            </a:extLst>
          </p:cNvPr>
          <p:cNvSpPr txBox="1"/>
          <p:nvPr/>
        </p:nvSpPr>
        <p:spPr>
          <a:xfrm>
            <a:off x="1447800" y="5943600"/>
            <a:ext cx="9753600" cy="381000"/>
          </a:xfrm>
          <a:prstGeom prst="rect">
            <a:avLst/>
          </a:prstGeom>
          <a:noFill/>
        </p:spPr>
        <p:txBody>
          <a:bodyPr wrap="square" rtlCol="0">
            <a:spAutoFit/>
          </a:bodyPr>
          <a:lstStyle/>
          <a:p>
            <a:r>
              <a:rPr lang="en-US" dirty="0">
                <a:hlinkClick r:id="rId4"/>
              </a:rPr>
              <a:t>http://www.actforyouth.net/youth_development/professionals/inclusive-environments.cfm</a:t>
            </a:r>
            <a:r>
              <a:rPr lang="en-US" dirty="0"/>
              <a:t> </a:t>
            </a:r>
          </a:p>
        </p:txBody>
      </p:sp>
    </p:spTree>
    <p:extLst>
      <p:ext uri="{BB962C8B-B14F-4D97-AF65-F5344CB8AC3E}">
        <p14:creationId xmlns:p14="http://schemas.microsoft.com/office/powerpoint/2010/main" val="21545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Developmental relationships</a:t>
            </a:r>
            <a:br>
              <a:rPr lang="en-US" sz="3600" dirty="0"/>
            </a:br>
            <a:br>
              <a:rPr lang="en-US" sz="3600" dirty="0"/>
            </a:br>
            <a:br>
              <a:rPr lang="en-US" sz="3600" dirty="0"/>
            </a:br>
            <a:br>
              <a:rPr lang="en-US" sz="3600" dirty="0"/>
            </a:br>
            <a:br>
              <a:rPr lang="en-US" sz="3600" dirty="0"/>
            </a:br>
            <a:r>
              <a:rPr lang="en-US" sz="4400" dirty="0"/>
              <a:t>Developmental Relationships</a:t>
            </a:r>
            <a:br>
              <a:rPr lang="en-US" sz="3600" dirty="0"/>
            </a:br>
            <a:br>
              <a:rPr lang="en-US" sz="3600" dirty="0"/>
            </a:br>
            <a:endParaRPr lang="en-US" sz="2000" dirty="0"/>
          </a:p>
        </p:txBody>
      </p:sp>
      <p:sp>
        <p:nvSpPr>
          <p:cNvPr id="3" name="Content Placeholder 2"/>
          <p:cNvSpPr>
            <a:spLocks noGrp="1"/>
          </p:cNvSpPr>
          <p:nvPr>
            <p:ph idx="1"/>
          </p:nvPr>
        </p:nvSpPr>
        <p:spPr>
          <a:xfrm>
            <a:off x="4953000" y="731520"/>
            <a:ext cx="6339840" cy="5257800"/>
          </a:xfrm>
        </p:spPr>
        <p:txBody>
          <a:bodyPr>
            <a:normAutofit lnSpcReduction="10000"/>
          </a:bodyPr>
          <a:lstStyle/>
          <a:p>
            <a:pPr marL="0" indent="0">
              <a:buNone/>
            </a:pPr>
            <a:r>
              <a:rPr lang="en-US" sz="2800" dirty="0"/>
              <a:t>Developmental relationships are the active ingredients of effective interventions.</a:t>
            </a:r>
          </a:p>
          <a:p>
            <a:pPr marL="0" indent="0">
              <a:buNone/>
            </a:pPr>
            <a:r>
              <a:rPr lang="en-US" sz="2800" dirty="0"/>
              <a:t>They are characterized by</a:t>
            </a:r>
          </a:p>
          <a:p>
            <a:pPr>
              <a:buFontTx/>
              <a:buChar char="-"/>
            </a:pPr>
            <a:r>
              <a:rPr lang="en-US" sz="2800" dirty="0"/>
              <a:t> attachment/connection</a:t>
            </a:r>
          </a:p>
          <a:p>
            <a:pPr>
              <a:buFontTx/>
              <a:buChar char="-"/>
            </a:pPr>
            <a:r>
              <a:rPr lang="en-US" sz="2800" dirty="0"/>
              <a:t> reciprocity</a:t>
            </a:r>
          </a:p>
          <a:p>
            <a:pPr marL="0" indent="0">
              <a:buNone/>
            </a:pPr>
            <a:r>
              <a:rPr lang="en-US" sz="2800" dirty="0"/>
              <a:t>- progressive complexity</a:t>
            </a:r>
          </a:p>
          <a:p>
            <a:pPr>
              <a:buFontTx/>
              <a:buChar char="-"/>
            </a:pPr>
            <a:r>
              <a:rPr lang="en-US" sz="2800" dirty="0"/>
              <a:t> balance of power</a:t>
            </a:r>
          </a:p>
          <a:p>
            <a:pPr marL="0" indent="0">
              <a:buNone/>
            </a:pPr>
            <a:endParaRPr lang="en-US" sz="2400" dirty="0"/>
          </a:p>
          <a:p>
            <a:pPr marL="0" indent="0">
              <a:buNone/>
            </a:pPr>
            <a:r>
              <a:rPr lang="en-US" sz="2800" dirty="0"/>
              <a:t>Simple interactions are the building blocks; relationships emerge from accumulated interactions.</a:t>
            </a:r>
          </a:p>
          <a:p>
            <a:pPr>
              <a:buFontTx/>
              <a:buChar char="-"/>
            </a:pPr>
            <a:endParaRPr lang="en-US" dirty="0"/>
          </a:p>
        </p:txBody>
      </p:sp>
      <p:sp>
        <p:nvSpPr>
          <p:cNvPr id="4" name="Text Placeholder 3"/>
          <p:cNvSpPr>
            <a:spLocks noGrp="1"/>
          </p:cNvSpPr>
          <p:nvPr>
            <p:ph type="body" sz="half" idx="2"/>
          </p:nvPr>
        </p:nvSpPr>
        <p:spPr/>
        <p:txBody>
          <a:bodyPr>
            <a:normAutofit/>
          </a:bodyPr>
          <a:lstStyle/>
          <a:p>
            <a:endParaRPr lang="en-US" sz="2400" dirty="0"/>
          </a:p>
          <a:p>
            <a:endParaRPr lang="en-US" sz="2400" dirty="0"/>
          </a:p>
          <a:p>
            <a:endParaRPr lang="en-US" sz="2400" dirty="0"/>
          </a:p>
          <a:p>
            <a:endParaRPr lang="en-US" sz="2400" dirty="0"/>
          </a:p>
          <a:p>
            <a:endParaRPr lang="en-US" sz="2400" dirty="0"/>
          </a:p>
          <a:p>
            <a:r>
              <a:rPr lang="en-US" sz="2400" dirty="0"/>
              <a:t>Li &amp; Julian. 2012</a:t>
            </a:r>
          </a:p>
        </p:txBody>
      </p:sp>
    </p:spTree>
    <p:extLst>
      <p:ext uri="{BB962C8B-B14F-4D97-AF65-F5344CB8AC3E}">
        <p14:creationId xmlns:p14="http://schemas.microsoft.com/office/powerpoint/2010/main" val="122454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6297" t="14084" r="26593" b="10353"/>
          <a:stretch/>
        </p:blipFill>
        <p:spPr>
          <a:xfrm>
            <a:off x="5956299" y="0"/>
            <a:ext cx="5363869" cy="6882699"/>
          </a:xfrm>
          <a:prstGeom prst="rect">
            <a:avLst/>
          </a:prstGeom>
        </p:spPr>
      </p:pic>
      <p:sp>
        <p:nvSpPr>
          <p:cNvPr id="7" name="Title 6"/>
          <p:cNvSpPr>
            <a:spLocks noGrp="1"/>
          </p:cNvSpPr>
          <p:nvPr>
            <p:ph type="title"/>
          </p:nvPr>
        </p:nvSpPr>
        <p:spPr/>
        <p:txBody>
          <a:bodyPr>
            <a:normAutofit/>
          </a:bodyPr>
          <a:lstStyle/>
          <a:p>
            <a:r>
              <a:rPr lang="en-US" sz="4000" dirty="0"/>
              <a:t>Simple Interactions Tool</a:t>
            </a:r>
          </a:p>
        </p:txBody>
      </p:sp>
      <p:sp>
        <p:nvSpPr>
          <p:cNvPr id="2" name="TextBox 1">
            <a:extLst>
              <a:ext uri="{FF2B5EF4-FFF2-40B4-BE49-F238E27FC236}">
                <a16:creationId xmlns:a16="http://schemas.microsoft.com/office/drawing/2014/main" id="{A32975A8-F28A-4DF9-A671-32A6A7E6E245}"/>
              </a:ext>
            </a:extLst>
          </p:cNvPr>
          <p:cNvSpPr txBox="1"/>
          <p:nvPr/>
        </p:nvSpPr>
        <p:spPr>
          <a:xfrm>
            <a:off x="457200" y="5638800"/>
            <a:ext cx="3200400" cy="1015663"/>
          </a:xfrm>
          <a:prstGeom prst="rect">
            <a:avLst/>
          </a:prstGeom>
          <a:noFill/>
        </p:spPr>
        <p:txBody>
          <a:bodyPr wrap="square" rtlCol="0">
            <a:spAutoFit/>
          </a:bodyPr>
          <a:lstStyle/>
          <a:p>
            <a:r>
              <a:rPr lang="en-US" sz="2000" dirty="0"/>
              <a:t> </a:t>
            </a:r>
            <a:r>
              <a:rPr lang="en-US" sz="2000" dirty="0">
                <a:hlinkClick r:id="rId4"/>
              </a:rPr>
              <a:t>https://www.simpleinteractions.org/</a:t>
            </a:r>
            <a:endParaRPr lang="en-US" sz="2000" dirty="0"/>
          </a:p>
        </p:txBody>
      </p:sp>
    </p:spTree>
    <p:extLst>
      <p:ext uri="{BB962C8B-B14F-4D97-AF65-F5344CB8AC3E}">
        <p14:creationId xmlns:p14="http://schemas.microsoft.com/office/powerpoint/2010/main" val="797290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339" t="10967" r="1975"/>
          <a:stretch/>
        </p:blipFill>
        <p:spPr>
          <a:xfrm>
            <a:off x="381000" y="304800"/>
            <a:ext cx="8001000" cy="5955703"/>
          </a:xfrm>
          <a:prstGeom prst="rect">
            <a:avLst/>
          </a:prstGeom>
        </p:spPr>
      </p:pic>
      <p:sp>
        <p:nvSpPr>
          <p:cNvPr id="3" name="TextBox 2"/>
          <p:cNvSpPr txBox="1"/>
          <p:nvPr/>
        </p:nvSpPr>
        <p:spPr>
          <a:xfrm>
            <a:off x="9296400" y="5552617"/>
            <a:ext cx="2895600" cy="707886"/>
          </a:xfrm>
          <a:prstGeom prst="rect">
            <a:avLst/>
          </a:prstGeom>
          <a:noFill/>
        </p:spPr>
        <p:txBody>
          <a:bodyPr wrap="square" rtlCol="0">
            <a:spAutoFit/>
          </a:bodyPr>
          <a:lstStyle/>
          <a:p>
            <a:r>
              <a:rPr lang="en-US" sz="2000" i="1" dirty="0"/>
              <a:t>Search Institute. 2017.</a:t>
            </a:r>
          </a:p>
          <a:p>
            <a:r>
              <a:rPr lang="en-US" sz="2000" i="1" dirty="0"/>
              <a:t>Relationships First</a:t>
            </a:r>
          </a:p>
        </p:txBody>
      </p:sp>
      <p:sp>
        <p:nvSpPr>
          <p:cNvPr id="2" name="TextBox 1">
            <a:extLst>
              <a:ext uri="{FF2B5EF4-FFF2-40B4-BE49-F238E27FC236}">
                <a16:creationId xmlns:a16="http://schemas.microsoft.com/office/drawing/2014/main" id="{B63759B7-89D2-4A24-A1D8-5C0AC8963502}"/>
              </a:ext>
            </a:extLst>
          </p:cNvPr>
          <p:cNvSpPr txBox="1"/>
          <p:nvPr/>
        </p:nvSpPr>
        <p:spPr>
          <a:xfrm>
            <a:off x="8382000" y="330797"/>
            <a:ext cx="3810000" cy="1754326"/>
          </a:xfrm>
          <a:prstGeom prst="rect">
            <a:avLst/>
          </a:prstGeom>
          <a:noFill/>
        </p:spPr>
        <p:txBody>
          <a:bodyPr wrap="square" rtlCol="0">
            <a:spAutoFit/>
          </a:bodyPr>
          <a:lstStyle/>
          <a:p>
            <a:r>
              <a:rPr lang="en-US" sz="3600" b="1" dirty="0">
                <a:solidFill>
                  <a:schemeClr val="tx2"/>
                </a:solidFill>
                <a:latin typeface="+mj-lt"/>
              </a:rPr>
              <a:t>Developmental Relationship Framework</a:t>
            </a:r>
          </a:p>
        </p:txBody>
      </p:sp>
    </p:spTree>
    <p:extLst>
      <p:ext uri="{BB962C8B-B14F-4D97-AF65-F5344CB8AC3E}">
        <p14:creationId xmlns:p14="http://schemas.microsoft.com/office/powerpoint/2010/main" val="418067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05" t="20282" r="3476" b="20563"/>
          <a:stretch/>
        </p:blipFill>
        <p:spPr>
          <a:xfrm>
            <a:off x="228600" y="228600"/>
            <a:ext cx="11602180" cy="5852375"/>
          </a:xfrm>
          <a:prstGeom prst="rect">
            <a:avLst/>
          </a:prstGeom>
        </p:spPr>
      </p:pic>
    </p:spTree>
    <p:extLst>
      <p:ext uri="{BB962C8B-B14F-4D97-AF65-F5344CB8AC3E}">
        <p14:creationId xmlns:p14="http://schemas.microsoft.com/office/powerpoint/2010/main" val="1896405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a:t> </a:t>
            </a:r>
            <a:r>
              <a:rPr lang="en-US" sz="2400" dirty="0"/>
              <a:t>Recap – What is Positive Youth Development?</a:t>
            </a:r>
          </a:p>
          <a:p>
            <a:pPr>
              <a:buFont typeface="Courier New" panose="02070309020205020404" pitchFamily="49" charset="0"/>
              <a:buChar char="o"/>
            </a:pPr>
            <a:r>
              <a:rPr lang="en-US" sz="2400" dirty="0"/>
              <a:t> Positive Youth Outcomes (different frameworks)</a:t>
            </a:r>
          </a:p>
          <a:p>
            <a:pPr>
              <a:buFont typeface="Courier New" panose="02070309020205020404" pitchFamily="49" charset="0"/>
              <a:buChar char="o"/>
            </a:pPr>
            <a:r>
              <a:rPr lang="en-US" sz="2400" dirty="0"/>
              <a:t> Using a strength-based approach</a:t>
            </a:r>
          </a:p>
          <a:p>
            <a:pPr>
              <a:buFont typeface="Courier New" panose="02070309020205020404" pitchFamily="49" charset="0"/>
              <a:buChar char="o"/>
            </a:pPr>
            <a:r>
              <a:rPr lang="en-US" sz="2400" dirty="0"/>
              <a:t> Developmental relationships</a:t>
            </a:r>
          </a:p>
          <a:p>
            <a:pPr>
              <a:buFont typeface="Courier New" panose="02070309020205020404" pitchFamily="49" charset="0"/>
              <a:buChar char="o"/>
            </a:pPr>
            <a:r>
              <a:rPr lang="en-US" sz="2400" dirty="0"/>
              <a:t> Takeaways &amp; Resources</a:t>
            </a:r>
          </a:p>
        </p:txBody>
      </p:sp>
    </p:spTree>
    <p:extLst>
      <p:ext uri="{BB962C8B-B14F-4D97-AF65-F5344CB8AC3E}">
        <p14:creationId xmlns:p14="http://schemas.microsoft.com/office/powerpoint/2010/main" val="2788433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27" t="22369" r="4230" b="10902"/>
          <a:stretch/>
        </p:blipFill>
        <p:spPr>
          <a:xfrm>
            <a:off x="838200" y="304800"/>
            <a:ext cx="10462422" cy="6029480"/>
          </a:xfrm>
          <a:prstGeom prst="rect">
            <a:avLst/>
          </a:prstGeom>
        </p:spPr>
      </p:pic>
    </p:spTree>
    <p:extLst>
      <p:ext uri="{BB962C8B-B14F-4D97-AF65-F5344CB8AC3E}">
        <p14:creationId xmlns:p14="http://schemas.microsoft.com/office/powerpoint/2010/main" val="14515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9096" y="279056"/>
            <a:ext cx="10058400" cy="1133475"/>
          </a:xfrm>
        </p:spPr>
        <p:txBody>
          <a:bodyPr>
            <a:normAutofit fontScale="90000"/>
          </a:bodyPr>
          <a:lstStyle/>
          <a:p>
            <a:br>
              <a:rPr lang="en-US" sz="3200" dirty="0"/>
            </a:br>
            <a:r>
              <a:rPr lang="en-US" sz="4400" dirty="0"/>
              <a:t>Building Developmental Relationships</a:t>
            </a:r>
            <a:br>
              <a:rPr lang="en-US" sz="3200" dirty="0"/>
            </a:br>
            <a:endParaRPr lang="en-US" sz="3200" dirty="0"/>
          </a:p>
        </p:txBody>
      </p:sp>
      <p:graphicFrame>
        <p:nvGraphicFramePr>
          <p:cNvPr id="4" name="Diagram 3"/>
          <p:cNvGraphicFramePr/>
          <p:nvPr>
            <p:extLst>
              <p:ext uri="{D42A27DB-BD31-4B8C-83A1-F6EECF244321}">
                <p14:modId xmlns:p14="http://schemas.microsoft.com/office/powerpoint/2010/main" val="3245174632"/>
              </p:ext>
            </p:extLst>
          </p:nvPr>
        </p:nvGraphicFramePr>
        <p:xfrm>
          <a:off x="2438400" y="1412531"/>
          <a:ext cx="9296400" cy="445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57200" y="5044193"/>
            <a:ext cx="3548707" cy="830997"/>
          </a:xfrm>
          <a:prstGeom prst="rect">
            <a:avLst/>
          </a:prstGeom>
          <a:noFill/>
        </p:spPr>
        <p:txBody>
          <a:bodyPr wrap="square" rtlCol="0">
            <a:spAutoFit/>
          </a:bodyPr>
          <a:lstStyle/>
          <a:p>
            <a:pPr lvl="0"/>
            <a:r>
              <a:rPr lang="en-US" sz="1600" dirty="0"/>
              <a:t>Kent </a:t>
            </a:r>
            <a:r>
              <a:rPr lang="en-US" sz="1600" dirty="0" err="1"/>
              <a:t>Pekel’s</a:t>
            </a:r>
            <a:r>
              <a:rPr lang="en-US" sz="1600" dirty="0"/>
              <a:t> Ted Talk: </a:t>
            </a:r>
            <a:r>
              <a:rPr lang="en-US" sz="1600" dirty="0">
                <a:hlinkClick r:id="rId8"/>
              </a:rPr>
              <a:t>https://www.ted.com/talks/kent_pekel_getting_relationships_right</a:t>
            </a:r>
            <a:r>
              <a:rPr lang="en-US" sz="1600" dirty="0"/>
              <a:t>   </a:t>
            </a:r>
          </a:p>
        </p:txBody>
      </p:sp>
      <p:sp>
        <p:nvSpPr>
          <p:cNvPr id="6" name="TextBox 5"/>
          <p:cNvSpPr txBox="1"/>
          <p:nvPr/>
        </p:nvSpPr>
        <p:spPr>
          <a:xfrm>
            <a:off x="457200" y="3124200"/>
            <a:ext cx="2956693" cy="1323439"/>
          </a:xfrm>
          <a:prstGeom prst="rect">
            <a:avLst/>
          </a:prstGeom>
          <a:noFill/>
        </p:spPr>
        <p:txBody>
          <a:bodyPr wrap="square" rtlCol="0">
            <a:spAutoFit/>
          </a:bodyPr>
          <a:lstStyle/>
          <a:p>
            <a:r>
              <a:rPr lang="en-US" sz="1600" dirty="0"/>
              <a:t>4Ss interview: </a:t>
            </a:r>
            <a:r>
              <a:rPr lang="en-US" sz="1600" dirty="0">
                <a:hlinkClick r:id="rId9"/>
              </a:rPr>
              <a:t>https://www.search-institute.org/wp-content/uploads/2019/08/4-Ss-Interview-download.pdf</a:t>
            </a:r>
            <a:r>
              <a:rPr lang="en-US" sz="1600" dirty="0"/>
              <a:t> </a:t>
            </a:r>
          </a:p>
        </p:txBody>
      </p:sp>
    </p:spTree>
    <p:extLst>
      <p:ext uri="{BB962C8B-B14F-4D97-AF65-F5344CB8AC3E}">
        <p14:creationId xmlns:p14="http://schemas.microsoft.com/office/powerpoint/2010/main" val="4071780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219200"/>
            <a:ext cx="3838776" cy="1921022"/>
          </a:xfrm>
        </p:spPr>
        <p:txBody>
          <a:bodyPr>
            <a:normAutofit/>
          </a:bodyPr>
          <a:lstStyle/>
          <a:p>
            <a:r>
              <a:rPr lang="en-US" sz="4000" dirty="0"/>
              <a:t>Any questions,  comments or takeaways?</a:t>
            </a:r>
          </a:p>
        </p:txBody>
      </p:sp>
      <p:pic>
        <p:nvPicPr>
          <p:cNvPr id="7" name="Content Placeholder 6">
            <a:extLst>
              <a:ext uri="{FF2B5EF4-FFF2-40B4-BE49-F238E27FC236}">
                <a16:creationId xmlns:a16="http://schemas.microsoft.com/office/drawing/2014/main" id="{142E4B83-EDBD-41B0-90C1-28BA1A99FCE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18137" y="731838"/>
            <a:ext cx="5257800" cy="5257800"/>
          </a:xfrm>
        </p:spPr>
      </p:pic>
      <p:sp>
        <p:nvSpPr>
          <p:cNvPr id="2" name="TextBox 1">
            <a:extLst>
              <a:ext uri="{FF2B5EF4-FFF2-40B4-BE49-F238E27FC236}">
                <a16:creationId xmlns:a16="http://schemas.microsoft.com/office/drawing/2014/main" id="{E4EFD838-D995-4FAD-934F-9ECFEC1A472D}"/>
              </a:ext>
            </a:extLst>
          </p:cNvPr>
          <p:cNvSpPr txBox="1"/>
          <p:nvPr/>
        </p:nvSpPr>
        <p:spPr>
          <a:xfrm>
            <a:off x="533400" y="4648200"/>
            <a:ext cx="2499787" cy="707886"/>
          </a:xfrm>
          <a:prstGeom prst="rect">
            <a:avLst/>
          </a:prstGeom>
          <a:noFill/>
        </p:spPr>
        <p:txBody>
          <a:bodyPr wrap="none" rtlCol="0">
            <a:spAutoFit/>
          </a:bodyPr>
          <a:lstStyle/>
          <a:p>
            <a:r>
              <a:rPr lang="en-US" sz="4000" dirty="0">
                <a:solidFill>
                  <a:schemeClr val="bg1"/>
                </a:solidFill>
              </a:rPr>
              <a:t>Thank you!</a:t>
            </a:r>
          </a:p>
        </p:txBody>
      </p:sp>
    </p:spTree>
    <p:extLst>
      <p:ext uri="{BB962C8B-B14F-4D97-AF65-F5344CB8AC3E}">
        <p14:creationId xmlns:p14="http://schemas.microsoft.com/office/powerpoint/2010/main" val="807045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7499" t="13646" r="8751" b="4263"/>
          <a:stretch/>
        </p:blipFill>
        <p:spPr>
          <a:xfrm>
            <a:off x="1143000" y="874776"/>
            <a:ext cx="10210800" cy="5334000"/>
          </a:xfrm>
          <a:prstGeom prst="rect">
            <a:avLst/>
          </a:prstGeom>
        </p:spPr>
      </p:pic>
      <p:sp>
        <p:nvSpPr>
          <p:cNvPr id="6" name="TextBox 5"/>
          <p:cNvSpPr txBox="1"/>
          <p:nvPr/>
        </p:nvSpPr>
        <p:spPr>
          <a:xfrm>
            <a:off x="685800" y="130314"/>
            <a:ext cx="4800600" cy="707886"/>
          </a:xfrm>
          <a:prstGeom prst="rect">
            <a:avLst/>
          </a:prstGeom>
          <a:noFill/>
        </p:spPr>
        <p:txBody>
          <a:bodyPr wrap="square" rtlCol="0">
            <a:spAutoFit/>
          </a:bodyPr>
          <a:lstStyle/>
          <a:p>
            <a:r>
              <a:rPr lang="en-US" sz="4000" dirty="0">
                <a:latin typeface="+mj-lt"/>
              </a:rPr>
              <a:t>Resources</a:t>
            </a:r>
          </a:p>
        </p:txBody>
      </p:sp>
      <p:sp>
        <p:nvSpPr>
          <p:cNvPr id="7" name="TextBox 6"/>
          <p:cNvSpPr txBox="1"/>
          <p:nvPr/>
        </p:nvSpPr>
        <p:spPr>
          <a:xfrm>
            <a:off x="2880361" y="6452092"/>
            <a:ext cx="9296399" cy="369332"/>
          </a:xfrm>
          <a:prstGeom prst="rect">
            <a:avLst/>
          </a:prstGeom>
          <a:noFill/>
        </p:spPr>
        <p:txBody>
          <a:bodyPr wrap="square" rtlCol="0">
            <a:spAutoFit/>
          </a:bodyPr>
          <a:lstStyle/>
          <a:p>
            <a:r>
              <a:rPr lang="en-US" dirty="0">
                <a:solidFill>
                  <a:schemeClr val="bg1"/>
                </a:solidFill>
              </a:rPr>
              <a:t>http://www.actforyouth.net/youth_development/professionals/ </a:t>
            </a:r>
          </a:p>
        </p:txBody>
      </p:sp>
    </p:spTree>
    <p:extLst>
      <p:ext uri="{BB962C8B-B14F-4D97-AF65-F5344CB8AC3E}">
        <p14:creationId xmlns:p14="http://schemas.microsoft.com/office/powerpoint/2010/main" val="1096030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Autofit/>
          </a:bodyPr>
          <a:lstStyle/>
          <a:p>
            <a:pPr marL="0" indent="0">
              <a:buNone/>
            </a:pPr>
            <a:r>
              <a:rPr lang="en-US" sz="2400" dirty="0"/>
              <a:t>ACT for Youth: Youth Work Professionals </a:t>
            </a:r>
            <a:r>
              <a:rPr lang="en-US" sz="2400" dirty="0">
                <a:hlinkClick r:id="rId3"/>
              </a:rPr>
              <a:t>http://www.actforyouth.net/youth_development/professionals/</a:t>
            </a:r>
            <a:r>
              <a:rPr lang="en-US" sz="2400" dirty="0"/>
              <a:t> </a:t>
            </a:r>
          </a:p>
          <a:p>
            <a:pPr marL="0" indent="0">
              <a:buNone/>
            </a:pPr>
            <a:endParaRPr lang="en-US" sz="600" dirty="0"/>
          </a:p>
          <a:p>
            <a:pPr marL="0" indent="0">
              <a:buNone/>
            </a:pPr>
            <a:r>
              <a:rPr lang="en-US" sz="2400" dirty="0"/>
              <a:t>Peter Benson: Sparks: How Youth Thrive (TED Talk) </a:t>
            </a:r>
            <a:r>
              <a:rPr lang="en-US" sz="2400" dirty="0">
                <a:hlinkClick r:id="rId4"/>
              </a:rPr>
              <a:t>https://www.youtube.com/watch?v=TqzUHcW58Us</a:t>
            </a:r>
            <a:r>
              <a:rPr lang="en-US" sz="2400" dirty="0"/>
              <a:t> </a:t>
            </a:r>
          </a:p>
          <a:p>
            <a:pPr marL="0" indent="0">
              <a:buNone/>
            </a:pPr>
            <a:endParaRPr lang="en-US" sz="600" dirty="0"/>
          </a:p>
          <a:p>
            <a:pPr marL="0" indent="0">
              <a:buNone/>
            </a:pPr>
            <a:r>
              <a:rPr lang="en-US" sz="2400" dirty="0"/>
              <a:t>Simple Interactions                                                           </a:t>
            </a:r>
            <a:r>
              <a:rPr lang="en-US" sz="2400" dirty="0">
                <a:hlinkClick r:id="rId5"/>
              </a:rPr>
              <a:t>https://www.simpleinteractions.org/</a:t>
            </a:r>
            <a:endParaRPr lang="en-US" sz="2400" dirty="0"/>
          </a:p>
          <a:p>
            <a:pPr marL="0" indent="0">
              <a:buNone/>
            </a:pPr>
            <a:endParaRPr lang="en-US" sz="600" dirty="0"/>
          </a:p>
          <a:p>
            <a:pPr marL="0" indent="0">
              <a:buNone/>
            </a:pPr>
            <a:r>
              <a:rPr lang="en-US" sz="2400" dirty="0"/>
              <a:t>Search Institute: Developmental Relationship Framework                     </a:t>
            </a:r>
            <a:r>
              <a:rPr lang="en-US" sz="2400" dirty="0">
                <a:hlinkClick r:id="rId6"/>
              </a:rPr>
              <a:t>https://www.search-institute.org/developmental-relationships/developmental-relationships-framework/</a:t>
            </a:r>
            <a:r>
              <a:rPr lang="en-US" sz="2400" dirty="0"/>
              <a:t> </a:t>
            </a:r>
          </a:p>
          <a:p>
            <a:pPr marL="0" indent="0">
              <a:buNone/>
            </a:pPr>
            <a:endParaRPr lang="en-US" sz="600" dirty="0"/>
          </a:p>
        </p:txBody>
      </p:sp>
    </p:spTree>
    <p:extLst>
      <p:ext uri="{BB962C8B-B14F-4D97-AF65-F5344CB8AC3E}">
        <p14:creationId xmlns:p14="http://schemas.microsoft.com/office/powerpoint/2010/main" val="342751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References</a:t>
            </a:r>
          </a:p>
        </p:txBody>
      </p:sp>
      <p:sp>
        <p:nvSpPr>
          <p:cNvPr id="3" name="Content Placeholder 2"/>
          <p:cNvSpPr>
            <a:spLocks noGrp="1"/>
          </p:cNvSpPr>
          <p:nvPr>
            <p:ph idx="1"/>
          </p:nvPr>
        </p:nvSpPr>
        <p:spPr/>
        <p:txBody>
          <a:bodyPr>
            <a:normAutofit fontScale="77500" lnSpcReduction="20000"/>
          </a:bodyPr>
          <a:lstStyle/>
          <a:p>
            <a:pPr marL="0" indent="0">
              <a:buNone/>
            </a:pPr>
            <a:endParaRPr lang="en-US" sz="400" dirty="0"/>
          </a:p>
          <a:p>
            <a:pPr marL="0" indent="0">
              <a:buNone/>
            </a:pPr>
            <a:r>
              <a:rPr lang="en-US" sz="2400" dirty="0"/>
              <a:t>ACT for Youth: Services, Opportunities, and Supports </a:t>
            </a:r>
            <a:r>
              <a:rPr lang="en-US" sz="2400" dirty="0">
                <a:hlinkClick r:id="rId3"/>
              </a:rPr>
              <a:t>http://www.actforyouth.net/youth_development/communities/</a:t>
            </a:r>
            <a:r>
              <a:rPr lang="en-US" sz="2400" dirty="0"/>
              <a:t> </a:t>
            </a:r>
          </a:p>
          <a:p>
            <a:pPr marL="0" indent="0">
              <a:buNone/>
            </a:pPr>
            <a:r>
              <a:rPr lang="en-US" altLang="en-US" sz="2400" dirty="0" err="1"/>
              <a:t>Saleebey</a:t>
            </a:r>
            <a:r>
              <a:rPr lang="en-US" altLang="en-US" sz="2400" dirty="0"/>
              <a:t>, Dennis. 1992. </a:t>
            </a:r>
            <a:r>
              <a:rPr lang="en-US" altLang="en-US" sz="2400" i="1" dirty="0"/>
              <a:t>The Strengths Perspective in Social Work Practice</a:t>
            </a:r>
            <a:r>
              <a:rPr lang="en-US" altLang="en-US" sz="2400" dirty="0"/>
              <a:t>. White Plains, NY: Longman</a:t>
            </a:r>
            <a:endParaRPr lang="en-US" sz="2400" dirty="0"/>
          </a:p>
          <a:p>
            <a:pPr marL="0" indent="0">
              <a:buNone/>
            </a:pPr>
            <a:r>
              <a:rPr lang="en-US" sz="2400" dirty="0"/>
              <a:t>Peter Benson. 2008. </a:t>
            </a:r>
            <a:r>
              <a:rPr lang="en-US" sz="2400" i="1" dirty="0"/>
              <a:t>Sparks: How Parents Can Ignite the Hidden Strengths of Teenagers. </a:t>
            </a:r>
            <a:r>
              <a:rPr lang="en-US" sz="2400" dirty="0"/>
              <a:t>New York: John Wiley and Sons </a:t>
            </a:r>
          </a:p>
          <a:p>
            <a:pPr marL="0" indent="0">
              <a:buNone/>
            </a:pPr>
            <a:r>
              <a:rPr lang="en-US" sz="2400" dirty="0" err="1"/>
              <a:t>Benard</a:t>
            </a:r>
            <a:r>
              <a:rPr lang="en-US" sz="2400" dirty="0"/>
              <a:t>, Bonnie. 2004. </a:t>
            </a:r>
            <a:r>
              <a:rPr lang="en-US" sz="2400" i="1" dirty="0"/>
              <a:t>Resiliency: What we have learned. </a:t>
            </a:r>
            <a:r>
              <a:rPr lang="en-US" sz="2400" dirty="0"/>
              <a:t>San Francisco: </a:t>
            </a:r>
            <a:r>
              <a:rPr lang="en-US" sz="2400" dirty="0" err="1"/>
              <a:t>WestEd</a:t>
            </a:r>
            <a:r>
              <a:rPr lang="en-US" sz="2400" dirty="0"/>
              <a:t>. </a:t>
            </a:r>
          </a:p>
          <a:p>
            <a:pPr marL="0" indent="0">
              <a:buNone/>
            </a:pPr>
            <a:r>
              <a:rPr lang="en-US" sz="2400" dirty="0"/>
              <a:t>Nan Henderson. Resiliency in Action </a:t>
            </a:r>
            <a:r>
              <a:rPr lang="en-US" sz="2400" dirty="0">
                <a:hlinkClick r:id="rId4"/>
              </a:rPr>
              <a:t>Home - Resiliency in Action | Nan Henderson, M.S.W., Ph.D.</a:t>
            </a:r>
            <a:endParaRPr lang="en-US" sz="2400" dirty="0"/>
          </a:p>
          <a:p>
            <a:pPr marL="0" indent="0">
              <a:buNone/>
            </a:pPr>
            <a:r>
              <a:rPr lang="en-US" sz="2400" dirty="0"/>
              <a:t>Li &amp; Julian.2012. Developmental Relationships as the Active Ingredient: An Unifying Working Hypothesis of “What Works” Across Intervention Settings.  </a:t>
            </a:r>
            <a:r>
              <a:rPr lang="en-US" sz="2400" i="1" dirty="0"/>
              <a:t>American Journal of Orthopsychiatry. </a:t>
            </a:r>
            <a:r>
              <a:rPr lang="en-US" sz="2400" dirty="0"/>
              <a:t>Vol 82, No. 2, 157-166</a:t>
            </a:r>
          </a:p>
          <a:p>
            <a:pPr marL="0" indent="0">
              <a:buNone/>
            </a:pPr>
            <a:r>
              <a:rPr lang="en-US" sz="2400" dirty="0"/>
              <a:t>Search Institute: Relationships First. Creating Connections that Help Young People Thrive </a:t>
            </a:r>
            <a:r>
              <a:rPr lang="en-US" sz="2400" dirty="0">
                <a:hlinkClick r:id="rId5"/>
              </a:rPr>
              <a:t>https://www.search-institute.org/wp-content/uploads/2017/12/2017-Relationships-First-final.pdf</a:t>
            </a:r>
            <a:r>
              <a:rPr lang="en-US" sz="2400" dirty="0"/>
              <a:t> </a:t>
            </a:r>
          </a:p>
          <a:p>
            <a:pPr marL="0" indent="0">
              <a:buNone/>
            </a:pPr>
            <a:endParaRPr lang="en-US" sz="1800" dirty="0"/>
          </a:p>
          <a:p>
            <a:pPr marL="0" indent="0">
              <a:buNone/>
            </a:pPr>
            <a:endParaRPr lang="en-US" sz="400" dirty="0"/>
          </a:p>
        </p:txBody>
      </p:sp>
    </p:spTree>
    <p:extLst>
      <p:ext uri="{BB962C8B-B14F-4D97-AF65-F5344CB8AC3E}">
        <p14:creationId xmlns:p14="http://schemas.microsoft.com/office/powerpoint/2010/main" val="169263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altLang="en-US" sz="4400" dirty="0"/>
              <a:t>Recap: Positive Youth Development</a:t>
            </a:r>
          </a:p>
        </p:txBody>
      </p:sp>
      <p:sp>
        <p:nvSpPr>
          <p:cNvPr id="5" name="Rectangle 3"/>
          <p:cNvSpPr>
            <a:spLocks noGrp="1" noChangeArrowheads="1"/>
          </p:cNvSpPr>
          <p:nvPr>
            <p:ph idx="4294967295"/>
          </p:nvPr>
        </p:nvSpPr>
        <p:spPr bwMode="auto">
          <a:xfrm>
            <a:off x="1447800" y="1981200"/>
            <a:ext cx="9034272" cy="3870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68580" indent="0">
              <a:buNone/>
            </a:pPr>
            <a:r>
              <a:rPr lang="en-US" altLang="en-US" sz="2800" dirty="0"/>
              <a:t>A philosophy or approach that guides communities in the way they organize programs, supports and opportunities so that young people can develop to their full potential.</a:t>
            </a:r>
          </a:p>
          <a:p>
            <a:pPr>
              <a:buFont typeface="Wingdings" panose="05000000000000000000" pitchFamily="2" charset="2"/>
              <a:buChar char="§"/>
            </a:pPr>
            <a:r>
              <a:rPr lang="en-US" altLang="en-US" sz="2800" b="1" dirty="0"/>
              <a:t> </a:t>
            </a:r>
            <a:r>
              <a:rPr lang="en-US" altLang="en-US" sz="2400" dirty="0">
                <a:solidFill>
                  <a:srgbClr val="FF0000"/>
                </a:solidFill>
              </a:rPr>
              <a:t>Focus on building positive outcomes</a:t>
            </a:r>
          </a:p>
          <a:p>
            <a:pPr>
              <a:buFont typeface="Wingdings" panose="05000000000000000000" pitchFamily="2" charset="2"/>
              <a:buChar char="§"/>
            </a:pPr>
            <a:r>
              <a:rPr lang="en-US" altLang="en-US" sz="2400" dirty="0"/>
              <a:t> Youth voice and engagement</a:t>
            </a:r>
          </a:p>
          <a:p>
            <a:pPr>
              <a:buFont typeface="Wingdings" panose="05000000000000000000" pitchFamily="2" charset="2"/>
              <a:buChar char="§"/>
            </a:pPr>
            <a:r>
              <a:rPr lang="en-US" altLang="en-US" sz="2400" dirty="0"/>
              <a:t> Long-term involvement/Developmentally appropriate</a:t>
            </a:r>
          </a:p>
          <a:p>
            <a:pPr>
              <a:buFont typeface="Wingdings" panose="05000000000000000000" pitchFamily="2" charset="2"/>
              <a:buChar char="§"/>
            </a:pPr>
            <a:r>
              <a:rPr lang="en-US" altLang="en-US" sz="2400" dirty="0"/>
              <a:t> Universal/Inclusive</a:t>
            </a:r>
          </a:p>
          <a:p>
            <a:pPr>
              <a:buFont typeface="Wingdings" panose="05000000000000000000" pitchFamily="2" charset="2"/>
              <a:buChar char="§"/>
            </a:pPr>
            <a:r>
              <a:rPr lang="en-US" altLang="en-US" sz="2400" dirty="0"/>
              <a:t> Community-based/Collaborative</a:t>
            </a:r>
          </a:p>
        </p:txBody>
      </p:sp>
    </p:spTree>
    <p:extLst>
      <p:ext uri="{BB962C8B-B14F-4D97-AF65-F5344CB8AC3E}">
        <p14:creationId xmlns:p14="http://schemas.microsoft.com/office/powerpoint/2010/main" val="42760323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Positive Youth Outcomes: What are we thinking of?</a:t>
            </a:r>
          </a:p>
        </p:txBody>
      </p:sp>
      <p:pic>
        <p:nvPicPr>
          <p:cNvPr id="2" name="Picture Placeholder 1"/>
          <p:cNvPicPr>
            <a:picLocks noGrp="1" noChangeAspect="1"/>
          </p:cNvPicPr>
          <p:nvPr>
            <p:ph type="pic" idx="1"/>
          </p:nvPr>
        </p:nvPicPr>
        <p:blipFill>
          <a:blip r:embed="rId3">
            <a:extLst>
              <a:ext uri="{28A0092B-C50C-407E-A947-70E740481C1C}">
                <a14:useLocalDpi xmlns:a14="http://schemas.microsoft.com/office/drawing/2010/main" val="0"/>
              </a:ext>
            </a:extLst>
          </a:blip>
          <a:srcRect t="22140" b="22140"/>
          <a:stretch>
            <a:fillRect/>
          </a:stretch>
        </p:blipFill>
        <p:spPr>
          <a:xfrm>
            <a:off x="2057400" y="762000"/>
            <a:ext cx="8001000" cy="3225523"/>
          </a:xfrm>
        </p:spPr>
      </p:pic>
      <p:sp>
        <p:nvSpPr>
          <p:cNvPr id="5" name="TextBox 4"/>
          <p:cNvSpPr txBox="1"/>
          <p:nvPr/>
        </p:nvSpPr>
        <p:spPr>
          <a:xfrm>
            <a:off x="7675247" y="3977223"/>
            <a:ext cx="2383153" cy="369332"/>
          </a:xfrm>
          <a:prstGeom prst="rect">
            <a:avLst/>
          </a:prstGeom>
          <a:noFill/>
        </p:spPr>
        <p:txBody>
          <a:bodyPr wrap="none" rtlCol="0">
            <a:spAutoFit/>
          </a:bodyPr>
          <a:lstStyle/>
          <a:p>
            <a:r>
              <a:rPr lang="en-US" dirty="0"/>
              <a:t>Source: </a:t>
            </a:r>
            <a:r>
              <a:rPr lang="en-US" dirty="0">
                <a:hlinkClick r:id="rId4"/>
              </a:rPr>
              <a:t>www.NCCP.org</a:t>
            </a:r>
            <a:r>
              <a:rPr lang="en-US" dirty="0"/>
              <a:t> </a:t>
            </a:r>
          </a:p>
        </p:txBody>
      </p:sp>
    </p:spTree>
    <p:extLst>
      <p:ext uri="{BB962C8B-B14F-4D97-AF65-F5344CB8AC3E}">
        <p14:creationId xmlns:p14="http://schemas.microsoft.com/office/powerpoint/2010/main" val="140830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400" dirty="0"/>
              <a:t>Karen Pittman</a:t>
            </a:r>
          </a:p>
        </p:txBody>
      </p:sp>
      <p:sp>
        <p:nvSpPr>
          <p:cNvPr id="8" name="Content Placeholder 7"/>
          <p:cNvSpPr>
            <a:spLocks noGrp="1"/>
          </p:cNvSpPr>
          <p:nvPr>
            <p:ph idx="1"/>
          </p:nvPr>
        </p:nvSpPr>
        <p:spPr>
          <a:xfrm>
            <a:off x="5105400" y="1517903"/>
            <a:ext cx="6492240" cy="5257800"/>
          </a:xfrm>
        </p:spPr>
        <p:txBody>
          <a:bodyPr/>
          <a:lstStyle/>
          <a:p>
            <a:endParaRPr lang="en-US" dirty="0"/>
          </a:p>
          <a:p>
            <a:r>
              <a:rPr lang="en-US" sz="3200" dirty="0">
                <a:latin typeface="Lobster" panose="02000506000000020003" pitchFamily="2" charset="0"/>
              </a:rPr>
              <a:t>“Problem free is not fully prepared”</a:t>
            </a:r>
          </a:p>
          <a:p>
            <a:endParaRPr lang="en-US" sz="3200" dirty="0">
              <a:latin typeface="Lobster" panose="02000506000000020003" pitchFamily="2" charset="0"/>
            </a:endParaRPr>
          </a:p>
          <a:p>
            <a:endParaRPr lang="en-US" sz="3200" dirty="0">
              <a:latin typeface="Lobster" panose="02000506000000020003" pitchFamily="2" charset="0"/>
            </a:endParaRPr>
          </a:p>
          <a:p>
            <a:r>
              <a:rPr lang="en-US" sz="3200" dirty="0">
                <a:latin typeface="Lobster" panose="02000506000000020003" pitchFamily="2" charset="0"/>
              </a:rPr>
              <a:t>“Fully prepared is not fully engaged”</a:t>
            </a:r>
          </a:p>
        </p:txBody>
      </p:sp>
      <p:sp>
        <p:nvSpPr>
          <p:cNvPr id="9" name="Text Placeholder 8"/>
          <p:cNvSpPr>
            <a:spLocks noGrp="1"/>
          </p:cNvSpPr>
          <p:nvPr>
            <p:ph type="body" sz="half" idx="2"/>
          </p:nvPr>
        </p:nvSpPr>
        <p:spPr/>
        <p:txBody>
          <a:bodyPr>
            <a:normAutofit/>
          </a:bodyPr>
          <a:lstStyle/>
          <a:p>
            <a:r>
              <a:rPr lang="en-US" sz="2800" dirty="0"/>
              <a:t>Forum for Youth Investment</a:t>
            </a:r>
          </a:p>
          <a:p>
            <a:r>
              <a:rPr lang="en-US" sz="2800" dirty="0"/>
              <a:t>Ready by 21</a:t>
            </a:r>
          </a:p>
        </p:txBody>
      </p:sp>
    </p:spTree>
    <p:extLst>
      <p:ext uri="{BB962C8B-B14F-4D97-AF65-F5344CB8AC3E}">
        <p14:creationId xmlns:p14="http://schemas.microsoft.com/office/powerpoint/2010/main" val="20792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6275" y="131661"/>
            <a:ext cx="8229600" cy="990600"/>
          </a:xfrm>
        </p:spPr>
        <p:txBody>
          <a:bodyPr/>
          <a:lstStyle/>
          <a:p>
            <a:r>
              <a:rPr lang="en-US" dirty="0"/>
              <a:t>Outcome Models</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5169" y="864951"/>
            <a:ext cx="2895600" cy="2895600"/>
          </a:xfrm>
          <a:prstGeom prst="rect">
            <a:avLst/>
          </a:prstGeom>
        </p:spPr>
      </p:pic>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913" t="25811" r="26904" b="10318"/>
          <a:stretch/>
        </p:blipFill>
        <p:spPr bwMode="auto">
          <a:xfrm>
            <a:off x="3088394" y="1628910"/>
            <a:ext cx="3385360" cy="3058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563" y="4267200"/>
            <a:ext cx="4760098" cy="2400626"/>
          </a:xfrm>
          <a:prstGeom prst="rect">
            <a:avLst/>
          </a:prstGeom>
        </p:spPr>
      </p:pic>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898" t="17321" r="11605" b="1499"/>
          <a:stretch/>
        </p:blipFill>
        <p:spPr bwMode="auto">
          <a:xfrm>
            <a:off x="5839876" y="216440"/>
            <a:ext cx="5330757" cy="419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171" t="17629" r="10814" b="1247"/>
          <a:stretch/>
        </p:blipFill>
        <p:spPr bwMode="auto">
          <a:xfrm>
            <a:off x="7086600" y="2490995"/>
            <a:ext cx="4912606" cy="3836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0680" y="3704806"/>
            <a:ext cx="4649822" cy="3001249"/>
          </a:xfrm>
          <a:prstGeom prst="rect">
            <a:avLst/>
          </a:prstGeom>
        </p:spPr>
      </p:pic>
    </p:spTree>
    <p:extLst>
      <p:ext uri="{BB962C8B-B14F-4D97-AF65-F5344CB8AC3E}">
        <p14:creationId xmlns:p14="http://schemas.microsoft.com/office/powerpoint/2010/main" val="158286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3983" y="114965"/>
            <a:ext cx="7024688" cy="1143000"/>
          </a:xfrm>
        </p:spPr>
        <p:txBody>
          <a:bodyPr/>
          <a:lstStyle/>
          <a:p>
            <a:r>
              <a:rPr lang="en-US" dirty="0"/>
              <a:t>6 Cs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432" y="1535435"/>
            <a:ext cx="5717568" cy="4288176"/>
          </a:xfrm>
          <a:prstGeom prst="rect">
            <a:avLst/>
          </a:prstGeom>
        </p:spPr>
      </p:pic>
      <p:sp>
        <p:nvSpPr>
          <p:cNvPr id="16" name="Rectangle 15"/>
          <p:cNvSpPr/>
          <p:nvPr/>
        </p:nvSpPr>
        <p:spPr>
          <a:xfrm>
            <a:off x="2286000" y="1828801"/>
            <a:ext cx="2173288" cy="771078"/>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89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Competence</a:t>
            </a:r>
          </a:p>
        </p:txBody>
      </p:sp>
      <p:sp>
        <p:nvSpPr>
          <p:cNvPr id="17" name="Rectangle 16"/>
          <p:cNvSpPr/>
          <p:nvPr/>
        </p:nvSpPr>
        <p:spPr>
          <a:xfrm>
            <a:off x="8781724" y="3113693"/>
            <a:ext cx="1953625" cy="674299"/>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l="100000" b="100000"/>
            </a:path>
            <a:tileRect t="-100000" r="-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Caring</a:t>
            </a:r>
          </a:p>
        </p:txBody>
      </p:sp>
      <p:sp>
        <p:nvSpPr>
          <p:cNvPr id="14" name="Rectangle 13"/>
          <p:cNvSpPr/>
          <p:nvPr/>
        </p:nvSpPr>
        <p:spPr>
          <a:xfrm>
            <a:off x="8334786" y="5181601"/>
            <a:ext cx="1952214" cy="643298"/>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Connection</a:t>
            </a:r>
          </a:p>
        </p:txBody>
      </p:sp>
      <p:sp>
        <p:nvSpPr>
          <p:cNvPr id="18" name="Rectangle 17"/>
          <p:cNvSpPr/>
          <p:nvPr/>
        </p:nvSpPr>
        <p:spPr>
          <a:xfrm>
            <a:off x="1942181" y="3729228"/>
            <a:ext cx="2173288" cy="694878"/>
          </a:xfrm>
          <a:prstGeom prst="rect">
            <a:avLst/>
          </a:prstGeom>
          <a:gradFill flip="none" rotWithShape="1">
            <a:gsLst>
              <a:gs pos="0">
                <a:schemeClr val="bg2">
                  <a:lumMod val="90000"/>
                  <a:shade val="30000"/>
                  <a:satMod val="115000"/>
                </a:schemeClr>
              </a:gs>
              <a:gs pos="50000">
                <a:schemeClr val="bg2">
                  <a:lumMod val="90000"/>
                  <a:shade val="67500"/>
                  <a:satMod val="115000"/>
                </a:schemeClr>
              </a:gs>
              <a:gs pos="100000">
                <a:schemeClr val="bg2">
                  <a:lumMod val="90000"/>
                  <a:shade val="100000"/>
                  <a:satMod val="115000"/>
                </a:schemeClr>
              </a:gs>
            </a:gsLst>
            <a:lin ang="189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Character</a:t>
            </a:r>
          </a:p>
        </p:txBody>
      </p:sp>
      <p:sp>
        <p:nvSpPr>
          <p:cNvPr id="15" name="Rectangle 14"/>
          <p:cNvSpPr/>
          <p:nvPr/>
        </p:nvSpPr>
        <p:spPr>
          <a:xfrm>
            <a:off x="2781715" y="5334000"/>
            <a:ext cx="2018885" cy="731850"/>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62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Contribution</a:t>
            </a:r>
          </a:p>
        </p:txBody>
      </p:sp>
      <p:sp>
        <p:nvSpPr>
          <p:cNvPr id="6" name="Rectangle 5"/>
          <p:cNvSpPr/>
          <p:nvPr/>
        </p:nvSpPr>
        <p:spPr>
          <a:xfrm>
            <a:off x="7603590" y="1071387"/>
            <a:ext cx="2015457" cy="75741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Confidence</a:t>
            </a:r>
          </a:p>
        </p:txBody>
      </p:sp>
    </p:spTree>
    <p:extLst>
      <p:ext uri="{BB962C8B-B14F-4D97-AF65-F5344CB8AC3E}">
        <p14:creationId xmlns:p14="http://schemas.microsoft.com/office/powerpoint/2010/main" val="266549107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1000"/>
                            </p:stCondLst>
                            <p:childTnLst>
                              <p:par>
                                <p:cTn id="9" presetID="22" presetClass="entr" presetSubtype="4"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2500"/>
                            </p:stCondLst>
                            <p:childTnLst>
                              <p:par>
                                <p:cTn id="13" presetID="22" presetClass="entr" presetSubtype="8" fill="hold" grpId="0"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4000"/>
                            </p:stCondLst>
                            <p:childTnLst>
                              <p:par>
                                <p:cTn id="17" presetID="22" presetClass="entr" presetSubtype="2"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childTnLst>
                          </p:cTn>
                        </p:par>
                        <p:par>
                          <p:cTn id="20" fill="hold">
                            <p:stCondLst>
                              <p:cond delay="5500"/>
                            </p:stCondLst>
                            <p:childTnLst>
                              <p:par>
                                <p:cTn id="21" presetID="22" presetClass="entr" presetSubtype="8"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par>
                          <p:cTn id="24" fill="hold">
                            <p:stCondLst>
                              <p:cond delay="7000"/>
                            </p:stCondLst>
                            <p:childTnLst>
                              <p:par>
                                <p:cTn id="25" presetID="22" presetClass="entr" presetSubtype="1"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4" grpId="0" animBg="1"/>
      <p:bldP spid="18" grpId="0" animBg="1"/>
      <p:bldP spid="1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62468352"/>
              </p:ext>
            </p:extLst>
          </p:nvPr>
        </p:nvGraphicFramePr>
        <p:xfrm>
          <a:off x="762000" y="457200"/>
          <a:ext cx="10820400" cy="5394637"/>
        </p:xfrm>
        <a:graphic>
          <a:graphicData uri="http://schemas.openxmlformats.org/drawingml/2006/table">
            <a:tbl>
              <a:tblPr firstRow="1" bandRow="1">
                <a:tableStyleId>{21E4AEA4-8DFA-4A89-87EB-49C32662AFE0}</a:tableStyleId>
              </a:tblPr>
              <a:tblGrid>
                <a:gridCol w="1803400">
                  <a:extLst>
                    <a:ext uri="{9D8B030D-6E8A-4147-A177-3AD203B41FA5}">
                      <a16:colId xmlns:a16="http://schemas.microsoft.com/office/drawing/2014/main" val="20000"/>
                    </a:ext>
                  </a:extLst>
                </a:gridCol>
                <a:gridCol w="1803400">
                  <a:extLst>
                    <a:ext uri="{9D8B030D-6E8A-4147-A177-3AD203B41FA5}">
                      <a16:colId xmlns:a16="http://schemas.microsoft.com/office/drawing/2014/main" val="20001"/>
                    </a:ext>
                  </a:extLst>
                </a:gridCol>
                <a:gridCol w="1803400">
                  <a:extLst>
                    <a:ext uri="{9D8B030D-6E8A-4147-A177-3AD203B41FA5}">
                      <a16:colId xmlns:a16="http://schemas.microsoft.com/office/drawing/2014/main" val="20002"/>
                    </a:ext>
                  </a:extLst>
                </a:gridCol>
                <a:gridCol w="1803400">
                  <a:extLst>
                    <a:ext uri="{9D8B030D-6E8A-4147-A177-3AD203B41FA5}">
                      <a16:colId xmlns:a16="http://schemas.microsoft.com/office/drawing/2014/main" val="20003"/>
                    </a:ext>
                  </a:extLst>
                </a:gridCol>
                <a:gridCol w="1803400">
                  <a:extLst>
                    <a:ext uri="{9D8B030D-6E8A-4147-A177-3AD203B41FA5}">
                      <a16:colId xmlns:a16="http://schemas.microsoft.com/office/drawing/2014/main" val="20004"/>
                    </a:ext>
                  </a:extLst>
                </a:gridCol>
                <a:gridCol w="1803400">
                  <a:extLst>
                    <a:ext uri="{9D8B030D-6E8A-4147-A177-3AD203B41FA5}">
                      <a16:colId xmlns:a16="http://schemas.microsoft.com/office/drawing/2014/main" val="20005"/>
                    </a:ext>
                  </a:extLst>
                </a:gridCol>
              </a:tblGrid>
              <a:tr h="663135">
                <a:tc>
                  <a:txBody>
                    <a:bodyPr/>
                    <a:lstStyle/>
                    <a:p>
                      <a:r>
                        <a:rPr lang="en-US" sz="2400" b="1" dirty="0"/>
                        <a:t>Competence</a:t>
                      </a:r>
                    </a:p>
                  </a:txBody>
                  <a:tcPr/>
                </a:tc>
                <a:tc>
                  <a:txBody>
                    <a:bodyPr/>
                    <a:lstStyle/>
                    <a:p>
                      <a:r>
                        <a:rPr lang="en-US" sz="2400" b="1" dirty="0"/>
                        <a:t>Confidence</a:t>
                      </a:r>
                    </a:p>
                  </a:txBody>
                  <a:tcPr/>
                </a:tc>
                <a:tc>
                  <a:txBody>
                    <a:bodyPr/>
                    <a:lstStyle/>
                    <a:p>
                      <a:r>
                        <a:rPr lang="en-US" sz="2400" b="1" dirty="0"/>
                        <a:t>Character</a:t>
                      </a:r>
                    </a:p>
                  </a:txBody>
                  <a:tcPr/>
                </a:tc>
                <a:tc>
                  <a:txBody>
                    <a:bodyPr/>
                    <a:lstStyle/>
                    <a:p>
                      <a:r>
                        <a:rPr lang="en-US" sz="2400" b="1" dirty="0"/>
                        <a:t>Caring</a:t>
                      </a:r>
                    </a:p>
                  </a:txBody>
                  <a:tcPr/>
                </a:tc>
                <a:tc>
                  <a:txBody>
                    <a:bodyPr/>
                    <a:lstStyle/>
                    <a:p>
                      <a:r>
                        <a:rPr lang="en-US" sz="2400" b="1" dirty="0"/>
                        <a:t>Connection</a:t>
                      </a:r>
                    </a:p>
                  </a:txBody>
                  <a:tcPr/>
                </a:tc>
                <a:tc>
                  <a:txBody>
                    <a:bodyPr/>
                    <a:lstStyle/>
                    <a:p>
                      <a:r>
                        <a:rPr lang="en-US" sz="2400" b="1" dirty="0"/>
                        <a:t>Contribution</a:t>
                      </a:r>
                    </a:p>
                  </a:txBody>
                  <a:tcPr/>
                </a:tc>
                <a:extLst>
                  <a:ext uri="{0D108BD9-81ED-4DB2-BD59-A6C34878D82A}">
                    <a16:rowId xmlns:a16="http://schemas.microsoft.com/office/drawing/2014/main" val="10000"/>
                  </a:ext>
                </a:extLst>
              </a:tr>
              <a:tr h="1097602">
                <a:tc>
                  <a:txBody>
                    <a:bodyPr/>
                    <a:lstStyle/>
                    <a:p>
                      <a:r>
                        <a:rPr lang="en-US" sz="2000" dirty="0"/>
                        <a:t>Intellectual</a:t>
                      </a:r>
                    </a:p>
                  </a:txBody>
                  <a:tcPr/>
                </a:tc>
                <a:tc>
                  <a:txBody>
                    <a:bodyPr/>
                    <a:lstStyle/>
                    <a:p>
                      <a:r>
                        <a:rPr lang="en-US" sz="2000" dirty="0"/>
                        <a:t>Sense of mastery &amp; future</a:t>
                      </a:r>
                    </a:p>
                  </a:txBody>
                  <a:tcPr/>
                </a:tc>
                <a:tc>
                  <a:txBody>
                    <a:bodyPr/>
                    <a:lstStyle/>
                    <a:p>
                      <a:r>
                        <a:rPr lang="en-US" sz="2000" dirty="0"/>
                        <a:t>Sense of responsibility &amp; autonomy</a:t>
                      </a:r>
                    </a:p>
                  </a:txBody>
                  <a:tcPr/>
                </a:tc>
                <a:tc>
                  <a:txBody>
                    <a:bodyPr/>
                    <a:lstStyle/>
                    <a:p>
                      <a:r>
                        <a:rPr lang="en-US" sz="2000" dirty="0"/>
                        <a:t>Sense of sympathy &amp; empathy</a:t>
                      </a:r>
                    </a:p>
                  </a:txBody>
                  <a:tcPr/>
                </a:tc>
                <a:tc>
                  <a:txBody>
                    <a:bodyPr/>
                    <a:lstStyle/>
                    <a:p>
                      <a:r>
                        <a:rPr lang="en-US" sz="2000" dirty="0"/>
                        <a:t>Sense</a:t>
                      </a:r>
                      <a:r>
                        <a:rPr lang="en-US" sz="2000" baseline="0" dirty="0"/>
                        <a:t> of m</a:t>
                      </a:r>
                      <a:r>
                        <a:rPr lang="en-US" sz="2000" dirty="0"/>
                        <a:t>embership &amp;  belonging</a:t>
                      </a:r>
                    </a:p>
                  </a:txBody>
                  <a:tcPr/>
                </a:tc>
                <a:tc>
                  <a:txBody>
                    <a:bodyPr/>
                    <a:lstStyle/>
                    <a:p>
                      <a:r>
                        <a:rPr lang="en-US" sz="2000" dirty="0"/>
                        <a:t>Active participation &amp; decision-making</a:t>
                      </a:r>
                    </a:p>
                  </a:txBody>
                  <a:tcPr/>
                </a:tc>
                <a:extLst>
                  <a:ext uri="{0D108BD9-81ED-4DB2-BD59-A6C34878D82A}">
                    <a16:rowId xmlns:a16="http://schemas.microsoft.com/office/drawing/2014/main" val="10001"/>
                  </a:ext>
                </a:extLst>
              </a:tr>
              <a:tr h="768322">
                <a:tc>
                  <a:txBody>
                    <a:bodyPr/>
                    <a:lstStyle/>
                    <a:p>
                      <a:r>
                        <a:rPr lang="en-US" sz="2000" dirty="0"/>
                        <a:t>Emotional</a:t>
                      </a:r>
                    </a:p>
                  </a:txBody>
                  <a:tcPr/>
                </a:tc>
                <a:tc>
                  <a:txBody>
                    <a:bodyPr/>
                    <a:lstStyle/>
                    <a:p>
                      <a:r>
                        <a:rPr lang="en-US" sz="2000" dirty="0"/>
                        <a:t>Sense of self- efficacy</a:t>
                      </a:r>
                    </a:p>
                  </a:txBody>
                  <a:tcPr/>
                </a:tc>
                <a:tc>
                  <a:txBody>
                    <a:bodyPr/>
                    <a:lstStyle/>
                    <a:p>
                      <a:r>
                        <a:rPr lang="en-US" sz="2000" dirty="0"/>
                        <a:t>Sense</a:t>
                      </a:r>
                      <a:r>
                        <a:rPr lang="en-US" sz="2000" baseline="0" dirty="0"/>
                        <a:t> of spirituality</a:t>
                      </a:r>
                      <a:endParaRPr lang="en-US" sz="2000" dirty="0"/>
                    </a:p>
                  </a:txBody>
                  <a:tcPr/>
                </a:tc>
                <a:tc>
                  <a:txBody>
                    <a:bodyPr/>
                    <a:lstStyle/>
                    <a:p>
                      <a:endParaRPr lang="en-US" sz="2000"/>
                    </a:p>
                  </a:txBody>
                  <a:tcPr/>
                </a:tc>
                <a:tc>
                  <a:txBody>
                    <a:bodyPr/>
                    <a:lstStyle/>
                    <a:p>
                      <a:r>
                        <a:rPr lang="en-US" sz="2000" dirty="0"/>
                        <a:t>Sense of safety and structure</a:t>
                      </a:r>
                    </a:p>
                  </a:txBody>
                  <a:tcPr/>
                </a:tc>
                <a:tc>
                  <a:txBody>
                    <a:bodyPr/>
                    <a:lstStyle/>
                    <a:p>
                      <a:endParaRPr lang="en-US" sz="2000"/>
                    </a:p>
                  </a:txBody>
                  <a:tcPr/>
                </a:tc>
                <a:extLst>
                  <a:ext uri="{0D108BD9-81ED-4DB2-BD59-A6C34878D82A}">
                    <a16:rowId xmlns:a16="http://schemas.microsoft.com/office/drawing/2014/main" val="10002"/>
                  </a:ext>
                </a:extLst>
              </a:tr>
              <a:tr h="663135">
                <a:tc>
                  <a:txBody>
                    <a:bodyPr/>
                    <a:lstStyle/>
                    <a:p>
                      <a:r>
                        <a:rPr lang="en-US" sz="2000" dirty="0"/>
                        <a:t>Civic &amp; social</a:t>
                      </a:r>
                    </a:p>
                  </a:txBody>
                  <a:tcPr/>
                </a:tc>
                <a:tc>
                  <a:txBody>
                    <a:bodyPr/>
                    <a:lstStyle/>
                    <a:p>
                      <a:endParaRPr lang="en-US"/>
                    </a:p>
                  </a:txBody>
                  <a:tcPr/>
                </a:tc>
                <a:tc>
                  <a:txBody>
                    <a:bodyPr/>
                    <a:lstStyle/>
                    <a:p>
                      <a:r>
                        <a:rPr lang="en-US" sz="2000" dirty="0"/>
                        <a:t>Self-awareness</a:t>
                      </a:r>
                    </a:p>
                  </a:txBody>
                  <a:tcPr/>
                </a:tc>
                <a:tc>
                  <a:txBody>
                    <a:bodyPr/>
                    <a:lstStyle/>
                    <a:p>
                      <a:endParaRPr lang="en-US" sz="2000" dirty="0"/>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3"/>
                  </a:ext>
                </a:extLst>
              </a:tr>
              <a:tr h="663135">
                <a:tc>
                  <a:txBody>
                    <a:bodyPr/>
                    <a:lstStyle/>
                    <a:p>
                      <a:r>
                        <a:rPr lang="en-US" sz="2000" dirty="0"/>
                        <a:t>Physical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663135">
                <a:tc>
                  <a:txBody>
                    <a:bodyPr/>
                    <a:lstStyle/>
                    <a:p>
                      <a:r>
                        <a:rPr lang="en-US" sz="2000" dirty="0"/>
                        <a:t>Cultural</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r h="663135">
                <a:tc>
                  <a:txBody>
                    <a:bodyPr/>
                    <a:lstStyle/>
                    <a:p>
                      <a:r>
                        <a:rPr lang="en-US" sz="2000" dirty="0"/>
                        <a:t>Work readiness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1333454"/>
      </p:ext>
    </p:extLst>
  </p:cSld>
  <p:clrMapOvr>
    <a:masterClrMapping/>
  </p:clrMapOvr>
</p:sld>
</file>

<file path=ppt/theme/theme1.xml><?xml version="1.0" encoding="utf-8"?>
<a:theme xmlns:a="http://schemas.openxmlformats.org/drawingml/2006/main" name="Retrospect">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6088</TotalTime>
  <Words>4464</Words>
  <Application>Microsoft Office PowerPoint</Application>
  <PresentationFormat>Widescreen</PresentationFormat>
  <Paragraphs>434</Paragraphs>
  <Slides>35</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Calibri</vt:lpstr>
      <vt:lpstr>Calibri Light</vt:lpstr>
      <vt:lpstr>Calibri-Bold</vt:lpstr>
      <vt:lpstr>Calibri-BoldItalic</vt:lpstr>
      <vt:lpstr>Calibri-Italic</vt:lpstr>
      <vt:lpstr>Courier New</vt:lpstr>
      <vt:lpstr>Lobster</vt:lpstr>
      <vt:lpstr>SymbolMT</vt:lpstr>
      <vt:lpstr>Verdana</vt:lpstr>
      <vt:lpstr>Wingdings</vt:lpstr>
      <vt:lpstr>Retrospect</vt:lpstr>
      <vt:lpstr>Slide</vt:lpstr>
      <vt:lpstr>Positive Youth  Development II: Positive Youth Outcomes</vt:lpstr>
      <vt:lpstr>Zoom keeping</vt:lpstr>
      <vt:lpstr>Agenda</vt:lpstr>
      <vt:lpstr>Recap: Positive Youth Development</vt:lpstr>
      <vt:lpstr>Positive Youth Outcomes: What are we thinking of?</vt:lpstr>
      <vt:lpstr>Karen Pittman</vt:lpstr>
      <vt:lpstr>Outcome Models</vt:lpstr>
      <vt:lpstr>6 Cs</vt:lpstr>
      <vt:lpstr>PowerPoint Presentation</vt:lpstr>
      <vt:lpstr>Embedded: SEL Core Competencies</vt:lpstr>
      <vt:lpstr>How do we build/ support the 6 Cs?</vt:lpstr>
      <vt:lpstr>Services-Opportunities-Supports</vt:lpstr>
      <vt:lpstr>PowerPoint Presentation</vt:lpstr>
      <vt:lpstr>Using a Strength-Based Approach</vt:lpstr>
      <vt:lpstr>2 Core Strategies </vt:lpstr>
      <vt:lpstr>Identify and Nurture Internal Strengths</vt:lpstr>
      <vt:lpstr>Build on Internal Strengths</vt:lpstr>
      <vt:lpstr>   Sparks</vt:lpstr>
      <vt:lpstr>PowerPoint Presentation</vt:lpstr>
      <vt:lpstr>What were your sparks?  </vt:lpstr>
      <vt:lpstr>Poll: Who were your spark champions?</vt:lpstr>
      <vt:lpstr>Activities to Explore Strengths</vt:lpstr>
      <vt:lpstr> Iceberg Activity </vt:lpstr>
      <vt:lpstr>Build a Supportive Environment      </vt:lpstr>
      <vt:lpstr>PowerPoint Presentation</vt:lpstr>
      <vt:lpstr>Developmental relationships     Developmental Relationships  </vt:lpstr>
      <vt:lpstr>Simple Interactions Tool</vt:lpstr>
      <vt:lpstr>PowerPoint Presentation</vt:lpstr>
      <vt:lpstr>PowerPoint Presentation</vt:lpstr>
      <vt:lpstr>PowerPoint Presentation</vt:lpstr>
      <vt:lpstr> Building Developmental Relationships </vt:lpstr>
      <vt:lpstr>Any questions,  comments or takeaways?</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PYD webinar series II: Positive Youth Outcomes</dc:title>
  <dc:creator>Windows User</dc:creator>
  <cp:lastModifiedBy>Karen Schantz</cp:lastModifiedBy>
  <cp:revision>265</cp:revision>
  <dcterms:created xsi:type="dcterms:W3CDTF">2013-08-09T16:38:06Z</dcterms:created>
  <dcterms:modified xsi:type="dcterms:W3CDTF">2021-07-02T16:11:03Z</dcterms:modified>
</cp:coreProperties>
</file>