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handoutMasterIdLst>
    <p:handoutMasterId r:id="rId36"/>
  </p:handoutMasterIdLst>
  <p:sldIdLst>
    <p:sldId id="256" r:id="rId2"/>
    <p:sldId id="338" r:id="rId3"/>
    <p:sldId id="366" r:id="rId4"/>
    <p:sldId id="367" r:id="rId5"/>
    <p:sldId id="262" r:id="rId6"/>
    <p:sldId id="311" r:id="rId7"/>
    <p:sldId id="265" r:id="rId8"/>
    <p:sldId id="354" r:id="rId9"/>
    <p:sldId id="340" r:id="rId10"/>
    <p:sldId id="342" r:id="rId11"/>
    <p:sldId id="345" r:id="rId12"/>
    <p:sldId id="360" r:id="rId13"/>
    <p:sldId id="344" r:id="rId14"/>
    <p:sldId id="289" r:id="rId15"/>
    <p:sldId id="267" r:id="rId16"/>
    <p:sldId id="337" r:id="rId17"/>
    <p:sldId id="339" r:id="rId18"/>
    <p:sldId id="348" r:id="rId19"/>
    <p:sldId id="351" r:id="rId20"/>
    <p:sldId id="349" r:id="rId21"/>
    <p:sldId id="350" r:id="rId22"/>
    <p:sldId id="269" r:id="rId23"/>
    <p:sldId id="347" r:id="rId24"/>
    <p:sldId id="361" r:id="rId25"/>
    <p:sldId id="363" r:id="rId26"/>
    <p:sldId id="353" r:id="rId27"/>
    <p:sldId id="357" r:id="rId28"/>
    <p:sldId id="356" r:id="rId29"/>
    <p:sldId id="358" r:id="rId30"/>
    <p:sldId id="292" r:id="rId31"/>
    <p:sldId id="365" r:id="rId32"/>
    <p:sldId id="341" r:id="rId33"/>
    <p:sldId id="36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70916" autoAdjust="0"/>
  </p:normalViewPr>
  <p:slideViewPr>
    <p:cSldViewPr>
      <p:cViewPr varScale="1">
        <p:scale>
          <a:sx n="58" d="100"/>
          <a:sy n="58" d="100"/>
        </p:scale>
        <p:origin x="1478" y="6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sorterViewPr>
    <p:cViewPr>
      <p:scale>
        <a:sx n="100" d="100"/>
        <a:sy n="100" d="100"/>
      </p:scale>
      <p:origin x="0" y="5628"/>
    </p:cViewPr>
  </p:sorterViewPr>
  <p:notesViewPr>
    <p:cSldViewPr>
      <p:cViewPr varScale="1">
        <p:scale>
          <a:sx n="63" d="100"/>
          <a:sy n="63" d="100"/>
        </p:scale>
        <p:origin x="2630"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2F75B-B9CF-431A-A4BA-014490850AD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912896C-5496-47B6-8A9F-7A55DD9CCDD7}">
      <dgm:prSet phldrT="[Text]"/>
      <dgm:spPr/>
      <dgm:t>
        <a:bodyPr/>
        <a:lstStyle/>
        <a:p>
          <a:r>
            <a:rPr lang="en-US" dirty="0"/>
            <a:t>Malleability</a:t>
          </a:r>
        </a:p>
      </dgm:t>
    </dgm:pt>
    <dgm:pt modelId="{2C6783A0-0FCD-40CC-90D0-20822F2B73DA}" type="parTrans" cxnId="{8563D0A7-9EFB-4190-BAF5-87338AABACEC}">
      <dgm:prSet/>
      <dgm:spPr/>
      <dgm:t>
        <a:bodyPr/>
        <a:lstStyle/>
        <a:p>
          <a:endParaRPr lang="en-US"/>
        </a:p>
      </dgm:t>
    </dgm:pt>
    <dgm:pt modelId="{488D189F-494E-4059-B720-33A537AE7581}" type="sibTrans" cxnId="{8563D0A7-9EFB-4190-BAF5-87338AABACEC}">
      <dgm:prSet/>
      <dgm:spPr/>
      <dgm:t>
        <a:bodyPr/>
        <a:lstStyle/>
        <a:p>
          <a:endParaRPr lang="en-US"/>
        </a:p>
      </dgm:t>
    </dgm:pt>
    <dgm:pt modelId="{E2DD6CA8-0A7E-4D27-A74E-E2D4FCB8FAFB}">
      <dgm:prSet phldrT="[Text]"/>
      <dgm:spPr/>
      <dgm:t>
        <a:bodyPr/>
        <a:lstStyle/>
        <a:p>
          <a:r>
            <a:rPr lang="en-US" dirty="0"/>
            <a:t>Experience dependent growth</a:t>
          </a:r>
        </a:p>
      </dgm:t>
    </dgm:pt>
    <dgm:pt modelId="{85E88569-27F1-4EB4-8293-86C1867AAC07}" type="parTrans" cxnId="{21F44C64-B162-4236-B5A6-B961188EF0FC}">
      <dgm:prSet/>
      <dgm:spPr/>
      <dgm:t>
        <a:bodyPr/>
        <a:lstStyle/>
        <a:p>
          <a:endParaRPr lang="en-US"/>
        </a:p>
      </dgm:t>
    </dgm:pt>
    <dgm:pt modelId="{5FC629EE-EED5-4700-9933-C6E48C6BF1BE}" type="sibTrans" cxnId="{21F44C64-B162-4236-B5A6-B961188EF0FC}">
      <dgm:prSet/>
      <dgm:spPr/>
      <dgm:t>
        <a:bodyPr/>
        <a:lstStyle/>
        <a:p>
          <a:endParaRPr lang="en-US"/>
        </a:p>
      </dgm:t>
    </dgm:pt>
    <dgm:pt modelId="{B90581B1-E04A-4904-A35D-DBF15DA9733E}">
      <dgm:prSet phldrT="[Text]"/>
      <dgm:spPr/>
      <dgm:t>
        <a:bodyPr/>
        <a:lstStyle/>
        <a:p>
          <a:r>
            <a:rPr lang="en-US" dirty="0"/>
            <a:t>Context</a:t>
          </a:r>
        </a:p>
      </dgm:t>
    </dgm:pt>
    <dgm:pt modelId="{10E4F258-FE69-4C05-AEDF-4ED27633915C}" type="parTrans" cxnId="{FCC78529-F526-4426-B3B4-123E992B215D}">
      <dgm:prSet/>
      <dgm:spPr/>
      <dgm:t>
        <a:bodyPr/>
        <a:lstStyle/>
        <a:p>
          <a:endParaRPr lang="en-US"/>
        </a:p>
      </dgm:t>
    </dgm:pt>
    <dgm:pt modelId="{08DA5359-3CE9-4C54-9012-552E55D43893}" type="sibTrans" cxnId="{FCC78529-F526-4426-B3B4-123E992B215D}">
      <dgm:prSet/>
      <dgm:spPr/>
      <dgm:t>
        <a:bodyPr/>
        <a:lstStyle/>
        <a:p>
          <a:endParaRPr lang="en-US"/>
        </a:p>
      </dgm:t>
    </dgm:pt>
    <dgm:pt modelId="{692C770A-7B2D-4A64-8829-4CB03847054A}" type="pres">
      <dgm:prSet presAssocID="{9592F75B-B9CF-431A-A4BA-014490850ADF}" presName="Name0" presStyleCnt="0">
        <dgm:presLayoutVars>
          <dgm:chMax val="11"/>
          <dgm:chPref val="11"/>
          <dgm:dir/>
          <dgm:resizeHandles/>
        </dgm:presLayoutVars>
      </dgm:prSet>
      <dgm:spPr/>
    </dgm:pt>
    <dgm:pt modelId="{3D5A728A-06BB-4C48-8867-CEF9C34BDD4F}" type="pres">
      <dgm:prSet presAssocID="{B90581B1-E04A-4904-A35D-DBF15DA9733E}" presName="Accent3" presStyleCnt="0"/>
      <dgm:spPr/>
    </dgm:pt>
    <dgm:pt modelId="{8BE099A3-DB02-42FF-9370-1BD51744258C}" type="pres">
      <dgm:prSet presAssocID="{B90581B1-E04A-4904-A35D-DBF15DA9733E}" presName="Accent" presStyleLbl="node1" presStyleIdx="0" presStyleCnt="3"/>
      <dgm:spPr/>
    </dgm:pt>
    <dgm:pt modelId="{3E7094A8-7B07-4BFB-B673-0186E423DDE3}" type="pres">
      <dgm:prSet presAssocID="{B90581B1-E04A-4904-A35D-DBF15DA9733E}" presName="ParentBackground3" presStyleCnt="0"/>
      <dgm:spPr/>
    </dgm:pt>
    <dgm:pt modelId="{29FF3D7A-311D-4BED-AB5C-DE2FD9CD414C}" type="pres">
      <dgm:prSet presAssocID="{B90581B1-E04A-4904-A35D-DBF15DA9733E}" presName="ParentBackground" presStyleLbl="fgAcc1" presStyleIdx="0" presStyleCnt="3" custLinFactNeighborY="625"/>
      <dgm:spPr/>
    </dgm:pt>
    <dgm:pt modelId="{FBA6045B-886D-419C-8E46-582EE4D3B0EF}" type="pres">
      <dgm:prSet presAssocID="{B90581B1-E04A-4904-A35D-DBF15DA9733E}" presName="Parent3" presStyleLbl="revTx" presStyleIdx="0" presStyleCnt="0">
        <dgm:presLayoutVars>
          <dgm:chMax val="1"/>
          <dgm:chPref val="1"/>
          <dgm:bulletEnabled val="1"/>
        </dgm:presLayoutVars>
      </dgm:prSet>
      <dgm:spPr/>
    </dgm:pt>
    <dgm:pt modelId="{142F4BC7-EC85-4FCB-9145-088B0C52D271}" type="pres">
      <dgm:prSet presAssocID="{E2DD6CA8-0A7E-4D27-A74E-E2D4FCB8FAFB}" presName="Accent2" presStyleCnt="0"/>
      <dgm:spPr/>
    </dgm:pt>
    <dgm:pt modelId="{8CCC99D0-AB92-4ECD-8859-9F000AB115FF}" type="pres">
      <dgm:prSet presAssocID="{E2DD6CA8-0A7E-4D27-A74E-E2D4FCB8FAFB}" presName="Accent" presStyleLbl="node1" presStyleIdx="1" presStyleCnt="3"/>
      <dgm:spPr/>
    </dgm:pt>
    <dgm:pt modelId="{299C3234-E7B5-4B35-85F2-1D5A0219D220}" type="pres">
      <dgm:prSet presAssocID="{E2DD6CA8-0A7E-4D27-A74E-E2D4FCB8FAFB}" presName="ParentBackground2" presStyleCnt="0"/>
      <dgm:spPr/>
    </dgm:pt>
    <dgm:pt modelId="{3E796EB4-A9F9-4805-84E2-DA25A411901D}" type="pres">
      <dgm:prSet presAssocID="{E2DD6CA8-0A7E-4D27-A74E-E2D4FCB8FAFB}" presName="ParentBackground" presStyleLbl="fgAcc1" presStyleIdx="1" presStyleCnt="3"/>
      <dgm:spPr/>
    </dgm:pt>
    <dgm:pt modelId="{F34EDD7B-0A3A-46EB-8C86-B936373B27E5}" type="pres">
      <dgm:prSet presAssocID="{E2DD6CA8-0A7E-4D27-A74E-E2D4FCB8FAFB}" presName="Parent2" presStyleLbl="revTx" presStyleIdx="0" presStyleCnt="0">
        <dgm:presLayoutVars>
          <dgm:chMax val="1"/>
          <dgm:chPref val="1"/>
          <dgm:bulletEnabled val="1"/>
        </dgm:presLayoutVars>
      </dgm:prSet>
      <dgm:spPr/>
    </dgm:pt>
    <dgm:pt modelId="{E7968CA1-0FC1-432A-A48B-974D161AF679}" type="pres">
      <dgm:prSet presAssocID="{7912896C-5496-47B6-8A9F-7A55DD9CCDD7}" presName="Accent1" presStyleCnt="0"/>
      <dgm:spPr/>
    </dgm:pt>
    <dgm:pt modelId="{1ACF766D-7BAA-48F6-ACCB-ED35A749F383}" type="pres">
      <dgm:prSet presAssocID="{7912896C-5496-47B6-8A9F-7A55DD9CCDD7}" presName="Accent" presStyleLbl="node1" presStyleIdx="2" presStyleCnt="3"/>
      <dgm:spPr/>
    </dgm:pt>
    <dgm:pt modelId="{43033752-188F-483A-973A-D4DA591D069A}" type="pres">
      <dgm:prSet presAssocID="{7912896C-5496-47B6-8A9F-7A55DD9CCDD7}" presName="ParentBackground1" presStyleCnt="0"/>
      <dgm:spPr/>
    </dgm:pt>
    <dgm:pt modelId="{A0AAD3F9-2E98-4E90-B87C-DBB9B8F099C5}" type="pres">
      <dgm:prSet presAssocID="{7912896C-5496-47B6-8A9F-7A55DD9CCDD7}" presName="ParentBackground" presStyleLbl="fgAcc1" presStyleIdx="2" presStyleCnt="3"/>
      <dgm:spPr/>
    </dgm:pt>
    <dgm:pt modelId="{59EC694B-0A99-46A3-BEB1-C382569730C5}" type="pres">
      <dgm:prSet presAssocID="{7912896C-5496-47B6-8A9F-7A55DD9CCDD7}" presName="Parent1" presStyleLbl="revTx" presStyleIdx="0" presStyleCnt="0">
        <dgm:presLayoutVars>
          <dgm:chMax val="1"/>
          <dgm:chPref val="1"/>
          <dgm:bulletEnabled val="1"/>
        </dgm:presLayoutVars>
      </dgm:prSet>
      <dgm:spPr/>
    </dgm:pt>
  </dgm:ptLst>
  <dgm:cxnLst>
    <dgm:cxn modelId="{80BBB91F-6DE9-44A3-BFC5-0F996E4875DE}" type="presOf" srcId="{E2DD6CA8-0A7E-4D27-A74E-E2D4FCB8FAFB}" destId="{F34EDD7B-0A3A-46EB-8C86-B936373B27E5}" srcOrd="1" destOrd="0" presId="urn:microsoft.com/office/officeart/2011/layout/CircleProcess"/>
    <dgm:cxn modelId="{7EE4DF22-9770-402E-9020-D1DB87BCF528}" type="presOf" srcId="{7912896C-5496-47B6-8A9F-7A55DD9CCDD7}" destId="{A0AAD3F9-2E98-4E90-B87C-DBB9B8F099C5}" srcOrd="0" destOrd="0" presId="urn:microsoft.com/office/officeart/2011/layout/CircleProcess"/>
    <dgm:cxn modelId="{FCC78529-F526-4426-B3B4-123E992B215D}" srcId="{9592F75B-B9CF-431A-A4BA-014490850ADF}" destId="{B90581B1-E04A-4904-A35D-DBF15DA9733E}" srcOrd="2" destOrd="0" parTransId="{10E4F258-FE69-4C05-AEDF-4ED27633915C}" sibTransId="{08DA5359-3CE9-4C54-9012-552E55D43893}"/>
    <dgm:cxn modelId="{63264A2B-F255-4617-AFDC-1276D17E02FD}" type="presOf" srcId="{9592F75B-B9CF-431A-A4BA-014490850ADF}" destId="{692C770A-7B2D-4A64-8829-4CB03847054A}" srcOrd="0" destOrd="0" presId="urn:microsoft.com/office/officeart/2011/layout/CircleProcess"/>
    <dgm:cxn modelId="{E358F25B-EE9A-4B97-91A4-D1D29F17786C}" type="presOf" srcId="{7912896C-5496-47B6-8A9F-7A55DD9CCDD7}" destId="{59EC694B-0A99-46A3-BEB1-C382569730C5}" srcOrd="1" destOrd="0" presId="urn:microsoft.com/office/officeart/2011/layout/CircleProcess"/>
    <dgm:cxn modelId="{21F44C64-B162-4236-B5A6-B961188EF0FC}" srcId="{9592F75B-B9CF-431A-A4BA-014490850ADF}" destId="{E2DD6CA8-0A7E-4D27-A74E-E2D4FCB8FAFB}" srcOrd="1" destOrd="0" parTransId="{85E88569-27F1-4EB4-8293-86C1867AAC07}" sibTransId="{5FC629EE-EED5-4700-9933-C6E48C6BF1BE}"/>
    <dgm:cxn modelId="{4A15D174-0CE1-4E95-A5B8-334CFE60A7A0}" type="presOf" srcId="{E2DD6CA8-0A7E-4D27-A74E-E2D4FCB8FAFB}" destId="{3E796EB4-A9F9-4805-84E2-DA25A411901D}" srcOrd="0" destOrd="0" presId="urn:microsoft.com/office/officeart/2011/layout/CircleProcess"/>
    <dgm:cxn modelId="{C7321787-F822-4F95-9D2E-2B3706EE35C5}" type="presOf" srcId="{B90581B1-E04A-4904-A35D-DBF15DA9733E}" destId="{FBA6045B-886D-419C-8E46-582EE4D3B0EF}" srcOrd="1" destOrd="0" presId="urn:microsoft.com/office/officeart/2011/layout/CircleProcess"/>
    <dgm:cxn modelId="{8563D0A7-9EFB-4190-BAF5-87338AABACEC}" srcId="{9592F75B-B9CF-431A-A4BA-014490850ADF}" destId="{7912896C-5496-47B6-8A9F-7A55DD9CCDD7}" srcOrd="0" destOrd="0" parTransId="{2C6783A0-0FCD-40CC-90D0-20822F2B73DA}" sibTransId="{488D189F-494E-4059-B720-33A537AE7581}"/>
    <dgm:cxn modelId="{2167D7F1-B5BA-4391-8425-4D5C6E49B576}" type="presOf" srcId="{B90581B1-E04A-4904-A35D-DBF15DA9733E}" destId="{29FF3D7A-311D-4BED-AB5C-DE2FD9CD414C}" srcOrd="0" destOrd="0" presId="urn:microsoft.com/office/officeart/2011/layout/CircleProcess"/>
    <dgm:cxn modelId="{8DCBB8B6-9673-4B4C-B223-90272CC87CA1}" type="presParOf" srcId="{692C770A-7B2D-4A64-8829-4CB03847054A}" destId="{3D5A728A-06BB-4C48-8867-CEF9C34BDD4F}" srcOrd="0" destOrd="0" presId="urn:microsoft.com/office/officeart/2011/layout/CircleProcess"/>
    <dgm:cxn modelId="{81FAD2E1-CFF0-4FAF-B449-537F538417FB}" type="presParOf" srcId="{3D5A728A-06BB-4C48-8867-CEF9C34BDD4F}" destId="{8BE099A3-DB02-42FF-9370-1BD51744258C}" srcOrd="0" destOrd="0" presId="urn:microsoft.com/office/officeart/2011/layout/CircleProcess"/>
    <dgm:cxn modelId="{26696347-9F5B-410D-AC6F-04EE886C1D1D}" type="presParOf" srcId="{692C770A-7B2D-4A64-8829-4CB03847054A}" destId="{3E7094A8-7B07-4BFB-B673-0186E423DDE3}" srcOrd="1" destOrd="0" presId="urn:microsoft.com/office/officeart/2011/layout/CircleProcess"/>
    <dgm:cxn modelId="{4C87B274-5199-46C3-868F-39C0CCD5E2C8}" type="presParOf" srcId="{3E7094A8-7B07-4BFB-B673-0186E423DDE3}" destId="{29FF3D7A-311D-4BED-AB5C-DE2FD9CD414C}" srcOrd="0" destOrd="0" presId="urn:microsoft.com/office/officeart/2011/layout/CircleProcess"/>
    <dgm:cxn modelId="{8D19A112-4B4C-4EF6-950E-07FADF628C24}" type="presParOf" srcId="{692C770A-7B2D-4A64-8829-4CB03847054A}" destId="{FBA6045B-886D-419C-8E46-582EE4D3B0EF}" srcOrd="2" destOrd="0" presId="urn:microsoft.com/office/officeart/2011/layout/CircleProcess"/>
    <dgm:cxn modelId="{ACB3BA79-46B3-43C6-813A-93B81FD353E0}" type="presParOf" srcId="{692C770A-7B2D-4A64-8829-4CB03847054A}" destId="{142F4BC7-EC85-4FCB-9145-088B0C52D271}" srcOrd="3" destOrd="0" presId="urn:microsoft.com/office/officeart/2011/layout/CircleProcess"/>
    <dgm:cxn modelId="{4ED41740-5571-49C8-9D7A-298F6DB74E7A}" type="presParOf" srcId="{142F4BC7-EC85-4FCB-9145-088B0C52D271}" destId="{8CCC99D0-AB92-4ECD-8859-9F000AB115FF}" srcOrd="0" destOrd="0" presId="urn:microsoft.com/office/officeart/2011/layout/CircleProcess"/>
    <dgm:cxn modelId="{26082521-62E4-4D96-9668-3D57774F7BE3}" type="presParOf" srcId="{692C770A-7B2D-4A64-8829-4CB03847054A}" destId="{299C3234-E7B5-4B35-85F2-1D5A0219D220}" srcOrd="4" destOrd="0" presId="urn:microsoft.com/office/officeart/2011/layout/CircleProcess"/>
    <dgm:cxn modelId="{BD758804-AE33-4DCB-A8D5-8C61EC4A028C}" type="presParOf" srcId="{299C3234-E7B5-4B35-85F2-1D5A0219D220}" destId="{3E796EB4-A9F9-4805-84E2-DA25A411901D}" srcOrd="0" destOrd="0" presId="urn:microsoft.com/office/officeart/2011/layout/CircleProcess"/>
    <dgm:cxn modelId="{E2D18E52-DB51-491A-9E68-7320BFE39C62}" type="presParOf" srcId="{692C770A-7B2D-4A64-8829-4CB03847054A}" destId="{F34EDD7B-0A3A-46EB-8C86-B936373B27E5}" srcOrd="5" destOrd="0" presId="urn:microsoft.com/office/officeart/2011/layout/CircleProcess"/>
    <dgm:cxn modelId="{870B3D2F-46E2-47F8-8961-378BD4B802D6}" type="presParOf" srcId="{692C770A-7B2D-4A64-8829-4CB03847054A}" destId="{E7968CA1-0FC1-432A-A48B-974D161AF679}" srcOrd="6" destOrd="0" presId="urn:microsoft.com/office/officeart/2011/layout/CircleProcess"/>
    <dgm:cxn modelId="{4164B8BE-CBA8-43FD-8CEC-C547E9CAF598}" type="presParOf" srcId="{E7968CA1-0FC1-432A-A48B-974D161AF679}" destId="{1ACF766D-7BAA-48F6-ACCB-ED35A749F383}" srcOrd="0" destOrd="0" presId="urn:microsoft.com/office/officeart/2011/layout/CircleProcess"/>
    <dgm:cxn modelId="{415AA09F-0F68-4D15-8423-12830BFF8A27}" type="presParOf" srcId="{692C770A-7B2D-4A64-8829-4CB03847054A}" destId="{43033752-188F-483A-973A-D4DA591D069A}" srcOrd="7" destOrd="0" presId="urn:microsoft.com/office/officeart/2011/layout/CircleProcess"/>
    <dgm:cxn modelId="{0A02E6BA-6E37-4BDF-BB07-FA4ADDFF5FAE}" type="presParOf" srcId="{43033752-188F-483A-973A-D4DA591D069A}" destId="{A0AAD3F9-2E98-4E90-B87C-DBB9B8F099C5}" srcOrd="0" destOrd="0" presId="urn:microsoft.com/office/officeart/2011/layout/CircleProcess"/>
    <dgm:cxn modelId="{11D2E452-CD14-473D-A689-8C3E79983525}" type="presParOf" srcId="{692C770A-7B2D-4A64-8829-4CB03847054A}" destId="{59EC694B-0A99-46A3-BEB1-C382569730C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099A3-DB02-42FF-9370-1BD51744258C}">
      <dsp:nvSpPr>
        <dsp:cNvPr id="0" name=""/>
        <dsp:cNvSpPr/>
      </dsp:nvSpPr>
      <dsp:spPr>
        <a:xfrm>
          <a:off x="4809533" y="1168407"/>
          <a:ext cx="2098003" cy="209839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F3D7A-311D-4BED-AB5C-DE2FD9CD414C}">
      <dsp:nvSpPr>
        <dsp:cNvPr id="0" name=""/>
        <dsp:cNvSpPr/>
      </dsp:nvSpPr>
      <dsp:spPr>
        <a:xfrm>
          <a:off x="4879193" y="1250606"/>
          <a:ext cx="1958682" cy="1958474"/>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Context</a:t>
          </a:r>
        </a:p>
      </dsp:txBody>
      <dsp:txXfrm>
        <a:off x="5159200" y="1530441"/>
        <a:ext cx="1398668" cy="1398804"/>
      </dsp:txXfrm>
    </dsp:sp>
    <dsp:sp modelId="{8CCC99D0-AB92-4ECD-8859-9F000AB115FF}">
      <dsp:nvSpPr>
        <dsp:cNvPr id="0" name=""/>
        <dsp:cNvSpPr/>
      </dsp:nvSpPr>
      <dsp:spPr>
        <a:xfrm rot="2700000">
          <a:off x="2643713" y="1170944"/>
          <a:ext cx="2092950" cy="2092950"/>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96EB4-A9F9-4805-84E2-DA25A411901D}">
      <dsp:nvSpPr>
        <dsp:cNvPr id="0" name=""/>
        <dsp:cNvSpPr/>
      </dsp:nvSpPr>
      <dsp:spPr>
        <a:xfrm>
          <a:off x="2710847" y="1238366"/>
          <a:ext cx="1958682" cy="1958474"/>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Experience dependent growth</a:t>
          </a:r>
        </a:p>
      </dsp:txBody>
      <dsp:txXfrm>
        <a:off x="2990854" y="1518201"/>
        <a:ext cx="1398668" cy="1398804"/>
      </dsp:txXfrm>
    </dsp:sp>
    <dsp:sp modelId="{1ACF766D-7BAA-48F6-ACCB-ED35A749F383}">
      <dsp:nvSpPr>
        <dsp:cNvPr id="0" name=""/>
        <dsp:cNvSpPr/>
      </dsp:nvSpPr>
      <dsp:spPr>
        <a:xfrm rot="2700000">
          <a:off x="475367" y="1170944"/>
          <a:ext cx="2092950" cy="2092950"/>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AD3F9-2E98-4E90-B87C-DBB9B8F099C5}">
      <dsp:nvSpPr>
        <dsp:cNvPr id="0" name=""/>
        <dsp:cNvSpPr/>
      </dsp:nvSpPr>
      <dsp:spPr>
        <a:xfrm>
          <a:off x="542500" y="1238366"/>
          <a:ext cx="1958682" cy="1958474"/>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Malleability</a:t>
          </a:r>
        </a:p>
      </dsp:txBody>
      <dsp:txXfrm>
        <a:off x="822507" y="1518201"/>
        <a:ext cx="1398668" cy="139880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E76212-88CB-4A08-90D9-72E16A4F2715}" type="datetimeFigureOut">
              <a:rPr lang="en-US" smtClean="0"/>
              <a:t>6/9/2021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B90ED7-C0F6-49D2-8FDB-0ACF417B310F}" type="slidenum">
              <a:rPr lang="en-US" smtClean="0"/>
              <a:t>‹#›</a:t>
            </a:fld>
            <a:endParaRPr lang="en-US"/>
          </a:p>
        </p:txBody>
      </p:sp>
    </p:spTree>
    <p:extLst>
      <p:ext uri="{BB962C8B-B14F-4D97-AF65-F5344CB8AC3E}">
        <p14:creationId xmlns:p14="http://schemas.microsoft.com/office/powerpoint/2010/main" val="3482714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0F22E-A59A-4A12-A822-4A61C5358DC6}" type="datetimeFigureOut">
              <a:rPr lang="en-US" smtClean="0"/>
              <a:t>6/9/2021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9B989-AE1D-4804-B60D-A7ED8BF2C9DD}" type="slidenum">
              <a:rPr lang="en-US" smtClean="0"/>
              <a:t>‹#›</a:t>
            </a:fld>
            <a:endParaRPr lang="en-US"/>
          </a:p>
        </p:txBody>
      </p:sp>
    </p:spTree>
    <p:extLst>
      <p:ext uri="{BB962C8B-B14F-4D97-AF65-F5344CB8AC3E}">
        <p14:creationId xmlns:p14="http://schemas.microsoft.com/office/powerpoint/2010/main" val="398679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1</a:t>
            </a:fld>
            <a:endParaRPr lang="en-US"/>
          </a:p>
        </p:txBody>
      </p:sp>
    </p:spTree>
    <p:extLst>
      <p:ext uri="{BB962C8B-B14F-4D97-AF65-F5344CB8AC3E}">
        <p14:creationId xmlns:p14="http://schemas.microsoft.com/office/powerpoint/2010/main" val="417383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Resiliency research </a:t>
            </a:r>
            <a:r>
              <a:rPr lang="en-US" dirty="0"/>
              <a:t>has shifted to the question: Why do many young people do well despite the negative environment in which they live and the risk factors they face? Much of this research is based on longitudinal studies that have followed groups of individuals over years from childhood to adulthood.</a:t>
            </a:r>
          </a:p>
          <a:p>
            <a:r>
              <a:rPr lang="en-US" b="1" i="1" dirty="0"/>
              <a:t>Click – </a:t>
            </a:r>
            <a:r>
              <a:rPr lang="en-US" dirty="0"/>
              <a:t>Protective factors can </a:t>
            </a:r>
            <a:r>
              <a:rPr lang="en-US" b="1" dirty="0"/>
              <a:t>be internal </a:t>
            </a:r>
            <a:r>
              <a:rPr lang="en-US" dirty="0"/>
              <a:t>such as social competence, sense of purpose and autonomy, </a:t>
            </a:r>
            <a:r>
              <a:rPr lang="en-US" b="1" dirty="0"/>
              <a:t>or external </a:t>
            </a:r>
            <a:r>
              <a:rPr lang="en-US" dirty="0"/>
              <a:t>such as having a </a:t>
            </a:r>
            <a:r>
              <a:rPr lang="en-US" b="1" dirty="0"/>
              <a:t>caring adult </a:t>
            </a:r>
            <a:r>
              <a:rPr lang="en-US" dirty="0"/>
              <a:t>in your life, clear and feasible expectations, and opportunities to make contributions and matter.</a:t>
            </a:r>
          </a:p>
        </p:txBody>
      </p:sp>
      <p:sp>
        <p:nvSpPr>
          <p:cNvPr id="4" name="Slide Number Placeholder 3"/>
          <p:cNvSpPr>
            <a:spLocks noGrp="1"/>
          </p:cNvSpPr>
          <p:nvPr>
            <p:ph type="sldNum" sz="quarter" idx="10"/>
          </p:nvPr>
        </p:nvSpPr>
        <p:spPr/>
        <p:txBody>
          <a:bodyPr/>
          <a:lstStyle/>
          <a:p>
            <a:fld id="{96A9B989-AE1D-4804-B60D-A7ED8BF2C9DD}" type="slidenum">
              <a:rPr lang="en-US" smtClean="0"/>
              <a:t>10</a:t>
            </a:fld>
            <a:endParaRPr lang="en-US"/>
          </a:p>
        </p:txBody>
      </p:sp>
    </p:spTree>
    <p:extLst>
      <p:ext uri="{BB962C8B-B14F-4D97-AF65-F5344CB8AC3E}">
        <p14:creationId xmlns:p14="http://schemas.microsoft.com/office/powerpoint/2010/main" val="3152190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from research that protective factors buffer and counter risk factors; the strongest protective factor is having a caring adult. We also know that a high number of risk factors increase the likelihood of negative behavior – 3-4 risk factors can be the tipping point.</a:t>
            </a:r>
          </a:p>
        </p:txBody>
      </p:sp>
      <p:sp>
        <p:nvSpPr>
          <p:cNvPr id="4" name="Slide Number Placeholder 3"/>
          <p:cNvSpPr>
            <a:spLocks noGrp="1"/>
          </p:cNvSpPr>
          <p:nvPr>
            <p:ph type="sldNum" sz="quarter" idx="10"/>
          </p:nvPr>
        </p:nvSpPr>
        <p:spPr/>
        <p:txBody>
          <a:bodyPr/>
          <a:lstStyle/>
          <a:p>
            <a:fld id="{96A9B989-AE1D-4804-B60D-A7ED8BF2C9DD}" type="slidenum">
              <a:rPr lang="en-US" smtClean="0"/>
              <a:t>11</a:t>
            </a:fld>
            <a:endParaRPr lang="en-US"/>
          </a:p>
        </p:txBody>
      </p:sp>
    </p:spTree>
    <p:extLst>
      <p:ext uri="{BB962C8B-B14F-4D97-AF65-F5344CB8AC3E}">
        <p14:creationId xmlns:p14="http://schemas.microsoft.com/office/powerpoint/2010/main" val="2975926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Adverse Childhood Experiences (ACEs) studies has shown that child abuse and neglect and other risk factors in early childhood can have a lasting impact on development, health and wellbeing. The more risk factors the stronger the impact. The study also taught us it is far more common for people to experience adverse and toxic stress during childhood than we ever thought. </a:t>
            </a:r>
          </a:p>
        </p:txBody>
      </p:sp>
      <p:sp>
        <p:nvSpPr>
          <p:cNvPr id="4" name="Slide Number Placeholder 3"/>
          <p:cNvSpPr>
            <a:spLocks noGrp="1"/>
          </p:cNvSpPr>
          <p:nvPr>
            <p:ph type="sldNum" sz="quarter" idx="10"/>
          </p:nvPr>
        </p:nvSpPr>
        <p:spPr/>
        <p:txBody>
          <a:bodyPr/>
          <a:lstStyle/>
          <a:p>
            <a:fld id="{96A9B989-AE1D-4804-B60D-A7ED8BF2C9DD}" type="slidenum">
              <a:rPr lang="en-US" smtClean="0"/>
              <a:t>12</a:t>
            </a:fld>
            <a:endParaRPr lang="en-US"/>
          </a:p>
        </p:txBody>
      </p:sp>
    </p:spTree>
    <p:extLst>
      <p:ext uri="{BB962C8B-B14F-4D97-AF65-F5344CB8AC3E}">
        <p14:creationId xmlns:p14="http://schemas.microsoft.com/office/powerpoint/2010/main" val="309463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recent body of research has taken a different direction and has investigated the question: What makes young people do well or thrive? The Search Institute synthesized the research on adolescent development and identified 40 assets or</a:t>
            </a:r>
          </a:p>
          <a:p>
            <a:r>
              <a:rPr lang="en-US" dirty="0"/>
              <a:t>building blocks that young people need to thrive </a:t>
            </a:r>
            <a:r>
              <a:rPr lang="en-US" i="1" dirty="0"/>
              <a:t>– </a:t>
            </a:r>
            <a:r>
              <a:rPr lang="en-US" dirty="0"/>
              <a:t>to become successful, productive adults. We refer to this as </a:t>
            </a:r>
            <a:r>
              <a:rPr lang="en-US" b="1" dirty="0"/>
              <a:t>youth development research. </a:t>
            </a:r>
            <a:r>
              <a:rPr lang="en-US" dirty="0"/>
              <a:t>Based on their research administering surveys to young people in a community, we have learned that the more assets young have the better they do in school performance and healthy behavior choices. We also learned that roughly 50% of youth in a community have only about 20 assets, half of what they need to thrive.</a:t>
            </a:r>
          </a:p>
        </p:txBody>
      </p:sp>
      <p:sp>
        <p:nvSpPr>
          <p:cNvPr id="4" name="Slide Number Placeholder 3"/>
          <p:cNvSpPr>
            <a:spLocks noGrp="1"/>
          </p:cNvSpPr>
          <p:nvPr>
            <p:ph type="sldNum" sz="quarter" idx="10"/>
          </p:nvPr>
        </p:nvSpPr>
        <p:spPr/>
        <p:txBody>
          <a:bodyPr/>
          <a:lstStyle/>
          <a:p>
            <a:fld id="{96A9B989-AE1D-4804-B60D-A7ED8BF2C9DD}" type="slidenum">
              <a:rPr lang="en-US" smtClean="0"/>
              <a:t>13</a:t>
            </a:fld>
            <a:endParaRPr lang="en-US"/>
          </a:p>
        </p:txBody>
      </p:sp>
    </p:spTree>
    <p:extLst>
      <p:ext uri="{BB962C8B-B14F-4D97-AF65-F5344CB8AC3E}">
        <p14:creationId xmlns:p14="http://schemas.microsoft.com/office/powerpoint/2010/main" val="367045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years we have seen an integration of learning, development and brain science. The old debate of nature versus nurture has been decided. The brain is highly malleable and plastic. It can wire and rewire in interaction with the environment. This makes us very adaptable. We learn and grow through experience, through interacting with our environments. And this happens in social context, in relationships. It’s less about genes and our genetic make up; it is more about nurturing and relationships.  This supports Bronfenbrenner’s model of human ecology.</a:t>
            </a:r>
          </a:p>
        </p:txBody>
      </p:sp>
      <p:sp>
        <p:nvSpPr>
          <p:cNvPr id="4" name="Slide Number Placeholder 3"/>
          <p:cNvSpPr>
            <a:spLocks noGrp="1"/>
          </p:cNvSpPr>
          <p:nvPr>
            <p:ph type="sldNum" sz="quarter" idx="5"/>
          </p:nvPr>
        </p:nvSpPr>
        <p:spPr/>
        <p:txBody>
          <a:bodyPr/>
          <a:lstStyle/>
          <a:p>
            <a:fld id="{96A9B989-AE1D-4804-B60D-A7ED8BF2C9DD}" type="slidenum">
              <a:rPr lang="en-US" smtClean="0"/>
              <a:t>14</a:t>
            </a:fld>
            <a:endParaRPr lang="en-US"/>
          </a:p>
        </p:txBody>
      </p:sp>
    </p:spTree>
    <p:extLst>
      <p:ext uri="{BB962C8B-B14F-4D97-AF65-F5344CB8AC3E}">
        <p14:creationId xmlns:p14="http://schemas.microsoft.com/office/powerpoint/2010/main" val="120549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847C2-9DDA-4702-9676-25284CE6D2DE}" type="slidenum">
              <a:rPr lang="en-US" altLang="en-US"/>
              <a:pPr/>
              <a:t>15</a:t>
            </a:fld>
            <a:endParaRPr lang="en-US" altLang="en-US"/>
          </a:p>
        </p:txBody>
      </p:sp>
      <p:sp>
        <p:nvSpPr>
          <p:cNvPr id="41986" name="Rectangle 2"/>
          <p:cNvSpPr>
            <a:spLocks noGrp="1" noRot="1" noChangeAspect="1" noChangeArrowheads="1" noTextEdit="1"/>
          </p:cNvSpPr>
          <p:nvPr>
            <p:ph type="sldImg"/>
          </p:nvPr>
        </p:nvSpPr>
        <p:spPr>
          <a:xfrm>
            <a:off x="1144588" y="685800"/>
            <a:ext cx="4572000" cy="3429000"/>
          </a:xfrm>
          <a:ln/>
        </p:spPr>
      </p:sp>
      <p:sp>
        <p:nvSpPr>
          <p:cNvPr id="41987" name="Rectangle 3"/>
          <p:cNvSpPr>
            <a:spLocks noGrp="1" noChangeArrowheads="1"/>
          </p:cNvSpPr>
          <p:nvPr>
            <p:ph type="body" idx="1"/>
          </p:nvPr>
        </p:nvSpPr>
        <p:spPr>
          <a:xfrm>
            <a:off x="1196975" y="4343400"/>
            <a:ext cx="4562475" cy="4114800"/>
          </a:xfrm>
        </p:spPr>
        <p:txBody>
          <a:bodyPr/>
          <a:lstStyle/>
          <a:p>
            <a:r>
              <a:rPr lang="en-US" sz="1100" dirty="0"/>
              <a:t>We define positive youth development as an approach or philosophy that guides communities in the way they organize services, supports, and opportunities so that all young people can develop to their full</a:t>
            </a:r>
          </a:p>
          <a:p>
            <a:r>
              <a:rPr lang="en-US" sz="1100" dirty="0"/>
              <a:t>potential. There are several key, research‐based principles underlying this approach:</a:t>
            </a:r>
          </a:p>
          <a:p>
            <a:r>
              <a:rPr lang="en-US" sz="1100" dirty="0"/>
              <a:t> </a:t>
            </a:r>
            <a:r>
              <a:rPr lang="en-US" sz="1100" b="1" dirty="0"/>
              <a:t>Focus on positive outcomes</a:t>
            </a:r>
            <a:r>
              <a:rPr lang="en-US" sz="1100" dirty="0"/>
              <a:t>: We shift from preventing or fixing problems to creating positive outcomes such as competencies, connections and caring relationships, positive values and expectations, and meaningful participation. This also means that we use a strength‐based approach.</a:t>
            </a:r>
          </a:p>
          <a:p>
            <a:r>
              <a:rPr lang="en-US" sz="1100" dirty="0"/>
              <a:t> </a:t>
            </a:r>
            <a:r>
              <a:rPr lang="en-US" sz="1100" b="1" dirty="0"/>
              <a:t>Youth voice/engagement</a:t>
            </a:r>
            <a:r>
              <a:rPr lang="en-US" sz="1100" dirty="0"/>
              <a:t>: We work </a:t>
            </a:r>
            <a:r>
              <a:rPr lang="en-US" sz="1100" i="1" dirty="0"/>
              <a:t>with </a:t>
            </a:r>
            <a:r>
              <a:rPr lang="en-US" sz="1100" dirty="0"/>
              <a:t>young people, not </a:t>
            </a:r>
            <a:r>
              <a:rPr lang="en-US" sz="1100" i="1" dirty="0"/>
              <a:t>for </a:t>
            </a:r>
            <a:r>
              <a:rPr lang="en-US" sz="1100" dirty="0"/>
              <a:t>them. We engage young people as partners, create youth‐adult partnerships, and listen to their expertise and perspective. This usually requires that we as adults become aware of and control the negative assumptions and stereotypes we might have of young people. (We call this negative posture “adultism.”)</a:t>
            </a:r>
          </a:p>
          <a:p>
            <a:r>
              <a:rPr lang="en-US" sz="1100" dirty="0"/>
              <a:t> </a:t>
            </a:r>
            <a:r>
              <a:rPr lang="en-US" sz="1100" b="1" dirty="0"/>
              <a:t>Long‐term, developmentally appropriate involvement</a:t>
            </a:r>
            <a:r>
              <a:rPr lang="en-US" sz="1100" dirty="0"/>
              <a:t>: As a community we have to support young people throughout their development </a:t>
            </a:r>
            <a:r>
              <a:rPr lang="en-US" sz="1100" i="1" dirty="0"/>
              <a:t>– </a:t>
            </a:r>
            <a:r>
              <a:rPr lang="en-US" sz="1100" dirty="0"/>
              <a:t>about 20 years </a:t>
            </a:r>
            <a:r>
              <a:rPr lang="en-US" sz="1100" i="1" dirty="0"/>
              <a:t>– </a:t>
            </a:r>
            <a:r>
              <a:rPr lang="en-US" sz="1100" dirty="0"/>
              <a:t>while adjusting to their changing developmental needs. Twelve year </a:t>
            </a:r>
            <a:r>
              <a:rPr lang="en-US" sz="1100" dirty="0" err="1"/>
              <a:t>olds</a:t>
            </a:r>
            <a:r>
              <a:rPr lang="en-US" sz="1100" dirty="0"/>
              <a:t> need different support and opportunities than 16 year </a:t>
            </a:r>
            <a:r>
              <a:rPr lang="en-US" sz="1100" dirty="0" err="1"/>
              <a:t>olds</a:t>
            </a:r>
            <a:r>
              <a:rPr lang="en-US" sz="1100" dirty="0"/>
              <a:t>. We also know that young people need extended exposure to programs and supportive adults to thrive; short‐term programs and opportunities are not as effective.</a:t>
            </a:r>
          </a:p>
          <a:p>
            <a:r>
              <a:rPr lang="en-US" sz="1100" dirty="0"/>
              <a:t> </a:t>
            </a:r>
            <a:r>
              <a:rPr lang="en-US" sz="1100" b="1" dirty="0"/>
              <a:t>Universal/inclusive</a:t>
            </a:r>
            <a:r>
              <a:rPr lang="en-US" sz="1100" dirty="0"/>
              <a:t>: As a community we need to provide support and opportunities to all young people, not just to the high risk, targeted groups or the high achieving group. This does not mean, however, that we cannot provide additional support to young people who face extra challenges. In addition, research tells us that universal strategies are often very effective for high risk or high need youth.</a:t>
            </a:r>
          </a:p>
          <a:p>
            <a:r>
              <a:rPr lang="en-US" sz="1100" dirty="0"/>
              <a:t> </a:t>
            </a:r>
            <a:r>
              <a:rPr lang="en-US" sz="1100" b="1" dirty="0"/>
              <a:t>Community‐based/collaborative</a:t>
            </a:r>
            <a:r>
              <a:rPr lang="en-US" sz="1100" dirty="0"/>
              <a:t>: As we discussed earlier, young people are interacting with a variety of social environments. For a positive youth development approach to succeed, non‐traditional community sectors such as businesses, faith communities, or civic organizations need to be involved. And this implies that we have to work together collaboratively.</a:t>
            </a:r>
            <a:endParaRPr lang="en-US" altLang="en-US" sz="1100" dirty="0"/>
          </a:p>
        </p:txBody>
      </p:sp>
    </p:spTree>
    <p:extLst>
      <p:ext uri="{BB962C8B-B14F-4D97-AF65-F5344CB8AC3E}">
        <p14:creationId xmlns:p14="http://schemas.microsoft.com/office/powerpoint/2010/main" val="390040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of what’s happening in adolescence, a time of change, vulnerability and opportunity.</a:t>
            </a:r>
          </a:p>
        </p:txBody>
      </p:sp>
      <p:sp>
        <p:nvSpPr>
          <p:cNvPr id="4" name="Slide Number Placeholder 3"/>
          <p:cNvSpPr>
            <a:spLocks noGrp="1"/>
          </p:cNvSpPr>
          <p:nvPr>
            <p:ph type="sldNum" sz="quarter" idx="10"/>
          </p:nvPr>
        </p:nvSpPr>
        <p:spPr/>
        <p:txBody>
          <a:bodyPr/>
          <a:lstStyle/>
          <a:p>
            <a:fld id="{96A9B989-AE1D-4804-B60D-A7ED8BF2C9DD}" type="slidenum">
              <a:rPr lang="en-US" smtClean="0"/>
              <a:t>16</a:t>
            </a:fld>
            <a:endParaRPr lang="en-US"/>
          </a:p>
        </p:txBody>
      </p:sp>
    </p:spTree>
    <p:extLst>
      <p:ext uri="{BB962C8B-B14F-4D97-AF65-F5344CB8AC3E}">
        <p14:creationId xmlns:p14="http://schemas.microsoft.com/office/powerpoint/2010/main" val="3610269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onset of puberty varies with each individual in both timing and tempo.</a:t>
            </a:r>
          </a:p>
          <a:p>
            <a:r>
              <a:rPr lang="en-US" dirty="0"/>
              <a:t>Some early puberty has been linked to environmental exposures/chemicals in utero or early childhood, body mass index can also be a factor, and a recent study by the adolescent lab at Cornell explored a connection to childhood sexual abuse. Growing under stressful conditions can lead to accelerated development because being able to reproduce was an early survival strategy.</a:t>
            </a:r>
          </a:p>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17</a:t>
            </a:fld>
            <a:endParaRPr lang="en-US"/>
          </a:p>
        </p:txBody>
      </p:sp>
    </p:spTree>
    <p:extLst>
      <p:ext uri="{BB962C8B-B14F-4D97-AF65-F5344CB8AC3E}">
        <p14:creationId xmlns:p14="http://schemas.microsoft.com/office/powerpoint/2010/main" val="1955064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Over the past 20 years with the onset of new technologies we have learned a lot about adolescent brain development. We see an early growth spurt between birth and age 3. At age 6 the brain structures are developed. And for a long time we thought that brain development was completed. Now we know that with the onset of puberty there is another growth spurt. The brain is making new connections, but also making those connections more efficient. Basically connections that are being used are getting faster and more efficient; connections that are not used much are being cut off. </a:t>
            </a:r>
          </a:p>
          <a:p>
            <a:pPr eaLnBrk="1" hangingPunct="1"/>
            <a:r>
              <a:rPr lang="en-US" altLang="en-US" dirty="0"/>
              <a:t>Consequently adolescence is a great time for learning new skills and getting really proficient in some skills.</a:t>
            </a:r>
          </a:p>
        </p:txBody>
      </p:sp>
    </p:spTree>
    <p:extLst>
      <p:ext uri="{BB962C8B-B14F-4D97-AF65-F5344CB8AC3E}">
        <p14:creationId xmlns:p14="http://schemas.microsoft.com/office/powerpoint/2010/main" val="2329893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short video clip exploring adolescent brain development.</a:t>
            </a:r>
          </a:p>
          <a:p>
            <a:endParaRPr lang="en-US" dirty="0"/>
          </a:p>
          <a:p>
            <a:r>
              <a:rPr lang="en-US" i="1" dirty="0"/>
              <a:t>Ask after the video</a:t>
            </a:r>
          </a:p>
          <a:p>
            <a:endParaRPr lang="en-US" dirty="0"/>
          </a:p>
          <a:p>
            <a:r>
              <a:rPr lang="en-US" dirty="0"/>
              <a:t>What did you hear or takeaway from the video?</a:t>
            </a:r>
          </a:p>
        </p:txBody>
      </p:sp>
      <p:sp>
        <p:nvSpPr>
          <p:cNvPr id="4" name="Slide Number Placeholder 3"/>
          <p:cNvSpPr>
            <a:spLocks noGrp="1"/>
          </p:cNvSpPr>
          <p:nvPr>
            <p:ph type="sldNum" sz="quarter" idx="10"/>
          </p:nvPr>
        </p:nvSpPr>
        <p:spPr/>
        <p:txBody>
          <a:bodyPr/>
          <a:lstStyle/>
          <a:p>
            <a:fld id="{96A9B989-AE1D-4804-B60D-A7ED8BF2C9DD}" type="slidenum">
              <a:rPr lang="en-US" smtClean="0"/>
              <a:t>19</a:t>
            </a:fld>
            <a:endParaRPr lang="en-US"/>
          </a:p>
        </p:txBody>
      </p:sp>
    </p:spTree>
    <p:extLst>
      <p:ext uri="{BB962C8B-B14F-4D97-AF65-F5344CB8AC3E}">
        <p14:creationId xmlns:p14="http://schemas.microsoft.com/office/powerpoint/2010/main" val="302494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thanks for joining us. Today we’re beginning our month long series of webinars on Positive Youth Development, starting with a review of the foundations, research, definitions and themes that guide this approach.</a:t>
            </a:r>
          </a:p>
          <a:p>
            <a:r>
              <a:rPr lang="en-US" dirty="0"/>
              <a:t>To get us started, let’s check in with a poll.</a:t>
            </a:r>
          </a:p>
          <a:p>
            <a:endParaRPr lang="en-US" dirty="0"/>
          </a:p>
          <a:p>
            <a:r>
              <a:rPr lang="en-US" dirty="0"/>
              <a:t>When you hear the words, “Positive Youth Development” what do you think of? I’ll launch the poll now and we’ll give everyone a minute to chose what comes to mind.</a:t>
            </a:r>
          </a:p>
        </p:txBody>
      </p:sp>
      <p:sp>
        <p:nvSpPr>
          <p:cNvPr id="4" name="Slide Number Placeholder 3"/>
          <p:cNvSpPr>
            <a:spLocks noGrp="1"/>
          </p:cNvSpPr>
          <p:nvPr>
            <p:ph type="sldNum" sz="quarter" idx="10"/>
          </p:nvPr>
        </p:nvSpPr>
        <p:spPr/>
        <p:txBody>
          <a:bodyPr/>
          <a:lstStyle/>
          <a:p>
            <a:fld id="{96A9B989-AE1D-4804-B60D-A7ED8BF2C9DD}" type="slidenum">
              <a:rPr lang="en-US" smtClean="0"/>
              <a:t>2</a:t>
            </a:fld>
            <a:endParaRPr lang="en-US"/>
          </a:p>
        </p:txBody>
      </p:sp>
    </p:spTree>
    <p:extLst>
      <p:ext uri="{BB962C8B-B14F-4D97-AF65-F5344CB8AC3E}">
        <p14:creationId xmlns:p14="http://schemas.microsoft.com/office/powerpoint/2010/main" val="914845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 that adolescent brain development is a period of growth, a great time for skill development and exploration. But the brain is still maturing, some brain centers are not fully functioning yet. The prefrontal cortex, the seat of rational thinking and self-control, is not fully developed until age 25. The emotional system, the ah-</a:t>
            </a:r>
            <a:r>
              <a:rPr lang="en-US" b="1" dirty="0" err="1"/>
              <a:t>myg</a:t>
            </a:r>
            <a:r>
              <a:rPr lang="en-US" dirty="0"/>
              <a:t>-</a:t>
            </a:r>
            <a:r>
              <a:rPr lang="en-US" dirty="0" err="1"/>
              <a:t>dala</a:t>
            </a:r>
            <a:r>
              <a:rPr lang="en-US" dirty="0"/>
              <a:t>, may be in the driver’s seat. Rewards, excitement, thrill may be hard to resist. Risk taking especially within a peer group can be expected and considered normal.</a:t>
            </a:r>
          </a:p>
        </p:txBody>
      </p:sp>
      <p:sp>
        <p:nvSpPr>
          <p:cNvPr id="4" name="Slide Number Placeholder 3"/>
          <p:cNvSpPr>
            <a:spLocks noGrp="1"/>
          </p:cNvSpPr>
          <p:nvPr>
            <p:ph type="sldNum" sz="quarter" idx="10"/>
          </p:nvPr>
        </p:nvSpPr>
        <p:spPr/>
        <p:txBody>
          <a:bodyPr/>
          <a:lstStyle/>
          <a:p>
            <a:fld id="{96A9B989-AE1D-4804-B60D-A7ED8BF2C9DD}" type="slidenum">
              <a:rPr lang="en-US" smtClean="0"/>
              <a:t>20</a:t>
            </a:fld>
            <a:endParaRPr lang="en-US"/>
          </a:p>
        </p:txBody>
      </p:sp>
    </p:spTree>
    <p:extLst>
      <p:ext uri="{BB962C8B-B14F-4D97-AF65-F5344CB8AC3E}">
        <p14:creationId xmlns:p14="http://schemas.microsoft.com/office/powerpoint/2010/main" val="387304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Because of this imbalance adolescence is a time of vulnerability but also of opportunity.</a:t>
            </a:r>
          </a:p>
          <a:p>
            <a:endParaRPr lang="en-US" dirty="0"/>
          </a:p>
          <a:p>
            <a:r>
              <a:rPr lang="en-US" dirty="0"/>
              <a:t>On one hand young people are more vulnerable to injury, morbidity and substance use. Adolescence is often the onset for mental health issues that may last a life time.</a:t>
            </a:r>
          </a:p>
          <a:p>
            <a:endParaRPr lang="en-US" dirty="0"/>
          </a:p>
          <a:p>
            <a:r>
              <a:rPr lang="en-US" dirty="0"/>
              <a:t>On the other hand this is the time to try out new things, explore, learn new skills, become competent in some areas; </a:t>
            </a:r>
          </a:p>
          <a:p>
            <a:endParaRPr lang="en-US" dirty="0"/>
          </a:p>
          <a:p>
            <a:r>
              <a:rPr lang="en-US" dirty="0"/>
              <a:t>If we can connect pleasure with positive activities – having fun, learning exciting things, making meaningful contributions, and doing something for others,  we can counter some of the need to take risks or use substances (as a way of feeling excited and good)</a:t>
            </a:r>
          </a:p>
        </p:txBody>
      </p:sp>
      <p:sp>
        <p:nvSpPr>
          <p:cNvPr id="4" name="Slide Number Placeholder 3"/>
          <p:cNvSpPr>
            <a:spLocks noGrp="1"/>
          </p:cNvSpPr>
          <p:nvPr>
            <p:ph type="sldNum" sz="quarter" idx="10"/>
          </p:nvPr>
        </p:nvSpPr>
        <p:spPr/>
        <p:txBody>
          <a:bodyPr/>
          <a:lstStyle/>
          <a:p>
            <a:fld id="{01D55C93-5438-49E3-8D52-663A1D110BC0}" type="slidenum">
              <a:rPr lang="en-US" smtClean="0"/>
              <a:pPr/>
              <a:t>21</a:t>
            </a:fld>
            <a:endParaRPr lang="en-US" dirty="0"/>
          </a:p>
        </p:txBody>
      </p:sp>
    </p:spTree>
    <p:extLst>
      <p:ext uri="{BB962C8B-B14F-4D97-AF65-F5344CB8AC3E}">
        <p14:creationId xmlns:p14="http://schemas.microsoft.com/office/powerpoint/2010/main" val="1424732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adolescent development as we just did, we realize that adolescents face many tasks and challenges during this time. </a:t>
            </a:r>
          </a:p>
          <a:p>
            <a:r>
              <a:rPr lang="en-US" dirty="0"/>
              <a:t> They need to adjust to bodies that nearly double in size and acquire sexual characteristics. This also includes establishing a sexual identity and developing the skills for romantic relationships.</a:t>
            </a:r>
          </a:p>
          <a:p>
            <a:r>
              <a:rPr lang="en-US" dirty="0"/>
              <a:t> Their cognitive skills change gradually but profoundly, allowing abstract and hypothetical thinking.</a:t>
            </a:r>
          </a:p>
          <a:p>
            <a:r>
              <a:rPr lang="en-US" dirty="0"/>
              <a:t> They acquire the ability to see things from another person’s perspective, increasing their ability to resolve problems and conflicts in social situations and relationships.</a:t>
            </a:r>
          </a:p>
          <a:p>
            <a:r>
              <a:rPr lang="en-US" dirty="0"/>
              <a:t> As they confront and handle all the changes that are occurring, adolescents acquire new abilities to cope with risk, stress, and conflict.</a:t>
            </a:r>
          </a:p>
          <a:p>
            <a:r>
              <a:rPr lang="en-US" dirty="0"/>
              <a:t> They develop a more complex, personal, and moral belief system that will guide their decisions and behavior.</a:t>
            </a:r>
          </a:p>
          <a:p>
            <a:r>
              <a:rPr lang="en-US" dirty="0"/>
              <a:t> They develop more competent and sophisticated ways to understand and handle emotions.</a:t>
            </a:r>
          </a:p>
          <a:p>
            <a:r>
              <a:rPr lang="en-US" dirty="0"/>
              <a:t> The quality of their friendships changes; the focus shifts from interests and activities to feelings and understanding.</a:t>
            </a:r>
          </a:p>
          <a:p>
            <a:r>
              <a:rPr lang="en-US" dirty="0"/>
              <a:t> They explore and form a stable sense of self. Core roles that are explored are gender, sexual orientation, and race/ethnicity.</a:t>
            </a:r>
          </a:p>
          <a:p>
            <a:r>
              <a:rPr lang="en-US" dirty="0"/>
              <a:t> They take on the roles and responsibilities of adulthood with respect to work, family, community, and citizenship.</a:t>
            </a:r>
          </a:p>
          <a:p>
            <a:r>
              <a:rPr lang="en-US" dirty="0"/>
              <a:t> They negotiate a new relationship with parents and adults, balancing independence and ongoing connection.</a:t>
            </a:r>
          </a:p>
        </p:txBody>
      </p:sp>
      <p:sp>
        <p:nvSpPr>
          <p:cNvPr id="4" name="Slide Number Placeholder 3"/>
          <p:cNvSpPr>
            <a:spLocks noGrp="1"/>
          </p:cNvSpPr>
          <p:nvPr>
            <p:ph type="sldNum" sz="quarter" idx="10"/>
          </p:nvPr>
        </p:nvSpPr>
        <p:spPr/>
        <p:txBody>
          <a:bodyPr/>
          <a:lstStyle/>
          <a:p>
            <a:fld id="{96A9B989-AE1D-4804-B60D-A7ED8BF2C9DD}" type="slidenum">
              <a:rPr lang="en-US" smtClean="0"/>
              <a:t>22</a:t>
            </a:fld>
            <a:endParaRPr lang="en-US"/>
          </a:p>
        </p:txBody>
      </p:sp>
    </p:spTree>
    <p:extLst>
      <p:ext uri="{BB962C8B-B14F-4D97-AF65-F5344CB8AC3E}">
        <p14:creationId xmlns:p14="http://schemas.microsoft.com/office/powerpoint/2010/main" val="148934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key theme of adolescent development is identity formation. The process of figuring who you are and how you fit in begins in childhood but gains great importance during adolescence. We don’t have time to go into depth here, but we have great resources on the website about this.</a:t>
            </a:r>
          </a:p>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23</a:t>
            </a:fld>
            <a:endParaRPr lang="en-US"/>
          </a:p>
        </p:txBody>
      </p:sp>
    </p:spTree>
    <p:extLst>
      <p:ext uri="{BB962C8B-B14F-4D97-AF65-F5344CB8AC3E}">
        <p14:creationId xmlns:p14="http://schemas.microsoft.com/office/powerpoint/2010/main" val="1660031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good time to think back to your adolescence – your middle and high school years. And think about the hats you wore, the social identities others recognized in you. We all have many dimensions that identify us.</a:t>
            </a:r>
          </a:p>
          <a:p>
            <a:r>
              <a:rPr lang="en-US" dirty="0"/>
              <a:t>Thinking back about my adolescence I see..</a:t>
            </a:r>
          </a:p>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24</a:t>
            </a:fld>
            <a:endParaRPr lang="en-US"/>
          </a:p>
        </p:txBody>
      </p:sp>
    </p:spTree>
    <p:extLst>
      <p:ext uri="{BB962C8B-B14F-4D97-AF65-F5344CB8AC3E}">
        <p14:creationId xmlns:p14="http://schemas.microsoft.com/office/powerpoint/2010/main" val="56487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you? Go ahead and chat in some of the things that made up your identity as an adolescent.</a:t>
            </a:r>
          </a:p>
        </p:txBody>
      </p:sp>
      <p:sp>
        <p:nvSpPr>
          <p:cNvPr id="4" name="Slide Number Placeholder 3"/>
          <p:cNvSpPr>
            <a:spLocks noGrp="1"/>
          </p:cNvSpPr>
          <p:nvPr>
            <p:ph type="sldNum" sz="quarter" idx="5"/>
          </p:nvPr>
        </p:nvSpPr>
        <p:spPr/>
        <p:txBody>
          <a:bodyPr/>
          <a:lstStyle/>
          <a:p>
            <a:fld id="{96A9B989-AE1D-4804-B60D-A7ED8BF2C9DD}" type="slidenum">
              <a:rPr lang="en-US" smtClean="0"/>
              <a:t>25</a:t>
            </a:fld>
            <a:endParaRPr lang="en-US"/>
          </a:p>
        </p:txBody>
      </p:sp>
    </p:spTree>
    <p:extLst>
      <p:ext uri="{BB962C8B-B14F-4D97-AF65-F5344CB8AC3E}">
        <p14:creationId xmlns:p14="http://schemas.microsoft.com/office/powerpoint/2010/main" val="44647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Identity is so multidimensional, and  the adolescent population is increasingly diverse. Beliefs about how individual ethnic and racial background relates to each person’s self-definition is very personal. This is more complex for immigrant youth, negotiating their own culture with the culture in a new country</a:t>
            </a:r>
          </a:p>
          <a:p>
            <a:endParaRPr lang="en-US" dirty="0"/>
          </a:p>
          <a:p>
            <a:r>
              <a:rPr lang="en-US" dirty="0"/>
              <a:t>Research shows that young people with cross-racial friendships do better with differences, social and emotional competence and wellness</a:t>
            </a:r>
          </a:p>
          <a:p>
            <a:endParaRPr lang="en-US" dirty="0"/>
          </a:p>
          <a:p>
            <a:r>
              <a:rPr lang="en-US" dirty="0"/>
              <a:t>Adolescence may be a prime time to expose youth to differences, a time for transforming social cognition</a:t>
            </a:r>
          </a:p>
        </p:txBody>
      </p:sp>
      <p:sp>
        <p:nvSpPr>
          <p:cNvPr id="4" name="Slide Number Placeholder 3"/>
          <p:cNvSpPr>
            <a:spLocks noGrp="1"/>
          </p:cNvSpPr>
          <p:nvPr>
            <p:ph type="sldNum" sz="quarter" idx="10"/>
          </p:nvPr>
        </p:nvSpPr>
        <p:spPr/>
        <p:txBody>
          <a:bodyPr/>
          <a:lstStyle/>
          <a:p>
            <a:fld id="{96A9B989-AE1D-4804-B60D-A7ED8BF2C9DD}" type="slidenum">
              <a:rPr lang="en-US" smtClean="0"/>
              <a:t>26</a:t>
            </a:fld>
            <a:endParaRPr lang="en-US"/>
          </a:p>
        </p:txBody>
      </p:sp>
    </p:spTree>
    <p:extLst>
      <p:ext uri="{BB962C8B-B14F-4D97-AF65-F5344CB8AC3E}">
        <p14:creationId xmlns:p14="http://schemas.microsoft.com/office/powerpoint/2010/main" val="215541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sense of self is linked to self esteem, goal setting and emotional well-being. Let’s take a couple of minutes and reflect on some strategies you have used to support a positive sense of self in the youth you work with. Go ahead and chat in some examples. How can you support young people in their exploration of identity?</a:t>
            </a:r>
          </a:p>
        </p:txBody>
      </p:sp>
      <p:sp>
        <p:nvSpPr>
          <p:cNvPr id="4" name="Slide Number Placeholder 3"/>
          <p:cNvSpPr>
            <a:spLocks noGrp="1"/>
          </p:cNvSpPr>
          <p:nvPr>
            <p:ph type="sldNum" sz="quarter" idx="5"/>
          </p:nvPr>
        </p:nvSpPr>
        <p:spPr/>
        <p:txBody>
          <a:bodyPr/>
          <a:lstStyle/>
          <a:p>
            <a:fld id="{96A9B989-AE1D-4804-B60D-A7ED8BF2C9DD}" type="slidenum">
              <a:rPr lang="en-US" smtClean="0"/>
              <a:t>27</a:t>
            </a:fld>
            <a:endParaRPr lang="en-US"/>
          </a:p>
        </p:txBody>
      </p:sp>
    </p:spTree>
    <p:extLst>
      <p:ext uri="{BB962C8B-B14F-4D97-AF65-F5344CB8AC3E}">
        <p14:creationId xmlns:p14="http://schemas.microsoft.com/office/powerpoint/2010/main" val="4220952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Adolescents  are leaders in adapting to the new digital world. Recent reports indicate that close to 90% of adolescents have access to smart phones. Now driven by the pandemic it may have reached 100%.</a:t>
            </a:r>
          </a:p>
          <a:p>
            <a:r>
              <a:rPr lang="en-US" dirty="0"/>
              <a:t>And they are spending a lot of time online. What are the implications for adolescent development?</a:t>
            </a:r>
          </a:p>
          <a:p>
            <a:endParaRPr lang="en-US" dirty="0"/>
          </a:p>
          <a:p>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28</a:t>
            </a:fld>
            <a:endParaRPr lang="en-US"/>
          </a:p>
        </p:txBody>
      </p:sp>
    </p:spTree>
    <p:extLst>
      <p:ext uri="{BB962C8B-B14F-4D97-AF65-F5344CB8AC3E}">
        <p14:creationId xmlns:p14="http://schemas.microsoft.com/office/powerpoint/2010/main" val="1506976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a:t>The research about the impact of screen time and online engagement on mental health is still ambivalent. (Some researchers argue that the increasing suicide rate among adolescents has to do with the increased use of digital technology.)</a:t>
            </a:r>
          </a:p>
          <a:p>
            <a:pPr lvl="1"/>
            <a:endParaRPr lang="en-US" sz="1400" dirty="0"/>
          </a:p>
          <a:p>
            <a:pPr lvl="1"/>
            <a:r>
              <a:rPr lang="en-US" sz="1400" dirty="0"/>
              <a:t>Christine Carter in  her new book discussed several areas of concern:</a:t>
            </a:r>
          </a:p>
          <a:p>
            <a:pPr lvl="1"/>
            <a:r>
              <a:rPr lang="en-US" sz="1400" b="1" dirty="0"/>
              <a:t>connection - </a:t>
            </a:r>
            <a:r>
              <a:rPr lang="en-US" sz="1400" dirty="0"/>
              <a:t>Many teens report loneliness, exclusion and feeling pressured by comparing themselves to people online</a:t>
            </a:r>
          </a:p>
          <a:p>
            <a:pPr lvl="1"/>
            <a:r>
              <a:rPr lang="en-US" sz="1400" b="1" dirty="0"/>
              <a:t>focus – </a:t>
            </a:r>
            <a:r>
              <a:rPr lang="en-US" sz="1400" dirty="0"/>
              <a:t>a decrease in deep learning, toxic overuse inhibits dopamine function which increases risk for depression and anxiety</a:t>
            </a:r>
          </a:p>
          <a:p>
            <a:pPr lvl="1"/>
            <a:r>
              <a:rPr lang="en-US" sz="1400" b="1" dirty="0"/>
              <a:t>rest - </a:t>
            </a:r>
            <a:r>
              <a:rPr lang="en-US" sz="1400" dirty="0"/>
              <a:t>cognitive overload leads to sleep deprivation Adolescents require 9 hours of sleep; many youth do not get enough sleep. Lack of sleep in turn can lead to depression, anxiety and daily functioning problems.</a:t>
            </a:r>
          </a:p>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29</a:t>
            </a:fld>
            <a:endParaRPr lang="en-US"/>
          </a:p>
        </p:txBody>
      </p:sp>
    </p:spTree>
    <p:extLst>
      <p:ext uri="{BB962C8B-B14F-4D97-AF65-F5344CB8AC3E}">
        <p14:creationId xmlns:p14="http://schemas.microsoft.com/office/powerpoint/2010/main" val="94099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“positive youth development” often generates several different responses. Most commonly people hear “youth development” and think of </a:t>
            </a:r>
            <a:r>
              <a:rPr lang="en-US" b="1" dirty="0"/>
              <a:t>child and adolescent development</a:t>
            </a:r>
            <a:r>
              <a:rPr lang="en-US" dirty="0"/>
              <a:t>, meaning biological, social, emotional, and cognitive development. Or they think of youth services, all the </a:t>
            </a:r>
            <a:r>
              <a:rPr lang="en-US" b="1" dirty="0"/>
              <a:t>programming and services </a:t>
            </a:r>
            <a:r>
              <a:rPr lang="en-US" dirty="0"/>
              <a:t>communities provide to young people to address their needs and foster their growth. </a:t>
            </a:r>
          </a:p>
          <a:p>
            <a:endParaRPr lang="en-US" dirty="0"/>
          </a:p>
          <a:p>
            <a:r>
              <a:rPr lang="en-US" dirty="0"/>
              <a:t>In our work, we understand Positive Youth Development as a distinct </a:t>
            </a:r>
            <a:r>
              <a:rPr lang="en-US" b="1" dirty="0"/>
              <a:t>approach or philosophy </a:t>
            </a:r>
            <a:r>
              <a:rPr lang="en-US" dirty="0"/>
              <a:t>of interacting and working with young people, one that informs programming and promotes adolescent development and guides communities in</a:t>
            </a:r>
          </a:p>
          <a:p>
            <a:r>
              <a:rPr lang="en-US" dirty="0"/>
              <a:t>the way they organize services, supports, and opportunities so that all young people can develop to their full potential.</a:t>
            </a:r>
          </a:p>
        </p:txBody>
      </p:sp>
      <p:sp>
        <p:nvSpPr>
          <p:cNvPr id="4" name="Slide Number Placeholder 3"/>
          <p:cNvSpPr>
            <a:spLocks noGrp="1"/>
          </p:cNvSpPr>
          <p:nvPr>
            <p:ph type="sldNum" sz="quarter" idx="10"/>
          </p:nvPr>
        </p:nvSpPr>
        <p:spPr/>
        <p:txBody>
          <a:bodyPr/>
          <a:lstStyle/>
          <a:p>
            <a:fld id="{A40EBAF4-6631-432C-983A-58CA6AC87A91}" type="slidenum">
              <a:rPr lang="en-US" smtClean="0"/>
              <a:t>3</a:t>
            </a:fld>
            <a:endParaRPr lang="en-US"/>
          </a:p>
        </p:txBody>
      </p:sp>
    </p:spTree>
    <p:extLst>
      <p:ext uri="{BB962C8B-B14F-4D97-AF65-F5344CB8AC3E}">
        <p14:creationId xmlns:p14="http://schemas.microsoft.com/office/powerpoint/2010/main" val="450820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a lot! I’m going to stop for a minute and take some questions. While we do that, here’s where to find the Positive Youth Development 101 manual on our website</a:t>
            </a:r>
          </a:p>
        </p:txBody>
      </p:sp>
      <p:sp>
        <p:nvSpPr>
          <p:cNvPr id="4" name="Slide Number Placeholder 3"/>
          <p:cNvSpPr>
            <a:spLocks noGrp="1"/>
          </p:cNvSpPr>
          <p:nvPr>
            <p:ph type="sldNum" sz="quarter" idx="5"/>
          </p:nvPr>
        </p:nvSpPr>
        <p:spPr/>
        <p:txBody>
          <a:bodyPr/>
          <a:lstStyle/>
          <a:p>
            <a:fld id="{96A9B989-AE1D-4804-B60D-A7ED8BF2C9DD}" type="slidenum">
              <a:rPr lang="en-US" smtClean="0"/>
              <a:t>30</a:t>
            </a:fld>
            <a:endParaRPr lang="en-US"/>
          </a:p>
        </p:txBody>
      </p:sp>
    </p:spTree>
    <p:extLst>
      <p:ext uri="{BB962C8B-B14F-4D97-AF65-F5344CB8AC3E}">
        <p14:creationId xmlns:p14="http://schemas.microsoft.com/office/powerpoint/2010/main" val="392049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31</a:t>
            </a:fld>
            <a:endParaRPr lang="en-US"/>
          </a:p>
        </p:txBody>
      </p:sp>
    </p:spTree>
    <p:extLst>
      <p:ext uri="{BB962C8B-B14F-4D97-AF65-F5344CB8AC3E}">
        <p14:creationId xmlns:p14="http://schemas.microsoft.com/office/powerpoint/2010/main" val="332171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32</a:t>
            </a:fld>
            <a:endParaRPr lang="en-US"/>
          </a:p>
        </p:txBody>
      </p:sp>
    </p:spTree>
    <p:extLst>
      <p:ext uri="{BB962C8B-B14F-4D97-AF65-F5344CB8AC3E}">
        <p14:creationId xmlns:p14="http://schemas.microsoft.com/office/powerpoint/2010/main" val="3369278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33</a:t>
            </a:fld>
            <a:endParaRPr lang="en-US"/>
          </a:p>
        </p:txBody>
      </p:sp>
    </p:spTree>
    <p:extLst>
      <p:ext uri="{BB962C8B-B14F-4D97-AF65-F5344CB8AC3E}">
        <p14:creationId xmlns:p14="http://schemas.microsoft.com/office/powerpoint/2010/main" val="132002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dig in to the theories and research that provide the foundation for this approach</a:t>
            </a:r>
          </a:p>
        </p:txBody>
      </p:sp>
      <p:sp>
        <p:nvSpPr>
          <p:cNvPr id="4" name="Slide Number Placeholder 3"/>
          <p:cNvSpPr>
            <a:spLocks noGrp="1"/>
          </p:cNvSpPr>
          <p:nvPr>
            <p:ph type="sldNum" sz="quarter" idx="10"/>
          </p:nvPr>
        </p:nvSpPr>
        <p:spPr/>
        <p:txBody>
          <a:bodyPr/>
          <a:lstStyle/>
          <a:p>
            <a:fld id="{EB134BD7-5DD2-432A-8F84-0E05342D6162}" type="slidenum">
              <a:rPr lang="en-US" smtClean="0"/>
              <a:t>4</a:t>
            </a:fld>
            <a:endParaRPr lang="en-US"/>
          </a:p>
        </p:txBody>
      </p:sp>
    </p:spTree>
    <p:extLst>
      <p:ext uri="{BB962C8B-B14F-4D97-AF65-F5344CB8AC3E}">
        <p14:creationId xmlns:p14="http://schemas.microsoft.com/office/powerpoint/2010/main" val="101426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85B368-6C4F-434D-A964-2B9AC10FDAA8}" type="slidenum">
              <a:rPr lang="en-US" smtClean="0"/>
              <a:pPr fontAlgn="base">
                <a:spcBef>
                  <a:spcPct val="0"/>
                </a:spcBef>
                <a:spcAft>
                  <a:spcPct val="0"/>
                </a:spcAft>
                <a:defRPr/>
              </a:pPr>
              <a:t>5</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One important theoretical foundation piece  for positive youth development is  </a:t>
            </a:r>
            <a:r>
              <a:rPr lang="en-US" dirty="0" err="1"/>
              <a:t>Urie</a:t>
            </a:r>
            <a:r>
              <a:rPr lang="en-US" dirty="0"/>
              <a:t> Bronfenbrenner’s (1979) ecological framework of human development. Bronfenbrenner noted that child and adolescent development occurs in interaction with a set of social systems. Young people grow up in families, peer groups, school, work settings, neighborhoods, and within societal</a:t>
            </a:r>
          </a:p>
          <a:p>
            <a:r>
              <a:rPr lang="en-US" dirty="0"/>
              <a:t>structures and norms. And now with the Internet, we can add a global dimension. It is through interaction with various social groups or systems that young people develop competencies and values.</a:t>
            </a:r>
          </a:p>
          <a:p>
            <a:r>
              <a:rPr lang="en-US" dirty="0"/>
              <a:t>Bronfenbrenner also stated that the interaction between young people and their environment is reciprocal. This means that development does not just happen </a:t>
            </a:r>
            <a:r>
              <a:rPr lang="en-US" b="1" dirty="0"/>
              <a:t>to </a:t>
            </a:r>
            <a:r>
              <a:rPr lang="en-US" dirty="0"/>
              <a:t>children and adolescents. They are actively involved in shaping their own development. Youth are participants, not just recipients. He used</a:t>
            </a:r>
          </a:p>
          <a:p>
            <a:r>
              <a:rPr lang="en-US" dirty="0"/>
              <a:t>the term “agency” to denote the ability to direct or influence events. This is an important concept that we will revisit when we talk about youth voice and engagement.</a:t>
            </a:r>
          </a:p>
        </p:txBody>
      </p:sp>
    </p:spTree>
    <p:extLst>
      <p:ext uri="{BB962C8B-B14F-4D97-AF65-F5344CB8AC3E}">
        <p14:creationId xmlns:p14="http://schemas.microsoft.com/office/powerpoint/2010/main" val="107446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theory embedded in positive youth development is Abraham Maslow’s 1943 Hierarchy of Needs, focused on the question of what individuals need in order to thrive or do well.</a:t>
            </a:r>
          </a:p>
          <a:p>
            <a:r>
              <a:rPr lang="en-US" dirty="0"/>
              <a:t>Maslow showed that for healthy development to occur, human beings need to meet foundational needs such as food, water, shelter, and safety. If these are not met, human beings are occupied with survival and not directed toward healthy development. Beyond this, human beings thrive when they feel:</a:t>
            </a:r>
          </a:p>
          <a:p>
            <a:r>
              <a:rPr lang="en-US" dirty="0"/>
              <a:t> loved and part of a larger group,</a:t>
            </a:r>
          </a:p>
          <a:p>
            <a:r>
              <a:rPr lang="en-US" dirty="0"/>
              <a:t> competent and capable,</a:t>
            </a:r>
          </a:p>
          <a:p>
            <a:r>
              <a:rPr lang="en-US" dirty="0"/>
              <a:t> able to understand and meet the basic requirements of their environment,</a:t>
            </a:r>
          </a:p>
          <a:p>
            <a:r>
              <a:rPr lang="en-US" dirty="0"/>
              <a:t> capable of finding symmetry, order, and beauty in their environment, and</a:t>
            </a:r>
          </a:p>
          <a:p>
            <a:r>
              <a:rPr lang="en-US" dirty="0"/>
              <a:t> self‐actualization and transcendence.</a:t>
            </a:r>
          </a:p>
          <a:p>
            <a:r>
              <a:rPr lang="en-US" dirty="0"/>
              <a:t>He defined this last need, self‐actualization, as the perception that one has realized their potential and has achieved a high level of personal growth and awareness. Maslow indicated that not all individuals reach the highest level and that healthy development can occur without this need being met.</a:t>
            </a:r>
          </a:p>
          <a:p>
            <a:r>
              <a:rPr lang="en-US" dirty="0"/>
              <a:t>We know from research that children and youth who don’t have their foundational needs met </a:t>
            </a:r>
            <a:r>
              <a:rPr lang="en-US" i="1" dirty="0"/>
              <a:t>– </a:t>
            </a:r>
            <a:r>
              <a:rPr lang="en-US" dirty="0"/>
              <a:t>are preoccupied with survival and unable to focus on learning or engage in other social interactions. In addition, more recent brain research indicates that belonging is another foundational or essential need to add to the pyramid</a:t>
            </a:r>
          </a:p>
          <a:p>
            <a:r>
              <a:rPr lang="it-IT" dirty="0"/>
              <a:t>(Garbarino, 1995; Scales &amp; Leffert, 1999).</a:t>
            </a:r>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6</a:t>
            </a:fld>
            <a:endParaRPr lang="en-US"/>
          </a:p>
        </p:txBody>
      </p:sp>
    </p:spTree>
    <p:extLst>
      <p:ext uri="{BB962C8B-B14F-4D97-AF65-F5344CB8AC3E}">
        <p14:creationId xmlns:p14="http://schemas.microsoft.com/office/powerpoint/2010/main" val="376189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88607D-59EC-453E-B2BF-241B03B00E15}" type="slidenum">
              <a:rPr lang="en-US" smtClean="0"/>
              <a:pPr fontAlgn="base">
                <a:spcBef>
                  <a:spcPct val="0"/>
                </a:spcBef>
                <a:spcAft>
                  <a:spcPct val="0"/>
                </a:spcAft>
                <a:defRPr/>
              </a:pPr>
              <a:t>7</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James </a:t>
            </a:r>
            <a:r>
              <a:rPr lang="en-US" dirty="0" err="1"/>
              <a:t>Garbarino</a:t>
            </a:r>
            <a:r>
              <a:rPr lang="en-US" dirty="0"/>
              <a:t> coined the phrase “social toxicity” in 1995 to describe the social factors that interfere with young people’s healthy development. Although some of these social issues have improved over the years, they still have impact on the lives of young people. Most of them are well known</a:t>
            </a:r>
            <a:r>
              <a:rPr lang="en-US" i="1" dirty="0"/>
              <a:t>.</a:t>
            </a:r>
          </a:p>
          <a:p>
            <a:r>
              <a:rPr lang="en-US" dirty="0"/>
              <a:t> </a:t>
            </a:r>
            <a:r>
              <a:rPr lang="en-US" b="1" dirty="0"/>
              <a:t>Racism</a:t>
            </a:r>
            <a:r>
              <a:rPr lang="en-US" dirty="0"/>
              <a:t>: leads to a gap in academic performance for African American and Hispanic children, and youth of color are overrepresented in special education classes and in the justice system.</a:t>
            </a:r>
          </a:p>
          <a:p>
            <a:r>
              <a:rPr lang="en-US" dirty="0"/>
              <a:t> </a:t>
            </a:r>
            <a:r>
              <a:rPr lang="en-US" b="1" dirty="0"/>
              <a:t>Poverty</a:t>
            </a:r>
            <a:r>
              <a:rPr lang="en-US" dirty="0"/>
              <a:t>: leads to fewer opportunities and less support; youth who grow up in poverty often face additional problems such as violence and disrupted family relationships.</a:t>
            </a:r>
          </a:p>
          <a:p>
            <a:r>
              <a:rPr lang="en-US" dirty="0"/>
              <a:t> </a:t>
            </a:r>
            <a:r>
              <a:rPr lang="en-US" b="1" dirty="0"/>
              <a:t>Sexual exploitation</a:t>
            </a:r>
            <a:r>
              <a:rPr lang="en-US" dirty="0"/>
              <a:t>: refers to the increasingly over‐sexualized representation of young children and youth in the media, social media, and commercial marketing.</a:t>
            </a:r>
          </a:p>
          <a:p>
            <a:r>
              <a:rPr lang="en-US" dirty="0"/>
              <a:t> </a:t>
            </a:r>
            <a:r>
              <a:rPr lang="en-US" b="1" dirty="0"/>
              <a:t>Health threats</a:t>
            </a:r>
            <a:r>
              <a:rPr lang="en-US" dirty="0"/>
              <a:t>: Exposure to drugs and alcohol leads to early experimentation with substances, potentially resulting in substance abuse and violent behavior.</a:t>
            </a:r>
          </a:p>
          <a:p>
            <a:r>
              <a:rPr lang="en-US" dirty="0"/>
              <a:t> </a:t>
            </a:r>
            <a:r>
              <a:rPr lang="en-US" b="1" dirty="0"/>
              <a:t>Lack of benevolent adult authority</a:t>
            </a:r>
            <a:r>
              <a:rPr lang="en-US" dirty="0"/>
              <a:t>: </a:t>
            </a:r>
            <a:r>
              <a:rPr lang="en-US" dirty="0" err="1"/>
              <a:t>Garbarino</a:t>
            </a:r>
            <a:r>
              <a:rPr lang="en-US" dirty="0"/>
              <a:t> has pointed out that many young people lack role models who promote positive social and moral values. Many celebrities, who youth may consider role models, promote wealth and materialism.</a:t>
            </a:r>
            <a:endParaRPr lang="en-US" altLang="en-US" dirty="0"/>
          </a:p>
        </p:txBody>
      </p:sp>
    </p:spTree>
    <p:extLst>
      <p:ext uri="{BB962C8B-B14F-4D97-AF65-F5344CB8AC3E}">
        <p14:creationId xmlns:p14="http://schemas.microsoft.com/office/powerpoint/2010/main" val="242232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social toxicity of our society leads to inequities. A 2019 National Academy report: The Promise of Adolescence: Realizing Opportunity for All Youth shows negative trends for poor young people, Black and Latinx youth and LGBTQ youth in outcome areas we usually measure. Their high school graduation and college attendance rates are lower than white middle class youth. Their health outcomes are poorer in the areas of teen pregnancy, STI and HIV infection, and substance abuse. Their detention rate is higher, and so are the chances of being placed in foster care. </a:t>
            </a:r>
          </a:p>
        </p:txBody>
      </p:sp>
      <p:sp>
        <p:nvSpPr>
          <p:cNvPr id="4" name="Slide Number Placeholder 3"/>
          <p:cNvSpPr>
            <a:spLocks noGrp="1"/>
          </p:cNvSpPr>
          <p:nvPr>
            <p:ph type="sldNum" sz="quarter" idx="10"/>
          </p:nvPr>
        </p:nvSpPr>
        <p:spPr/>
        <p:txBody>
          <a:bodyPr/>
          <a:lstStyle/>
          <a:p>
            <a:fld id="{96A9B989-AE1D-4804-B60D-A7ED8BF2C9DD}" type="slidenum">
              <a:rPr lang="en-US" smtClean="0"/>
              <a:t>8</a:t>
            </a:fld>
            <a:endParaRPr lang="en-US"/>
          </a:p>
        </p:txBody>
      </p:sp>
    </p:spTree>
    <p:extLst>
      <p:ext uri="{BB962C8B-B14F-4D97-AF65-F5344CB8AC3E}">
        <p14:creationId xmlns:p14="http://schemas.microsoft.com/office/powerpoint/2010/main" val="10369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bodies of research that have supported the positive youth development approach and its theoretical foundation.</a:t>
            </a:r>
          </a:p>
          <a:p>
            <a:r>
              <a:rPr lang="en-US" b="1" dirty="0"/>
              <a:t>One - Prevention science </a:t>
            </a:r>
            <a:r>
              <a:rPr lang="en-US" dirty="0"/>
              <a:t>has investigated the question: How can we predict and prevent negative behaviors? By identifying </a:t>
            </a:r>
            <a:r>
              <a:rPr lang="en-US" b="1" dirty="0"/>
              <a:t>risk factors </a:t>
            </a:r>
            <a:r>
              <a:rPr lang="en-US" i="1" dirty="0"/>
              <a:t>– </a:t>
            </a:r>
            <a:r>
              <a:rPr lang="en-US" dirty="0"/>
              <a:t>conditions that increase the likelihood of negative outcomes such as teen pregnancy, substance use, delinquency, school drop out and violence </a:t>
            </a:r>
            <a:r>
              <a:rPr lang="en-US" i="1" dirty="0"/>
              <a:t>– </a:t>
            </a:r>
            <a:r>
              <a:rPr lang="en-US" dirty="0"/>
              <a:t>and </a:t>
            </a:r>
            <a:r>
              <a:rPr lang="en-US" b="1" dirty="0"/>
              <a:t>protective factors</a:t>
            </a:r>
            <a:r>
              <a:rPr lang="en-US" dirty="0"/>
              <a:t>, which buffer against these negative effects. Prevention science has informed many interventions and programs.</a:t>
            </a:r>
          </a:p>
          <a:p>
            <a:r>
              <a:rPr lang="en-US" dirty="0"/>
              <a:t>Risk factors can be in the community such as living in a violent neighborhood, in the family such as domestic violence, or in school within a peer group.</a:t>
            </a:r>
          </a:p>
        </p:txBody>
      </p:sp>
      <p:sp>
        <p:nvSpPr>
          <p:cNvPr id="4" name="Slide Number Placeholder 3"/>
          <p:cNvSpPr>
            <a:spLocks noGrp="1"/>
          </p:cNvSpPr>
          <p:nvPr>
            <p:ph type="sldNum" sz="quarter" idx="10"/>
          </p:nvPr>
        </p:nvSpPr>
        <p:spPr/>
        <p:txBody>
          <a:bodyPr/>
          <a:lstStyle/>
          <a:p>
            <a:fld id="{96A9B989-AE1D-4804-B60D-A7ED8BF2C9DD}" type="slidenum">
              <a:rPr lang="en-US" smtClean="0"/>
              <a:t>9</a:t>
            </a:fld>
            <a:endParaRPr lang="en-US"/>
          </a:p>
        </p:txBody>
      </p:sp>
    </p:spTree>
    <p:extLst>
      <p:ext uri="{BB962C8B-B14F-4D97-AF65-F5344CB8AC3E}">
        <p14:creationId xmlns:p14="http://schemas.microsoft.com/office/powerpoint/2010/main" val="403693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62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24267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252160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289377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EDBA0C-CD0D-42AA-809E-379F189130AB}"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0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DBA0C-CD0D-42AA-809E-379F189130AB}"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07560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DBA0C-CD0D-42AA-809E-379F189130AB}" type="datetimeFigureOut">
              <a:rPr lang="en-US" smtClean="0"/>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58047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DBA0C-CD0D-42AA-809E-379F189130AB}" type="datetimeFigureOut">
              <a:rPr lang="en-US" smtClean="0"/>
              <a:t>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51947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EDBA0C-CD0D-42AA-809E-379F189130AB}" type="datetimeFigureOut">
              <a:rPr lang="en-US" smtClean="0"/>
              <a:t>6/9/2021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94311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CEDBA0C-CD0D-42AA-809E-379F189130AB}" type="datetimeFigureOut">
              <a:rPr lang="en-US" smtClean="0"/>
              <a:t>6/9/2021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EF5686-6561-4D7C-99A3-4032221DFC2E}" type="slidenum">
              <a:rPr lang="en-US" smtClean="0"/>
              <a:t>‹#›</a:t>
            </a:fld>
            <a:endParaRPr lang="en-US"/>
          </a:p>
        </p:txBody>
      </p:sp>
    </p:spTree>
    <p:extLst>
      <p:ext uri="{BB962C8B-B14F-4D97-AF65-F5344CB8AC3E}">
        <p14:creationId xmlns:p14="http://schemas.microsoft.com/office/powerpoint/2010/main" val="310082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EDBA0C-CD0D-42AA-809E-379F189130AB}"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21704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CEDBA0C-CD0D-42AA-809E-379F189130AB}" type="datetimeFigureOut">
              <a:rPr lang="en-US" smtClean="0"/>
              <a:t>6/9/2021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AEF5686-6561-4D7C-99A3-4032221DFC2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9326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cdc.gov/violenceprevention/aces/about.html?CDC_AA_refVal=https%3A%2F%2Fwww.cdc.gov%2Fviolenceprevention%2Facestudy%2Fabout.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ISmdb5zfiQ"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actforyouth.net/adolescence/identity.cf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ommonsensemedia.org/social-media-social-life-infographic"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actforyouth.net/youth_development/professionals/manual.cf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edpsycinteractive.org/topics/conation/maslow.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ecommons.library.cornell.edu/bitstream/1813/21945/2/PrinciplesYD.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ap.edu/catalog/25388/the-promise-of-adolescence-realizing-opportunity-for-all-youth"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actforyouth.net/adolescence/identity.cfm" TargetMode="External"/><Relationship Id="rId4" Type="http://schemas.openxmlformats.org/officeDocument/2006/relationships/hyperlink" Target="https://www.tandfonline.com/doi/full/10.1080/10888691.2017.139864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199224"/>
            <a:ext cx="7589520" cy="822960"/>
          </a:xfrm>
        </p:spPr>
        <p:txBody>
          <a:bodyPr>
            <a:noAutofit/>
          </a:bodyPr>
          <a:lstStyle/>
          <a:p>
            <a:r>
              <a:rPr lang="en-US" dirty="0"/>
              <a:t>Positive Youth  Development I:</a:t>
            </a:r>
            <a:br>
              <a:rPr lang="en-US" dirty="0"/>
            </a:br>
            <a:r>
              <a:rPr lang="en-US" dirty="0"/>
              <a:t>Foundations</a:t>
            </a:r>
          </a:p>
        </p:txBody>
      </p:sp>
      <p:pic>
        <p:nvPicPr>
          <p:cNvPr id="13" name="Picture Placeholder 12">
            <a:extLst>
              <a:ext uri="{FF2B5EF4-FFF2-40B4-BE49-F238E27FC236}">
                <a16:creationId xmlns:a16="http://schemas.microsoft.com/office/drawing/2014/main" id="{AFDDE357-D988-4EFA-9ED2-06D957DA14D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1216" b="11216"/>
          <a:stretch>
            <a:fillRect/>
          </a:stretch>
        </p:blipFill>
        <p:spPr/>
      </p:pic>
      <p:sp>
        <p:nvSpPr>
          <p:cNvPr id="6" name="Subtitle 5"/>
          <p:cNvSpPr>
            <a:spLocks noGrp="1"/>
          </p:cNvSpPr>
          <p:nvPr>
            <p:ph type="body" sz="half" idx="2"/>
          </p:nvPr>
        </p:nvSpPr>
        <p:spPr>
          <a:xfrm>
            <a:off x="838200" y="6263640"/>
            <a:ext cx="7589520" cy="594360"/>
          </a:xfrm>
        </p:spPr>
        <p:txBody>
          <a:bodyPr>
            <a:normAutofit/>
          </a:bodyPr>
          <a:lstStyle/>
          <a:p>
            <a:r>
              <a:rPr lang="en-US" sz="2000" dirty="0"/>
              <a:t>ACT for Youth                                              June 8, 2021</a:t>
            </a:r>
          </a:p>
        </p:txBody>
      </p:sp>
    </p:spTree>
    <p:extLst>
      <p:ext uri="{BB962C8B-B14F-4D97-AF65-F5344CB8AC3E}">
        <p14:creationId xmlns:p14="http://schemas.microsoft.com/office/powerpoint/2010/main" val="312416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2"/>
                </a:solidFill>
              </a:rPr>
              <a:t>Supportive Research: Resiliency</a:t>
            </a:r>
          </a:p>
        </p:txBody>
      </p:sp>
      <p:sp>
        <p:nvSpPr>
          <p:cNvPr id="5" name="Rectangle 4"/>
          <p:cNvSpPr/>
          <p:nvPr/>
        </p:nvSpPr>
        <p:spPr>
          <a:xfrm>
            <a:off x="685800" y="2078356"/>
            <a:ext cx="1123950" cy="4017643"/>
          </a:xfrm>
          <a:prstGeom prst="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7" name="TextBox 6"/>
          <p:cNvSpPr txBox="1"/>
          <p:nvPr/>
        </p:nvSpPr>
        <p:spPr>
          <a:xfrm>
            <a:off x="6595110" y="3033715"/>
            <a:ext cx="2362200" cy="1938992"/>
          </a:xfrm>
          <a:prstGeom prst="rect">
            <a:avLst/>
          </a:prstGeom>
          <a:noFill/>
          <a:ln w="28575">
            <a:solidFill>
              <a:schemeClr val="tx1"/>
            </a:solidFill>
          </a:ln>
        </p:spPr>
        <p:txBody>
          <a:bodyPr wrap="square" rtlCol="0">
            <a:spAutoFit/>
          </a:bodyPr>
          <a:lstStyle/>
          <a:p>
            <a:r>
              <a:rPr lang="en-US" sz="2400" dirty="0">
                <a:solidFill>
                  <a:schemeClr val="tx2"/>
                </a:solidFill>
              </a:rPr>
              <a:t>School drop out</a:t>
            </a:r>
          </a:p>
          <a:p>
            <a:r>
              <a:rPr lang="en-US" sz="2400" dirty="0">
                <a:solidFill>
                  <a:schemeClr val="tx2"/>
                </a:solidFill>
              </a:rPr>
              <a:t>Delinquency</a:t>
            </a:r>
          </a:p>
          <a:p>
            <a:r>
              <a:rPr lang="en-US" sz="2400" dirty="0">
                <a:solidFill>
                  <a:schemeClr val="tx2"/>
                </a:solidFill>
              </a:rPr>
              <a:t>Substance abuse</a:t>
            </a:r>
          </a:p>
          <a:p>
            <a:r>
              <a:rPr lang="en-US" sz="2400" dirty="0">
                <a:solidFill>
                  <a:schemeClr val="tx2"/>
                </a:solidFill>
              </a:rPr>
              <a:t>Teen pregnancy</a:t>
            </a:r>
          </a:p>
          <a:p>
            <a:r>
              <a:rPr lang="en-US" sz="2400" dirty="0">
                <a:solidFill>
                  <a:schemeClr val="tx2"/>
                </a:solidFill>
              </a:rPr>
              <a:t>Violence</a:t>
            </a:r>
          </a:p>
        </p:txBody>
      </p:sp>
      <p:sp>
        <p:nvSpPr>
          <p:cNvPr id="9" name="Isosceles Triangle 8"/>
          <p:cNvSpPr/>
          <p:nvPr/>
        </p:nvSpPr>
        <p:spPr>
          <a:xfrm rot="5400000">
            <a:off x="2188847" y="1960247"/>
            <a:ext cx="4004306" cy="4267200"/>
          </a:xfrm>
          <a:prstGeom prst="triangle">
            <a:avLst>
              <a:gd name="adj" fmla="val 49544"/>
            </a:avLst>
          </a:prstGeom>
          <a:solidFill>
            <a:schemeClr val="accent6"/>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10" name="Rectangle 9"/>
          <p:cNvSpPr/>
          <p:nvPr/>
        </p:nvSpPr>
        <p:spPr>
          <a:xfrm>
            <a:off x="3124200" y="2286000"/>
            <a:ext cx="2590800" cy="3581400"/>
          </a:xfrm>
          <a:prstGeom prst="rect">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Protective Factors</a:t>
            </a:r>
          </a:p>
          <a:p>
            <a:pPr algn="ctr"/>
            <a:r>
              <a:rPr lang="en-US" sz="2400" b="1" dirty="0"/>
              <a:t>Internal: </a:t>
            </a:r>
          </a:p>
          <a:p>
            <a:pPr algn="ctr"/>
            <a:r>
              <a:rPr lang="en-US" sz="2400" i="1" dirty="0"/>
              <a:t>Social Competence, Purpose, Autonomy</a:t>
            </a:r>
          </a:p>
          <a:p>
            <a:pPr algn="ctr"/>
            <a:r>
              <a:rPr lang="en-US" sz="2400" b="1" dirty="0"/>
              <a:t>External: </a:t>
            </a:r>
          </a:p>
          <a:p>
            <a:pPr algn="ctr"/>
            <a:r>
              <a:rPr lang="en-US" sz="2400" i="1" dirty="0"/>
              <a:t>Caring Adult, High Expectations, Participation</a:t>
            </a:r>
          </a:p>
        </p:txBody>
      </p:sp>
      <p:sp>
        <p:nvSpPr>
          <p:cNvPr id="3" name="TextBox 2"/>
          <p:cNvSpPr txBox="1"/>
          <p:nvPr/>
        </p:nvSpPr>
        <p:spPr>
          <a:xfrm rot="16200000">
            <a:off x="247473" y="3772378"/>
            <a:ext cx="1938991" cy="461666"/>
          </a:xfrm>
          <a:prstGeom prst="rect">
            <a:avLst/>
          </a:prstGeom>
          <a:noFill/>
        </p:spPr>
        <p:txBody>
          <a:bodyPr wrap="square" rtlCol="0">
            <a:spAutoFit/>
          </a:bodyPr>
          <a:lstStyle/>
          <a:p>
            <a:r>
              <a:rPr lang="en-US" sz="2400" b="1" dirty="0">
                <a:solidFill>
                  <a:schemeClr val="bg1"/>
                </a:solidFill>
              </a:rPr>
              <a:t>Risk Factors</a:t>
            </a:r>
          </a:p>
        </p:txBody>
      </p:sp>
    </p:spTree>
    <p:extLst>
      <p:ext uri="{BB962C8B-B14F-4D97-AF65-F5344CB8AC3E}">
        <p14:creationId xmlns:p14="http://schemas.microsoft.com/office/powerpoint/2010/main" val="377817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Interplay of Risk and Protective Factors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24198" y="2227723"/>
            <a:ext cx="3124202" cy="2690719"/>
          </a:xfrm>
        </p:spPr>
      </p:pic>
      <p:sp>
        <p:nvSpPr>
          <p:cNvPr id="5" name="TextBox 4"/>
          <p:cNvSpPr txBox="1"/>
          <p:nvPr/>
        </p:nvSpPr>
        <p:spPr>
          <a:xfrm>
            <a:off x="228599" y="2030046"/>
            <a:ext cx="2819399" cy="1846659"/>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en-US" sz="2400" dirty="0"/>
              <a:t>3 and more risk factors</a:t>
            </a:r>
          </a:p>
          <a:p>
            <a:r>
              <a:rPr lang="en-US" sz="2400" dirty="0"/>
              <a:t>increase likelihood of</a:t>
            </a:r>
          </a:p>
          <a:p>
            <a:r>
              <a:rPr lang="en-US" sz="2400" dirty="0"/>
              <a:t>problem behaviors </a:t>
            </a:r>
          </a:p>
          <a:p>
            <a:endParaRPr lang="en-US" dirty="0"/>
          </a:p>
        </p:txBody>
      </p:sp>
      <p:sp>
        <p:nvSpPr>
          <p:cNvPr id="6" name="TextBox 5"/>
          <p:cNvSpPr txBox="1"/>
          <p:nvPr/>
        </p:nvSpPr>
        <p:spPr>
          <a:xfrm>
            <a:off x="6400800" y="3733800"/>
            <a:ext cx="2514600" cy="2308324"/>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en-US" sz="2400" dirty="0"/>
              <a:t>Low number of risk factors associated with lower prevalence of problem behaviors</a:t>
            </a:r>
          </a:p>
        </p:txBody>
      </p:sp>
      <p:sp>
        <p:nvSpPr>
          <p:cNvPr id="7" name="TextBox 6"/>
          <p:cNvSpPr txBox="1"/>
          <p:nvPr/>
        </p:nvSpPr>
        <p:spPr>
          <a:xfrm>
            <a:off x="1219200" y="5211127"/>
            <a:ext cx="2951704" cy="830997"/>
          </a:xfrm>
          <a:prstGeom prst="rect">
            <a:avLst/>
          </a:prstGeom>
          <a:noFill/>
          <a:ln>
            <a:solidFill>
              <a:schemeClr val="accent1"/>
            </a:solidFill>
          </a:ln>
          <a:effectLst>
            <a:glow rad="63500">
              <a:schemeClr val="accent1">
                <a:satMod val="175000"/>
                <a:alpha val="40000"/>
              </a:schemeClr>
            </a:glow>
          </a:effectLst>
        </p:spPr>
        <p:txBody>
          <a:bodyPr wrap="square" rtlCol="0">
            <a:spAutoFit/>
          </a:bodyPr>
          <a:lstStyle/>
          <a:p>
            <a:r>
              <a:rPr lang="en-US" sz="2400" dirty="0"/>
              <a:t>Protective Factors buffer risk factors</a:t>
            </a:r>
          </a:p>
        </p:txBody>
      </p:sp>
    </p:spTree>
    <p:extLst>
      <p:ext uri="{BB962C8B-B14F-4D97-AF65-F5344CB8AC3E}">
        <p14:creationId xmlns:p14="http://schemas.microsoft.com/office/powerpoint/2010/main" val="367272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CB5BD-284F-4FA2-9757-2AE8911D4AB4}"/>
              </a:ext>
            </a:extLst>
          </p:cNvPr>
          <p:cNvPicPr>
            <a:picLocks noChangeAspect="1"/>
          </p:cNvPicPr>
          <p:nvPr/>
        </p:nvPicPr>
        <p:blipFill rotWithShape="1">
          <a:blip r:embed="rId3"/>
          <a:srcRect l="32500" t="18727" r="11667" b="12473"/>
          <a:stretch/>
        </p:blipFill>
        <p:spPr>
          <a:xfrm>
            <a:off x="914400" y="609600"/>
            <a:ext cx="7542067" cy="4953000"/>
          </a:xfrm>
          <a:prstGeom prst="rect">
            <a:avLst/>
          </a:prstGeom>
        </p:spPr>
      </p:pic>
      <p:sp>
        <p:nvSpPr>
          <p:cNvPr id="3" name="TextBox 2">
            <a:extLst>
              <a:ext uri="{FF2B5EF4-FFF2-40B4-BE49-F238E27FC236}">
                <a16:creationId xmlns:a16="http://schemas.microsoft.com/office/drawing/2014/main" id="{F052BEEE-0975-4B52-B40B-783219D8AC22}"/>
              </a:ext>
            </a:extLst>
          </p:cNvPr>
          <p:cNvSpPr txBox="1"/>
          <p:nvPr/>
        </p:nvSpPr>
        <p:spPr>
          <a:xfrm>
            <a:off x="914400" y="5879068"/>
            <a:ext cx="7315200" cy="369332"/>
          </a:xfrm>
          <a:prstGeom prst="rect">
            <a:avLst/>
          </a:prstGeom>
          <a:noFill/>
        </p:spPr>
        <p:txBody>
          <a:bodyPr wrap="square" rtlCol="0">
            <a:spAutoFit/>
          </a:bodyPr>
          <a:lstStyle/>
          <a:p>
            <a:r>
              <a:rPr lang="en-US">
                <a:hlinkClick r:id="rId4"/>
              </a:rPr>
              <a:t>About the CDC-Kaiser ACE Study |Violence Prevention|Injury Center|CDC</a:t>
            </a:r>
            <a:endParaRPr lang="en-US" dirty="0"/>
          </a:p>
        </p:txBody>
      </p:sp>
    </p:spTree>
    <p:extLst>
      <p:ext uri="{BB962C8B-B14F-4D97-AF65-F5344CB8AC3E}">
        <p14:creationId xmlns:p14="http://schemas.microsoft.com/office/powerpoint/2010/main" val="325591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9" name="Rectangle 9"/>
          <p:cNvSpPr>
            <a:spLocks noGrp="1" noChangeArrowheads="1"/>
          </p:cNvSpPr>
          <p:nvPr>
            <p:ph type="title"/>
          </p:nvPr>
        </p:nvSpPr>
        <p:spPr/>
        <p:txBody>
          <a:bodyPr>
            <a:normAutofit/>
          </a:bodyPr>
          <a:lstStyle/>
          <a:p>
            <a:r>
              <a:rPr lang="en-US" sz="4400" dirty="0">
                <a:solidFill>
                  <a:schemeClr val="tx2"/>
                </a:solidFill>
              </a:rPr>
              <a:t>Supportive Research: </a:t>
            </a:r>
            <a:br>
              <a:rPr lang="en-US" sz="4400" dirty="0">
                <a:solidFill>
                  <a:schemeClr val="tx2"/>
                </a:solidFill>
              </a:rPr>
            </a:br>
            <a:r>
              <a:rPr lang="en-US" sz="4400" dirty="0">
                <a:solidFill>
                  <a:schemeClr val="tx2"/>
                </a:solidFill>
              </a:rPr>
              <a:t>Youth Development</a:t>
            </a:r>
          </a:p>
        </p:txBody>
      </p:sp>
      <p:sp>
        <p:nvSpPr>
          <p:cNvPr id="332802" name="Oval 2"/>
          <p:cNvSpPr>
            <a:spLocks noChangeArrowheads="1"/>
          </p:cNvSpPr>
          <p:nvPr/>
        </p:nvSpPr>
        <p:spPr bwMode="auto">
          <a:xfrm>
            <a:off x="525422" y="2264229"/>
            <a:ext cx="3230881" cy="3376382"/>
          </a:xfrm>
          <a:prstGeom prst="ellipse">
            <a:avLst/>
          </a:prstGeom>
          <a:ln>
            <a:solidFill>
              <a:schemeClr val="accent1">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lnSpc>
                <a:spcPct val="120000"/>
              </a:lnSpc>
            </a:pPr>
            <a:r>
              <a:rPr lang="en-US" sz="3200" b="1" dirty="0">
                <a:solidFill>
                  <a:schemeClr val="tx2"/>
                </a:solidFill>
              </a:rPr>
              <a:t>Developmental</a:t>
            </a:r>
            <a:br>
              <a:rPr lang="en-US" sz="3200" b="1" dirty="0">
                <a:solidFill>
                  <a:schemeClr val="tx2"/>
                </a:solidFill>
              </a:rPr>
            </a:br>
            <a:r>
              <a:rPr lang="en-US" sz="3200" b="1" dirty="0">
                <a:solidFill>
                  <a:schemeClr val="tx2"/>
                </a:solidFill>
              </a:rPr>
              <a:t>Assets</a:t>
            </a:r>
          </a:p>
        </p:txBody>
      </p:sp>
      <p:sp>
        <p:nvSpPr>
          <p:cNvPr id="332803" name="Text Box 3"/>
          <p:cNvSpPr txBox="1">
            <a:spLocks noChangeArrowheads="1"/>
          </p:cNvSpPr>
          <p:nvPr/>
        </p:nvSpPr>
        <p:spPr bwMode="auto">
          <a:xfrm>
            <a:off x="6324600" y="2149475"/>
            <a:ext cx="2590800" cy="1052596"/>
          </a:xfrm>
          <a:prstGeom prst="rect">
            <a:avLst/>
          </a:prstGeom>
          <a:solidFill>
            <a:schemeClr val="accent1">
              <a:lumMod val="75000"/>
            </a:schemeClr>
          </a:solidFill>
          <a:ln w="9525">
            <a:noFill/>
            <a:miter lim="800000"/>
            <a:headEnd/>
            <a:tailEnd/>
          </a:ln>
          <a:effectLst>
            <a:outerShdw dist="107763" dir="18900000" algn="ctr" rotWithShape="0">
              <a:schemeClr val="tx2">
                <a:alpha val="50000"/>
              </a:schemeClr>
            </a:outerShdw>
          </a:effectLst>
        </p:spPr>
        <p:txBody>
          <a:bodyPr>
            <a:spAutoFit/>
          </a:bodyPr>
          <a:lstStyle/>
          <a:p>
            <a:pPr algn="ctr">
              <a:lnSpc>
                <a:spcPct val="130000"/>
              </a:lnSpc>
              <a:spcBef>
                <a:spcPct val="50000"/>
              </a:spcBef>
            </a:pPr>
            <a:r>
              <a:rPr lang="en-US" sz="2400" b="1" dirty="0">
                <a:solidFill>
                  <a:schemeClr val="bg1"/>
                </a:solidFill>
              </a:rPr>
              <a:t>Reduction of Risk Behaviors</a:t>
            </a:r>
          </a:p>
        </p:txBody>
      </p:sp>
      <p:sp>
        <p:nvSpPr>
          <p:cNvPr id="332804" name="Text Box 4"/>
          <p:cNvSpPr txBox="1">
            <a:spLocks noChangeArrowheads="1"/>
          </p:cNvSpPr>
          <p:nvPr/>
        </p:nvSpPr>
        <p:spPr bwMode="auto">
          <a:xfrm>
            <a:off x="6400800" y="4816475"/>
            <a:ext cx="2438400" cy="1013804"/>
          </a:xfrm>
          <a:prstGeom prst="rect">
            <a:avLst/>
          </a:prstGeom>
          <a:solidFill>
            <a:schemeClr val="accent2"/>
          </a:solidFill>
          <a:ln w="9525">
            <a:noFill/>
            <a:miter lim="800000"/>
            <a:headEnd/>
            <a:tailEnd/>
          </a:ln>
          <a:effectLst>
            <a:outerShdw dist="107763" dir="18900000" algn="ctr" rotWithShape="0">
              <a:schemeClr val="tx2">
                <a:alpha val="50000"/>
              </a:schemeClr>
            </a:outerShdw>
          </a:effectLst>
        </p:spPr>
        <p:txBody>
          <a:bodyPr>
            <a:spAutoFit/>
          </a:bodyPr>
          <a:lstStyle/>
          <a:p>
            <a:pPr algn="ctr">
              <a:lnSpc>
                <a:spcPct val="130000"/>
              </a:lnSpc>
              <a:spcBef>
                <a:spcPct val="50000"/>
              </a:spcBef>
            </a:pPr>
            <a:r>
              <a:rPr lang="en-US" sz="2400" b="1" dirty="0">
                <a:solidFill>
                  <a:schemeClr val="bg1"/>
                </a:solidFill>
              </a:rPr>
              <a:t>Promotion of</a:t>
            </a:r>
            <a:br>
              <a:rPr lang="en-US" sz="2400" b="1" dirty="0">
                <a:solidFill>
                  <a:schemeClr val="bg1"/>
                </a:solidFill>
              </a:rPr>
            </a:br>
            <a:r>
              <a:rPr lang="en-US" sz="2400" b="1" dirty="0">
                <a:solidFill>
                  <a:schemeClr val="bg1"/>
                </a:solidFill>
              </a:rPr>
              <a:t>Thriving</a:t>
            </a:r>
          </a:p>
        </p:txBody>
      </p:sp>
      <p:sp>
        <p:nvSpPr>
          <p:cNvPr id="332805" name="Line 5"/>
          <p:cNvSpPr>
            <a:spLocks noChangeShapeType="1"/>
          </p:cNvSpPr>
          <p:nvPr/>
        </p:nvSpPr>
        <p:spPr bwMode="auto">
          <a:xfrm flipV="1">
            <a:off x="4001926" y="2743200"/>
            <a:ext cx="2170274" cy="829577"/>
          </a:xfrm>
          <a:prstGeom prst="line">
            <a:avLst/>
          </a:prstGeom>
          <a:noFill/>
          <a:ln w="76200">
            <a:solidFill>
              <a:schemeClr val="accent2"/>
            </a:solidFill>
            <a:round/>
            <a:headEnd/>
            <a:tailEnd type="triangle" w="med" len="med"/>
          </a:ln>
          <a:effectLst/>
        </p:spPr>
        <p:txBody>
          <a:bodyPr wrap="none" anchor="ctr"/>
          <a:lstStyle/>
          <a:p>
            <a:endParaRPr lang="en-US"/>
          </a:p>
        </p:txBody>
      </p:sp>
      <p:sp>
        <p:nvSpPr>
          <p:cNvPr id="332806" name="Line 6"/>
          <p:cNvSpPr>
            <a:spLocks noChangeShapeType="1"/>
          </p:cNvSpPr>
          <p:nvPr/>
        </p:nvSpPr>
        <p:spPr bwMode="auto">
          <a:xfrm>
            <a:off x="4267200" y="4578616"/>
            <a:ext cx="1981200" cy="831584"/>
          </a:xfrm>
          <a:prstGeom prst="line">
            <a:avLst/>
          </a:prstGeom>
          <a:noFill/>
          <a:ln w="76200">
            <a:solidFill>
              <a:schemeClr val="accent2"/>
            </a:solidFill>
            <a:round/>
            <a:headEnd/>
            <a:tailEnd type="triangle" w="med" len="med"/>
          </a:ln>
          <a:effectLst/>
        </p:spPr>
        <p:txBody>
          <a:bodyPr wrap="none" anchor="ctr"/>
          <a:lstStyle/>
          <a:p>
            <a:endParaRPr lang="en-US"/>
          </a:p>
        </p:txBody>
      </p:sp>
      <p:sp>
        <p:nvSpPr>
          <p:cNvPr id="332807" name="Text Box 7"/>
          <p:cNvSpPr txBox="1">
            <a:spLocks noChangeArrowheads="1"/>
          </p:cNvSpPr>
          <p:nvPr/>
        </p:nvSpPr>
        <p:spPr bwMode="auto">
          <a:xfrm rot="-1353627">
            <a:off x="3886200" y="2743200"/>
            <a:ext cx="1905000" cy="968375"/>
          </a:xfrm>
          <a:prstGeom prst="rect">
            <a:avLst/>
          </a:prstGeom>
          <a:noFill/>
          <a:ln w="9525">
            <a:noFill/>
            <a:miter lim="800000"/>
            <a:headEnd/>
            <a:tailEnd/>
          </a:ln>
          <a:effectLst/>
        </p:spPr>
        <p:txBody>
          <a:bodyPr>
            <a:spAutoFit/>
          </a:bodyPr>
          <a:lstStyle/>
          <a:p>
            <a:pPr algn="ctr">
              <a:lnSpc>
                <a:spcPct val="120000"/>
              </a:lnSpc>
              <a:spcBef>
                <a:spcPct val="50000"/>
              </a:spcBef>
            </a:pPr>
            <a:r>
              <a:rPr lang="en-US" sz="2400" b="1"/>
              <a:t>The more,</a:t>
            </a:r>
            <a:br>
              <a:rPr lang="en-US" sz="2400" b="1"/>
            </a:br>
            <a:r>
              <a:rPr lang="en-US" sz="2400" b="1"/>
              <a:t>the better</a:t>
            </a:r>
            <a:endParaRPr lang="en-US" sz="2400">
              <a:latin typeface="Times New Roman" pitchFamily="18" charset="0"/>
            </a:endParaRPr>
          </a:p>
        </p:txBody>
      </p:sp>
      <p:sp>
        <p:nvSpPr>
          <p:cNvPr id="332808" name="Text Box 8"/>
          <p:cNvSpPr txBox="1">
            <a:spLocks noChangeArrowheads="1"/>
          </p:cNvSpPr>
          <p:nvPr/>
        </p:nvSpPr>
        <p:spPr bwMode="auto">
          <a:xfrm rot="1286987">
            <a:off x="3886200" y="4267200"/>
            <a:ext cx="1905000" cy="968375"/>
          </a:xfrm>
          <a:prstGeom prst="rect">
            <a:avLst/>
          </a:prstGeom>
          <a:noFill/>
          <a:ln w="9525">
            <a:noFill/>
            <a:miter lim="800000"/>
            <a:headEnd/>
            <a:tailEnd/>
          </a:ln>
          <a:effectLst/>
        </p:spPr>
        <p:txBody>
          <a:bodyPr>
            <a:spAutoFit/>
          </a:bodyPr>
          <a:lstStyle/>
          <a:p>
            <a:pPr algn="ctr">
              <a:lnSpc>
                <a:spcPct val="120000"/>
              </a:lnSpc>
              <a:spcBef>
                <a:spcPct val="50000"/>
              </a:spcBef>
            </a:pPr>
            <a:r>
              <a:rPr lang="en-US" sz="2400" b="1"/>
              <a:t>The more,</a:t>
            </a:r>
            <a:br>
              <a:rPr lang="en-US" sz="2400" b="1"/>
            </a:br>
            <a:r>
              <a:rPr lang="en-US" sz="2400" b="1"/>
              <a:t>the better</a:t>
            </a:r>
            <a:endParaRPr lang="en-US" sz="2400">
              <a:latin typeface="Times New Roman" pitchFamily="18" charset="0"/>
            </a:endParaRPr>
          </a:p>
        </p:txBody>
      </p:sp>
    </p:spTree>
    <p:extLst>
      <p:ext uri="{BB962C8B-B14F-4D97-AF65-F5344CB8AC3E}">
        <p14:creationId xmlns:p14="http://schemas.microsoft.com/office/powerpoint/2010/main" val="8442832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2"/>
                </a:solidFill>
              </a:rPr>
              <a:t>Emerging Science of Learning and Development (SOLD)</a:t>
            </a:r>
          </a:p>
        </p:txBody>
      </p:sp>
      <p:graphicFrame>
        <p:nvGraphicFramePr>
          <p:cNvPr id="5" name="Diagram 4"/>
          <p:cNvGraphicFramePr/>
          <p:nvPr>
            <p:extLst>
              <p:ext uri="{D42A27DB-BD31-4B8C-83A1-F6EECF244321}">
                <p14:modId xmlns:p14="http://schemas.microsoft.com/office/powerpoint/2010/main" val="2012400067"/>
              </p:ext>
            </p:extLst>
          </p:nvPr>
        </p:nvGraphicFramePr>
        <p:xfrm>
          <a:off x="822960" y="1737361"/>
          <a:ext cx="6949440" cy="4434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22960" y="2057400"/>
            <a:ext cx="2986780" cy="523220"/>
          </a:xfrm>
          <a:prstGeom prst="rect">
            <a:avLst/>
          </a:prstGeom>
          <a:noFill/>
        </p:spPr>
        <p:txBody>
          <a:bodyPr wrap="none" rtlCol="0">
            <a:spAutoFit/>
          </a:bodyPr>
          <a:lstStyle/>
          <a:p>
            <a:r>
              <a:rPr lang="en-US" sz="2800" dirty="0">
                <a:solidFill>
                  <a:schemeClr val="tx2"/>
                </a:solidFill>
              </a:rPr>
              <a:t>Brain Development</a:t>
            </a:r>
          </a:p>
        </p:txBody>
      </p:sp>
      <p:sp>
        <p:nvSpPr>
          <p:cNvPr id="3" name="TextBox 2"/>
          <p:cNvSpPr txBox="1"/>
          <p:nvPr/>
        </p:nvSpPr>
        <p:spPr>
          <a:xfrm>
            <a:off x="6248400" y="5899625"/>
            <a:ext cx="2594685" cy="369332"/>
          </a:xfrm>
          <a:prstGeom prst="rect">
            <a:avLst/>
          </a:prstGeom>
          <a:noFill/>
        </p:spPr>
        <p:txBody>
          <a:bodyPr wrap="none" rtlCol="0">
            <a:spAutoFit/>
          </a:bodyPr>
          <a:lstStyle/>
          <a:p>
            <a:r>
              <a:rPr lang="en-US" dirty="0">
                <a:solidFill>
                  <a:schemeClr val="tx2"/>
                </a:solidFill>
              </a:rPr>
              <a:t>Pamela Cantor et al. 2018</a:t>
            </a:r>
          </a:p>
        </p:txBody>
      </p:sp>
    </p:spTree>
    <p:extLst>
      <p:ext uri="{BB962C8B-B14F-4D97-AF65-F5344CB8AC3E}">
        <p14:creationId xmlns:p14="http://schemas.microsoft.com/office/powerpoint/2010/main" val="155900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rmAutofit/>
          </a:bodyPr>
          <a:lstStyle/>
          <a:p>
            <a:r>
              <a:rPr lang="en-US" altLang="en-US" sz="4400" dirty="0">
                <a:solidFill>
                  <a:schemeClr val="tx2"/>
                </a:solidFill>
              </a:rPr>
              <a:t>Defining Positive Youth Development</a:t>
            </a:r>
          </a:p>
        </p:txBody>
      </p:sp>
      <p:sp>
        <p:nvSpPr>
          <p:cNvPr id="5" name="Rectangle 3"/>
          <p:cNvSpPr>
            <a:spLocks noGrp="1" noChangeArrowheads="1"/>
          </p:cNvSpPr>
          <p:nvPr>
            <p:ph idx="4294967295"/>
          </p:nvPr>
        </p:nvSpPr>
        <p:spPr bwMode="auto">
          <a:xfrm>
            <a:off x="990600" y="1981200"/>
            <a:ext cx="81534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68580" indent="0">
              <a:buNone/>
            </a:pPr>
            <a:r>
              <a:rPr lang="en-US" altLang="en-US" sz="2600" dirty="0"/>
              <a:t>A philosophy or approach that guides communities in the way they organize programs, supports and opportunities so that young people can develop to their full potential.</a:t>
            </a:r>
          </a:p>
          <a:p>
            <a:pPr>
              <a:spcBef>
                <a:spcPts val="1200"/>
              </a:spcBef>
            </a:pPr>
            <a:r>
              <a:rPr lang="en-US" altLang="en-US" sz="2800" b="1" dirty="0"/>
              <a:t> </a:t>
            </a:r>
            <a:r>
              <a:rPr lang="en-US" altLang="en-US" sz="2400" dirty="0"/>
              <a:t>Focus on building positive outcomes</a:t>
            </a:r>
          </a:p>
          <a:p>
            <a:pPr>
              <a:spcBef>
                <a:spcPts val="1200"/>
              </a:spcBef>
            </a:pPr>
            <a:r>
              <a:rPr lang="en-US" altLang="en-US" sz="2400" dirty="0"/>
              <a:t> Youth voice and engagement</a:t>
            </a:r>
          </a:p>
          <a:p>
            <a:pPr>
              <a:spcBef>
                <a:spcPts val="1200"/>
              </a:spcBef>
            </a:pPr>
            <a:r>
              <a:rPr lang="en-US" altLang="en-US" sz="2400" dirty="0"/>
              <a:t> Long-term involvement/Developmentally appropriate</a:t>
            </a:r>
          </a:p>
          <a:p>
            <a:pPr>
              <a:spcBef>
                <a:spcPts val="1200"/>
              </a:spcBef>
            </a:pPr>
            <a:r>
              <a:rPr lang="en-US" altLang="en-US" sz="2400" dirty="0"/>
              <a:t> Universal/Inclusive</a:t>
            </a:r>
          </a:p>
          <a:p>
            <a:pPr>
              <a:spcBef>
                <a:spcPts val="1200"/>
              </a:spcBef>
            </a:pPr>
            <a:r>
              <a:rPr lang="en-US" altLang="en-US" sz="2400" dirty="0"/>
              <a:t> Community-based/Collaborative</a:t>
            </a:r>
          </a:p>
        </p:txBody>
      </p:sp>
    </p:spTree>
    <p:extLst>
      <p:ext uri="{BB962C8B-B14F-4D97-AF65-F5344CB8AC3E}">
        <p14:creationId xmlns:p14="http://schemas.microsoft.com/office/powerpoint/2010/main" val="9205406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400"/>
            <a:ext cx="8229600" cy="822960"/>
          </a:xfrm>
        </p:spPr>
        <p:txBody>
          <a:bodyPr/>
          <a:lstStyle/>
          <a:p>
            <a:r>
              <a:rPr lang="en-US" dirty="0"/>
              <a:t>Adolescent Development - </a:t>
            </a:r>
            <a:br>
              <a:rPr lang="en-US" dirty="0"/>
            </a:br>
            <a:r>
              <a:rPr lang="en-US" dirty="0"/>
              <a:t>A Time of Vulnerability and Opportunity</a:t>
            </a:r>
          </a:p>
        </p:txBody>
      </p:sp>
      <p:pic>
        <p:nvPicPr>
          <p:cNvPr id="15"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t="9616" b="9616"/>
          <a:stretch>
            <a:fillRect/>
          </a:stretch>
        </p:blipFill>
        <p:spPr/>
      </p:pic>
    </p:spTree>
    <p:extLst>
      <p:ext uri="{BB962C8B-B14F-4D97-AF65-F5344CB8AC3E}">
        <p14:creationId xmlns:p14="http://schemas.microsoft.com/office/powerpoint/2010/main" val="3804887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solidFill>
                  <a:schemeClr val="tx2"/>
                </a:solidFill>
              </a:rPr>
              <a:t>It All Starts with Puberty</a:t>
            </a: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960" y="1935995"/>
            <a:ext cx="6340475" cy="2986010"/>
          </a:xfrm>
        </p:spPr>
      </p:pic>
      <p:sp>
        <p:nvSpPr>
          <p:cNvPr id="4" name="TextBox 3"/>
          <p:cNvSpPr txBox="1"/>
          <p:nvPr/>
        </p:nvSpPr>
        <p:spPr>
          <a:xfrm>
            <a:off x="2133600" y="5041238"/>
            <a:ext cx="5943600" cy="2677656"/>
          </a:xfrm>
          <a:prstGeom prst="rect">
            <a:avLst/>
          </a:prstGeom>
          <a:noFill/>
        </p:spPr>
        <p:txBody>
          <a:bodyPr wrap="square" rtlCol="0">
            <a:spAutoFit/>
          </a:bodyPr>
          <a:lstStyle/>
          <a:p>
            <a:r>
              <a:rPr lang="en-US" sz="2400" dirty="0">
                <a:solidFill>
                  <a:schemeClr val="tx2"/>
                </a:solidFill>
              </a:rPr>
              <a:t>Average age			Variation in</a:t>
            </a:r>
          </a:p>
          <a:p>
            <a:r>
              <a:rPr lang="en-US" sz="2400" dirty="0">
                <a:solidFill>
                  <a:schemeClr val="tx2"/>
                </a:solidFill>
              </a:rPr>
              <a:t>Female: 8-10			- Timing</a:t>
            </a:r>
          </a:p>
          <a:p>
            <a:r>
              <a:rPr lang="en-US" sz="2400" dirty="0">
                <a:solidFill>
                  <a:schemeClr val="tx2"/>
                </a:solidFill>
              </a:rPr>
              <a:t>Male: 10 -12			- Tempo</a:t>
            </a:r>
          </a:p>
          <a:p>
            <a:endParaRPr lang="en-US" sz="2400" dirty="0"/>
          </a:p>
          <a:p>
            <a:endParaRPr lang="en-US" sz="2400" dirty="0"/>
          </a:p>
          <a:p>
            <a:endParaRPr lang="en-US" sz="2400" b="1" dirty="0"/>
          </a:p>
          <a:p>
            <a:endParaRPr lang="en-US" sz="2400" b="1" dirty="0"/>
          </a:p>
        </p:txBody>
      </p:sp>
    </p:spTree>
    <p:extLst>
      <p:ext uri="{BB962C8B-B14F-4D97-AF65-F5344CB8AC3E}">
        <p14:creationId xmlns:p14="http://schemas.microsoft.com/office/powerpoint/2010/main" val="127499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2004615"/>
            <a:ext cx="3419475" cy="4391025"/>
          </a:xfrm>
          <a:prstGeom prst="rect">
            <a:avLst/>
          </a:prstGeom>
          <a:noFill/>
          <a:ln w="9525">
            <a:noFill/>
            <a:miter lim="800000"/>
            <a:headEnd/>
            <a:tailEnd/>
          </a:ln>
        </p:spPr>
        <p:txBody>
          <a:bodyPr/>
          <a:lstStyle/>
          <a:p>
            <a:pPr indent="457200" eaLnBrk="0" hangingPunct="0">
              <a:spcAft>
                <a:spcPct val="40000"/>
              </a:spcAft>
              <a:buClr>
                <a:schemeClr val="accent1"/>
              </a:buClr>
              <a:buFont typeface="Wingdings" pitchFamily="2" charset="2"/>
              <a:buChar char="Ø"/>
              <a:tabLst>
                <a:tab pos="457200" algn="l"/>
              </a:tabLst>
              <a:defRPr/>
            </a:pPr>
            <a:r>
              <a:rPr lang="en-US" sz="2200" dirty="0">
                <a:solidFill>
                  <a:schemeClr val="tx1">
                    <a:lumMod val="50000"/>
                    <a:lumOff val="50000"/>
                  </a:schemeClr>
                </a:solidFill>
                <a:cs typeface="Arial" charset="0"/>
              </a:rPr>
              <a:t>Birth to 3 -- Time of rapid intellectual, emotional &amp; physical growth of brain &amp; brain “wiring”</a:t>
            </a:r>
          </a:p>
          <a:p>
            <a:pPr indent="457200" eaLnBrk="0" hangingPunct="0">
              <a:spcAft>
                <a:spcPct val="40000"/>
              </a:spcAft>
              <a:buClr>
                <a:schemeClr val="accent1"/>
              </a:buClr>
              <a:buFont typeface="Wingdings" pitchFamily="2" charset="2"/>
              <a:buChar char="Ø"/>
              <a:tabLst>
                <a:tab pos="457200" algn="l"/>
              </a:tabLst>
              <a:defRPr/>
            </a:pPr>
            <a:r>
              <a:rPr lang="en-US" sz="2200" dirty="0">
                <a:solidFill>
                  <a:schemeClr val="tx1">
                    <a:lumMod val="50000"/>
                    <a:lumOff val="50000"/>
                  </a:schemeClr>
                </a:solidFill>
                <a:cs typeface="Arial" charset="0"/>
              </a:rPr>
              <a:t>By age 6 -- 95% of brain  development completed</a:t>
            </a:r>
          </a:p>
          <a:p>
            <a:pPr indent="457200" eaLnBrk="0" hangingPunct="0">
              <a:spcAft>
                <a:spcPct val="40000"/>
              </a:spcAft>
              <a:buClr>
                <a:schemeClr val="accent1"/>
              </a:buClr>
              <a:buFont typeface="Wingdings" pitchFamily="2" charset="2"/>
              <a:buChar char="Ø"/>
              <a:tabLst>
                <a:tab pos="457200" algn="l"/>
              </a:tabLst>
              <a:defRPr/>
            </a:pPr>
            <a:r>
              <a:rPr lang="en-US" sz="2200" dirty="0">
                <a:solidFill>
                  <a:schemeClr val="tx1">
                    <a:lumMod val="50000"/>
                    <a:lumOff val="50000"/>
                  </a:schemeClr>
                </a:solidFill>
                <a:cs typeface="Arial" charset="0"/>
              </a:rPr>
              <a:t>By age 10-12 --  2</a:t>
            </a:r>
            <a:r>
              <a:rPr lang="en-US" sz="2200" baseline="30000" dirty="0">
                <a:solidFill>
                  <a:schemeClr val="tx1">
                    <a:lumMod val="50000"/>
                    <a:lumOff val="50000"/>
                  </a:schemeClr>
                </a:solidFill>
                <a:cs typeface="Arial" charset="0"/>
              </a:rPr>
              <a:t>nd</a:t>
            </a:r>
            <a:r>
              <a:rPr lang="en-US" sz="2200" dirty="0">
                <a:solidFill>
                  <a:schemeClr val="tx1">
                    <a:lumMod val="50000"/>
                    <a:lumOff val="50000"/>
                  </a:schemeClr>
                </a:solidFill>
                <a:cs typeface="Arial" charset="0"/>
              </a:rPr>
              <a:t> major brain growth spurt</a:t>
            </a:r>
          </a:p>
          <a:p>
            <a:pPr indent="457200" eaLnBrk="0" hangingPunct="0">
              <a:spcAft>
                <a:spcPct val="40000"/>
              </a:spcAft>
              <a:buClr>
                <a:schemeClr val="accent1"/>
              </a:buClr>
              <a:buFont typeface="Wingdings" pitchFamily="2" charset="2"/>
              <a:buChar char="Ø"/>
              <a:tabLst>
                <a:tab pos="457200" algn="l"/>
              </a:tabLst>
              <a:defRPr/>
            </a:pPr>
            <a:r>
              <a:rPr lang="en-US" sz="2200" dirty="0">
                <a:solidFill>
                  <a:schemeClr val="tx1">
                    <a:lumMod val="50000"/>
                    <a:lumOff val="50000"/>
                  </a:schemeClr>
                </a:solidFill>
                <a:cs typeface="Arial" charset="0"/>
              </a:rPr>
              <a:t>Adolescents (13-20s) Pruning and organizing</a:t>
            </a:r>
          </a:p>
        </p:txBody>
      </p:sp>
      <p:sp>
        <p:nvSpPr>
          <p:cNvPr id="11267"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altLang="en-US" sz="4400" dirty="0">
                <a:solidFill>
                  <a:schemeClr val="tx2"/>
                </a:solidFill>
                <a:latin typeface="+mj-lt"/>
              </a:rPr>
              <a:t>Timeline of Brain Development</a:t>
            </a:r>
          </a:p>
        </p:txBody>
      </p:sp>
      <p:pic>
        <p:nvPicPr>
          <p:cNvPr id="11268" name="Picture 4" descr="prbrainmatu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90800"/>
            <a:ext cx="4927950" cy="321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40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solidFill>
                  <a:schemeClr val="tx2"/>
                </a:solidFill>
              </a:rPr>
              <a:t>Adolescent Brain Development</a:t>
            </a:r>
          </a:p>
        </p:txBody>
      </p:sp>
      <p:sp>
        <p:nvSpPr>
          <p:cNvPr id="6" name="TextBox 5"/>
          <p:cNvSpPr txBox="1"/>
          <p:nvPr/>
        </p:nvSpPr>
        <p:spPr>
          <a:xfrm>
            <a:off x="1981200" y="5867400"/>
            <a:ext cx="7711440" cy="369332"/>
          </a:xfrm>
          <a:prstGeom prst="rect">
            <a:avLst/>
          </a:prstGeom>
          <a:noFill/>
        </p:spPr>
        <p:txBody>
          <a:bodyPr wrap="square" rtlCol="0">
            <a:spAutoFit/>
          </a:bodyPr>
          <a:lstStyle/>
          <a:p>
            <a:r>
              <a:rPr lang="en-US" dirty="0">
                <a:hlinkClick r:id="rId3"/>
              </a:rPr>
              <a:t>https://www.youtube.com/watch?v=dISmdb5zfiQ</a:t>
            </a:r>
            <a:r>
              <a:rPr lang="en-US" dirty="0"/>
              <a:t> </a:t>
            </a:r>
          </a:p>
        </p:txBody>
      </p:sp>
      <p:pic>
        <p:nvPicPr>
          <p:cNvPr id="7" name="Picture 6"/>
          <p:cNvPicPr>
            <a:picLocks noChangeAspect="1"/>
          </p:cNvPicPr>
          <p:nvPr/>
        </p:nvPicPr>
        <p:blipFill rotWithShape="1">
          <a:blip r:embed="rId4"/>
          <a:srcRect l="4998" t="21854" r="39167" b="24983"/>
          <a:stretch/>
        </p:blipFill>
        <p:spPr>
          <a:xfrm>
            <a:off x="1371600" y="2057400"/>
            <a:ext cx="6400800" cy="3248167"/>
          </a:xfrm>
          <a:prstGeom prst="rect">
            <a:avLst/>
          </a:prstGeom>
        </p:spPr>
      </p:pic>
    </p:spTree>
    <p:extLst>
      <p:ext uri="{BB962C8B-B14F-4D97-AF65-F5344CB8AC3E}">
        <p14:creationId xmlns:p14="http://schemas.microsoft.com/office/powerpoint/2010/main" val="341114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Agenda</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 Checking in: What is PYD?</a:t>
            </a:r>
          </a:p>
          <a:p>
            <a:pPr>
              <a:buFont typeface="Wingdings" panose="05000000000000000000" pitchFamily="2" charset="2"/>
              <a:buChar char="§"/>
            </a:pPr>
            <a:r>
              <a:rPr lang="en-US" dirty="0"/>
              <a:t> Review of theoretical foundation and supportive research</a:t>
            </a:r>
          </a:p>
          <a:p>
            <a:pPr>
              <a:buFont typeface="Wingdings" panose="05000000000000000000" pitchFamily="2" charset="2"/>
              <a:buChar char="§"/>
            </a:pPr>
            <a:r>
              <a:rPr lang="en-US" dirty="0"/>
              <a:t> Defining positive youth development</a:t>
            </a:r>
          </a:p>
          <a:p>
            <a:pPr>
              <a:buFont typeface="Wingdings" panose="05000000000000000000" pitchFamily="2" charset="2"/>
              <a:buChar char="§"/>
            </a:pPr>
            <a:r>
              <a:rPr lang="en-US" dirty="0"/>
              <a:t> Themes of adolescent development</a:t>
            </a:r>
          </a:p>
          <a:p>
            <a:pPr>
              <a:buFont typeface="Wingdings" panose="05000000000000000000" pitchFamily="2" charset="2"/>
              <a:buChar char="§"/>
            </a:pPr>
            <a:r>
              <a:rPr lang="en-US" dirty="0"/>
              <a:t> References</a:t>
            </a:r>
          </a:p>
          <a:p>
            <a:pPr marL="0" indent="0">
              <a:buNone/>
            </a:pPr>
            <a:endParaRPr lang="en-US" dirty="0"/>
          </a:p>
        </p:txBody>
      </p:sp>
    </p:spTree>
    <p:extLst>
      <p:ext uri="{BB962C8B-B14F-4D97-AF65-F5344CB8AC3E}">
        <p14:creationId xmlns:p14="http://schemas.microsoft.com/office/powerpoint/2010/main" val="3600771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rotWithShape="1">
          <a:blip r:embed="rId3">
            <a:extLst>
              <a:ext uri="{28A0092B-C50C-407E-A947-70E740481C1C}">
                <a14:useLocalDpi xmlns:a14="http://schemas.microsoft.com/office/drawing/2010/main" val="0"/>
              </a:ext>
            </a:extLst>
          </a:blip>
          <a:srcRect l="29894" t="31987" r="27007" b="12399"/>
          <a:stretch/>
        </p:blipFill>
        <p:spPr bwMode="auto">
          <a:xfrm>
            <a:off x="3605186" y="2057400"/>
            <a:ext cx="53172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2304998"/>
            <a:ext cx="2621707" cy="3162404"/>
          </a:xfrm>
          <a:prstGeom prst="rect">
            <a:avLst/>
          </a:prstGeom>
          <a:noFill/>
          <a:ln w="28575">
            <a:solidFill>
              <a:srgbClr val="C00000"/>
            </a:solidFill>
          </a:ln>
        </p:spPr>
        <p:txBody>
          <a:bodyPr wrap="square" rtlCol="0">
            <a:spAutoFit/>
          </a:bodyPr>
          <a:lstStyle/>
          <a:p>
            <a:endParaRPr lang="en-US" dirty="0"/>
          </a:p>
          <a:p>
            <a:pPr marL="214313" indent="-214313">
              <a:buFontTx/>
              <a:buChar char="-"/>
            </a:pPr>
            <a:r>
              <a:rPr lang="en-US" sz="2400" dirty="0">
                <a:solidFill>
                  <a:schemeClr val="tx2"/>
                </a:solidFill>
              </a:rPr>
              <a:t>Period of growth</a:t>
            </a:r>
          </a:p>
          <a:p>
            <a:pPr marL="214313" indent="-214313">
              <a:buFontTx/>
              <a:buChar char="-"/>
            </a:pPr>
            <a:r>
              <a:rPr lang="en-US" sz="2400" dirty="0">
                <a:solidFill>
                  <a:schemeClr val="tx2"/>
                </a:solidFill>
              </a:rPr>
              <a:t>Brain centers still maturing</a:t>
            </a:r>
          </a:p>
          <a:p>
            <a:pPr marL="214313" indent="-214313">
              <a:buFontTx/>
              <a:buChar char="-"/>
            </a:pPr>
            <a:r>
              <a:rPr lang="en-US" sz="2400" dirty="0">
                <a:solidFill>
                  <a:schemeClr val="tx2"/>
                </a:solidFill>
              </a:rPr>
              <a:t>Imbalance: Emotional brain in the driver’s seat</a:t>
            </a:r>
          </a:p>
          <a:p>
            <a:endParaRPr lang="en-US" sz="1350" dirty="0"/>
          </a:p>
        </p:txBody>
      </p:sp>
      <p:sp>
        <p:nvSpPr>
          <p:cNvPr id="2" name="Title 1"/>
          <p:cNvSpPr>
            <a:spLocks noGrp="1"/>
          </p:cNvSpPr>
          <p:nvPr>
            <p:ph type="title"/>
          </p:nvPr>
        </p:nvSpPr>
        <p:spPr/>
        <p:txBody>
          <a:bodyPr>
            <a:normAutofit/>
          </a:bodyPr>
          <a:lstStyle/>
          <a:p>
            <a:r>
              <a:rPr lang="en-US" sz="4400" dirty="0"/>
              <a:t>Adolescent Brain Development</a:t>
            </a:r>
          </a:p>
        </p:txBody>
      </p:sp>
    </p:spTree>
    <p:extLst>
      <p:ext uri="{BB962C8B-B14F-4D97-AF65-F5344CB8AC3E}">
        <p14:creationId xmlns:p14="http://schemas.microsoft.com/office/powerpoint/2010/main" val="2873696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a:normAutofit/>
          </a:bodyPr>
          <a:lstStyle/>
          <a:p>
            <a:r>
              <a:rPr lang="en-US" sz="4000" dirty="0">
                <a:solidFill>
                  <a:schemeClr val="tx2"/>
                </a:solidFill>
                <a:latin typeface="+mj-lt"/>
              </a:rPr>
              <a:t>     </a:t>
            </a:r>
            <a:r>
              <a:rPr lang="en-US" sz="4400" dirty="0">
                <a:solidFill>
                  <a:schemeClr val="tx2"/>
                </a:solidFill>
                <a:latin typeface="+mj-lt"/>
              </a:rPr>
              <a:t>Vulnerability &amp; Opportunity</a:t>
            </a:r>
          </a:p>
        </p:txBody>
      </p:sp>
      <p:sp>
        <p:nvSpPr>
          <p:cNvPr id="3" name="Content Placeholder 2"/>
          <p:cNvSpPr>
            <a:spLocks noGrp="1"/>
          </p:cNvSpPr>
          <p:nvPr>
            <p:ph sz="half" idx="1"/>
          </p:nvPr>
        </p:nvSpPr>
        <p:spPr/>
        <p:txBody>
          <a:bodyPr>
            <a:normAutofit/>
          </a:bodyPr>
          <a:lstStyle/>
          <a:p>
            <a:r>
              <a:rPr lang="en-US" sz="2400" dirty="0"/>
              <a:t>Increased injury/morbidity</a:t>
            </a:r>
          </a:p>
          <a:p>
            <a:r>
              <a:rPr lang="en-US" sz="2400" dirty="0"/>
              <a:t>Increased risk taking and thrill seeking, substance and alcohol use, mental health issues</a:t>
            </a:r>
          </a:p>
        </p:txBody>
      </p:sp>
      <p:sp>
        <p:nvSpPr>
          <p:cNvPr id="4" name="Content Placeholder 3"/>
          <p:cNvSpPr>
            <a:spLocks noGrp="1"/>
          </p:cNvSpPr>
          <p:nvPr>
            <p:ph sz="half" idx="2"/>
          </p:nvPr>
        </p:nvSpPr>
        <p:spPr>
          <a:prstGeom prst="rect">
            <a:avLst/>
          </a:prstGeom>
        </p:spPr>
        <p:txBody>
          <a:bodyPr>
            <a:normAutofit/>
          </a:bodyPr>
          <a:lstStyle/>
          <a:p>
            <a:r>
              <a:rPr lang="en-US" sz="2400" dirty="0"/>
              <a:t>Trying out new things, developing own identity </a:t>
            </a:r>
          </a:p>
          <a:p>
            <a:r>
              <a:rPr lang="en-US" sz="2400" dirty="0"/>
              <a:t>Civic engagement; create social change</a:t>
            </a:r>
          </a:p>
          <a:p>
            <a:r>
              <a:rPr lang="en-US" sz="2400" dirty="0"/>
              <a:t>Early adapters; innovation focused</a:t>
            </a:r>
          </a:p>
          <a:p>
            <a:r>
              <a:rPr lang="en-US" sz="2400" dirty="0"/>
              <a:t>Skills become more efficient</a:t>
            </a:r>
          </a:p>
          <a:p>
            <a:endParaRPr lang="en-US" dirty="0"/>
          </a:p>
        </p:txBody>
      </p:sp>
    </p:spTree>
    <p:extLst>
      <p:ext uri="{BB962C8B-B14F-4D97-AF65-F5344CB8AC3E}">
        <p14:creationId xmlns:p14="http://schemas.microsoft.com/office/powerpoint/2010/main" val="2905875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544825" y="2266459"/>
            <a:ext cx="3756025" cy="2598737"/>
          </a:xfrm>
        </p:spPr>
      </p:pic>
      <p:sp>
        <p:nvSpPr>
          <p:cNvPr id="2" name="Title 1"/>
          <p:cNvSpPr>
            <a:spLocks noGrp="1"/>
          </p:cNvSpPr>
          <p:nvPr>
            <p:ph type="title" idx="4294967295"/>
          </p:nvPr>
        </p:nvSpPr>
        <p:spPr>
          <a:xfrm>
            <a:off x="1600200" y="287338"/>
            <a:ext cx="7543800" cy="788987"/>
          </a:xfrm>
        </p:spPr>
        <p:txBody>
          <a:bodyPr>
            <a:normAutofit/>
          </a:bodyPr>
          <a:lstStyle/>
          <a:p>
            <a:r>
              <a:rPr lang="en-US" sz="4400" dirty="0">
                <a:solidFill>
                  <a:schemeClr val="tx2"/>
                </a:solidFill>
              </a:rPr>
              <a:t>Tasks of Adolescence</a:t>
            </a:r>
          </a:p>
        </p:txBody>
      </p:sp>
      <p:sp>
        <p:nvSpPr>
          <p:cNvPr id="4" name="TextBox 3"/>
          <p:cNvSpPr txBox="1"/>
          <p:nvPr/>
        </p:nvSpPr>
        <p:spPr>
          <a:xfrm>
            <a:off x="685800" y="1447800"/>
            <a:ext cx="2143138" cy="646331"/>
          </a:xfrm>
          <a:prstGeom prst="rect">
            <a:avLst/>
          </a:prstGeom>
          <a:noFill/>
        </p:spPr>
        <p:txBody>
          <a:bodyPr wrap="square" rtlCol="0">
            <a:spAutoFit/>
          </a:bodyPr>
          <a:lstStyle/>
          <a:p>
            <a:r>
              <a:rPr lang="en-US" dirty="0">
                <a:solidFill>
                  <a:schemeClr val="tx2"/>
                </a:solidFill>
              </a:rPr>
              <a:t>Adjust to maturing </a:t>
            </a:r>
          </a:p>
          <a:p>
            <a:r>
              <a:rPr lang="en-US" dirty="0">
                <a:solidFill>
                  <a:schemeClr val="tx2"/>
                </a:solidFill>
              </a:rPr>
              <a:t>bodies and feelings</a:t>
            </a:r>
          </a:p>
        </p:txBody>
      </p:sp>
      <p:sp>
        <p:nvSpPr>
          <p:cNvPr id="5" name="TextBox 4"/>
          <p:cNvSpPr txBox="1"/>
          <p:nvPr/>
        </p:nvSpPr>
        <p:spPr>
          <a:xfrm>
            <a:off x="3247015" y="1249178"/>
            <a:ext cx="2667000" cy="646331"/>
          </a:xfrm>
          <a:prstGeom prst="rect">
            <a:avLst/>
          </a:prstGeom>
          <a:noFill/>
        </p:spPr>
        <p:txBody>
          <a:bodyPr wrap="square" rtlCol="0">
            <a:spAutoFit/>
          </a:bodyPr>
          <a:lstStyle/>
          <a:p>
            <a:r>
              <a:rPr lang="en-US" dirty="0">
                <a:solidFill>
                  <a:schemeClr val="tx2"/>
                </a:solidFill>
              </a:rPr>
              <a:t>Develop/apply abstract </a:t>
            </a:r>
          </a:p>
          <a:p>
            <a:r>
              <a:rPr lang="en-US" dirty="0">
                <a:solidFill>
                  <a:schemeClr val="tx2"/>
                </a:solidFill>
              </a:rPr>
              <a:t>thinking skills</a:t>
            </a:r>
          </a:p>
        </p:txBody>
      </p:sp>
      <p:sp>
        <p:nvSpPr>
          <p:cNvPr id="7" name="TextBox 6"/>
          <p:cNvSpPr txBox="1"/>
          <p:nvPr/>
        </p:nvSpPr>
        <p:spPr>
          <a:xfrm>
            <a:off x="6332092" y="1288728"/>
            <a:ext cx="2667000" cy="923330"/>
          </a:xfrm>
          <a:prstGeom prst="rect">
            <a:avLst/>
          </a:prstGeom>
          <a:noFill/>
        </p:spPr>
        <p:txBody>
          <a:bodyPr wrap="square" rtlCol="0">
            <a:spAutoFit/>
          </a:bodyPr>
          <a:lstStyle/>
          <a:p>
            <a:r>
              <a:rPr lang="en-US" dirty="0">
                <a:solidFill>
                  <a:schemeClr val="tx2"/>
                </a:solidFill>
              </a:rPr>
              <a:t>Develop/apply more</a:t>
            </a:r>
          </a:p>
          <a:p>
            <a:r>
              <a:rPr lang="en-US" dirty="0">
                <a:solidFill>
                  <a:schemeClr val="tx2"/>
                </a:solidFill>
              </a:rPr>
              <a:t>complex perspective </a:t>
            </a:r>
          </a:p>
          <a:p>
            <a:r>
              <a:rPr lang="en-US" dirty="0">
                <a:solidFill>
                  <a:schemeClr val="tx2"/>
                </a:solidFill>
              </a:rPr>
              <a:t>taking</a:t>
            </a:r>
          </a:p>
        </p:txBody>
      </p:sp>
      <p:sp>
        <p:nvSpPr>
          <p:cNvPr id="8" name="TextBox 7"/>
          <p:cNvSpPr txBox="1"/>
          <p:nvPr/>
        </p:nvSpPr>
        <p:spPr>
          <a:xfrm>
            <a:off x="6682509" y="2487376"/>
            <a:ext cx="2158975" cy="646331"/>
          </a:xfrm>
          <a:prstGeom prst="rect">
            <a:avLst/>
          </a:prstGeom>
          <a:noFill/>
        </p:spPr>
        <p:txBody>
          <a:bodyPr wrap="square" rtlCol="0">
            <a:spAutoFit/>
          </a:bodyPr>
          <a:lstStyle/>
          <a:p>
            <a:r>
              <a:rPr lang="en-US" dirty="0">
                <a:solidFill>
                  <a:schemeClr val="tx2"/>
                </a:solidFill>
              </a:rPr>
              <a:t>Develop/apply new coping skills</a:t>
            </a:r>
          </a:p>
        </p:txBody>
      </p:sp>
      <p:sp>
        <p:nvSpPr>
          <p:cNvPr id="9" name="TextBox 8"/>
          <p:cNvSpPr txBox="1"/>
          <p:nvPr/>
        </p:nvSpPr>
        <p:spPr>
          <a:xfrm>
            <a:off x="6682509" y="4195465"/>
            <a:ext cx="2539975" cy="923330"/>
          </a:xfrm>
          <a:prstGeom prst="rect">
            <a:avLst/>
          </a:prstGeom>
          <a:noFill/>
        </p:spPr>
        <p:txBody>
          <a:bodyPr wrap="square" rtlCol="0">
            <a:spAutoFit/>
          </a:bodyPr>
          <a:lstStyle/>
          <a:p>
            <a:r>
              <a:rPr lang="en-US" dirty="0">
                <a:solidFill>
                  <a:schemeClr val="tx2"/>
                </a:solidFill>
              </a:rPr>
              <a:t>Identify moral </a:t>
            </a:r>
          </a:p>
          <a:p>
            <a:r>
              <a:rPr lang="en-US" dirty="0">
                <a:solidFill>
                  <a:schemeClr val="tx2"/>
                </a:solidFill>
              </a:rPr>
              <a:t>standards, values, and</a:t>
            </a:r>
          </a:p>
          <a:p>
            <a:r>
              <a:rPr lang="en-US" dirty="0">
                <a:solidFill>
                  <a:schemeClr val="tx2"/>
                </a:solidFill>
              </a:rPr>
              <a:t>beliefs</a:t>
            </a:r>
          </a:p>
        </p:txBody>
      </p:sp>
      <p:sp>
        <p:nvSpPr>
          <p:cNvPr id="10" name="TextBox 9"/>
          <p:cNvSpPr txBox="1"/>
          <p:nvPr/>
        </p:nvSpPr>
        <p:spPr>
          <a:xfrm>
            <a:off x="5515225" y="5357670"/>
            <a:ext cx="3246582" cy="646331"/>
          </a:xfrm>
          <a:prstGeom prst="rect">
            <a:avLst/>
          </a:prstGeom>
          <a:noFill/>
        </p:spPr>
        <p:txBody>
          <a:bodyPr wrap="square" rtlCol="0">
            <a:spAutoFit/>
          </a:bodyPr>
          <a:lstStyle/>
          <a:p>
            <a:r>
              <a:rPr lang="en-US" dirty="0">
                <a:solidFill>
                  <a:schemeClr val="tx2"/>
                </a:solidFill>
              </a:rPr>
              <a:t>Understand/express more </a:t>
            </a:r>
          </a:p>
          <a:p>
            <a:r>
              <a:rPr lang="en-US" dirty="0">
                <a:solidFill>
                  <a:schemeClr val="tx2"/>
                </a:solidFill>
              </a:rPr>
              <a:t>complex emotional experiences</a:t>
            </a:r>
          </a:p>
        </p:txBody>
      </p:sp>
      <p:sp>
        <p:nvSpPr>
          <p:cNvPr id="11" name="TextBox 10"/>
          <p:cNvSpPr txBox="1"/>
          <p:nvPr/>
        </p:nvSpPr>
        <p:spPr>
          <a:xfrm>
            <a:off x="2376013" y="5434769"/>
            <a:ext cx="2635324" cy="646331"/>
          </a:xfrm>
          <a:prstGeom prst="rect">
            <a:avLst/>
          </a:prstGeom>
          <a:noFill/>
        </p:spPr>
        <p:txBody>
          <a:bodyPr wrap="square" rtlCol="0">
            <a:spAutoFit/>
          </a:bodyPr>
          <a:lstStyle/>
          <a:p>
            <a:r>
              <a:rPr lang="en-US" dirty="0">
                <a:solidFill>
                  <a:schemeClr val="tx2"/>
                </a:solidFill>
              </a:rPr>
              <a:t>Form friendships that</a:t>
            </a:r>
          </a:p>
          <a:p>
            <a:r>
              <a:rPr lang="en-US" dirty="0">
                <a:solidFill>
                  <a:schemeClr val="tx2"/>
                </a:solidFill>
              </a:rPr>
              <a:t>are close and supportive</a:t>
            </a:r>
          </a:p>
        </p:txBody>
      </p:sp>
      <p:sp>
        <p:nvSpPr>
          <p:cNvPr id="12" name="TextBox 11"/>
          <p:cNvSpPr txBox="1"/>
          <p:nvPr/>
        </p:nvSpPr>
        <p:spPr>
          <a:xfrm>
            <a:off x="533400" y="5105400"/>
            <a:ext cx="1828758" cy="923330"/>
          </a:xfrm>
          <a:prstGeom prst="rect">
            <a:avLst/>
          </a:prstGeom>
          <a:noFill/>
        </p:spPr>
        <p:txBody>
          <a:bodyPr wrap="square" rtlCol="0">
            <a:spAutoFit/>
          </a:bodyPr>
          <a:lstStyle/>
          <a:p>
            <a:r>
              <a:rPr lang="en-US" dirty="0">
                <a:solidFill>
                  <a:schemeClr val="tx2"/>
                </a:solidFill>
              </a:rPr>
              <a:t>Develop identity</a:t>
            </a:r>
          </a:p>
          <a:p>
            <a:r>
              <a:rPr lang="en-US" dirty="0">
                <a:solidFill>
                  <a:schemeClr val="tx2"/>
                </a:solidFill>
              </a:rPr>
              <a:t>(different aspects)</a:t>
            </a:r>
          </a:p>
        </p:txBody>
      </p:sp>
      <p:sp>
        <p:nvSpPr>
          <p:cNvPr id="13" name="TextBox 12"/>
          <p:cNvSpPr txBox="1"/>
          <p:nvPr/>
        </p:nvSpPr>
        <p:spPr>
          <a:xfrm>
            <a:off x="533400" y="3733800"/>
            <a:ext cx="2133600" cy="923330"/>
          </a:xfrm>
          <a:prstGeom prst="rect">
            <a:avLst/>
          </a:prstGeom>
          <a:noFill/>
        </p:spPr>
        <p:txBody>
          <a:bodyPr wrap="square" rtlCol="0">
            <a:spAutoFit/>
          </a:bodyPr>
          <a:lstStyle/>
          <a:p>
            <a:r>
              <a:rPr lang="en-US" dirty="0">
                <a:solidFill>
                  <a:schemeClr val="tx2"/>
                </a:solidFill>
              </a:rPr>
              <a:t>Take on increasingly</a:t>
            </a:r>
          </a:p>
          <a:p>
            <a:r>
              <a:rPr lang="en-US" dirty="0">
                <a:solidFill>
                  <a:schemeClr val="tx2"/>
                </a:solidFill>
              </a:rPr>
              <a:t>mature roles and </a:t>
            </a:r>
          </a:p>
          <a:p>
            <a:r>
              <a:rPr lang="en-US" dirty="0">
                <a:solidFill>
                  <a:schemeClr val="tx2"/>
                </a:solidFill>
              </a:rPr>
              <a:t>responsibilities</a:t>
            </a:r>
          </a:p>
        </p:txBody>
      </p:sp>
      <p:sp>
        <p:nvSpPr>
          <p:cNvPr id="14" name="TextBox 13"/>
          <p:cNvSpPr txBox="1"/>
          <p:nvPr/>
        </p:nvSpPr>
        <p:spPr>
          <a:xfrm>
            <a:off x="533400" y="2514600"/>
            <a:ext cx="1828758" cy="923330"/>
          </a:xfrm>
          <a:prstGeom prst="rect">
            <a:avLst/>
          </a:prstGeom>
          <a:noFill/>
        </p:spPr>
        <p:txBody>
          <a:bodyPr wrap="square" rtlCol="0">
            <a:spAutoFit/>
          </a:bodyPr>
          <a:lstStyle/>
          <a:p>
            <a:r>
              <a:rPr lang="en-US" dirty="0">
                <a:solidFill>
                  <a:schemeClr val="tx2"/>
                </a:solidFill>
              </a:rPr>
              <a:t>Renegotiate </a:t>
            </a:r>
          </a:p>
          <a:p>
            <a:r>
              <a:rPr lang="en-US" dirty="0">
                <a:solidFill>
                  <a:schemeClr val="tx2"/>
                </a:solidFill>
              </a:rPr>
              <a:t>relationship with</a:t>
            </a:r>
          </a:p>
          <a:p>
            <a:r>
              <a:rPr lang="en-US" dirty="0">
                <a:solidFill>
                  <a:schemeClr val="tx2"/>
                </a:solidFill>
              </a:rPr>
              <a:t>adults</a:t>
            </a:r>
          </a:p>
        </p:txBody>
      </p:sp>
      <p:sp>
        <p:nvSpPr>
          <p:cNvPr id="3" name="TextBox 2"/>
          <p:cNvSpPr txBox="1"/>
          <p:nvPr/>
        </p:nvSpPr>
        <p:spPr>
          <a:xfrm>
            <a:off x="6553200" y="3409025"/>
            <a:ext cx="2994891" cy="646331"/>
          </a:xfrm>
          <a:prstGeom prst="rect">
            <a:avLst/>
          </a:prstGeom>
          <a:noFill/>
        </p:spPr>
        <p:txBody>
          <a:bodyPr wrap="square" rtlCol="0">
            <a:spAutoFit/>
          </a:bodyPr>
          <a:lstStyle/>
          <a:p>
            <a:r>
              <a:rPr lang="en-US" dirty="0">
                <a:solidFill>
                  <a:schemeClr val="tx2"/>
                </a:solidFill>
              </a:rPr>
              <a:t>Sense of purpose, agency</a:t>
            </a:r>
          </a:p>
          <a:p>
            <a:r>
              <a:rPr lang="en-US" dirty="0">
                <a:solidFill>
                  <a:schemeClr val="tx2"/>
                </a:solidFill>
              </a:rPr>
              <a:t> &amp; autonomy</a:t>
            </a:r>
          </a:p>
        </p:txBody>
      </p:sp>
    </p:spTree>
    <p:extLst>
      <p:ext uri="{BB962C8B-B14F-4D97-AF65-F5344CB8AC3E}">
        <p14:creationId xmlns:p14="http://schemas.microsoft.com/office/powerpoint/2010/main" val="3958128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46558"/>
            <a:ext cx="7543800" cy="1450757"/>
          </a:xfrm>
        </p:spPr>
        <p:txBody>
          <a:bodyPr>
            <a:normAutofit/>
          </a:bodyPr>
          <a:lstStyle/>
          <a:p>
            <a:r>
              <a:rPr lang="en-US" sz="4400" dirty="0"/>
              <a:t>Identity Formation</a:t>
            </a:r>
          </a:p>
        </p:txBody>
      </p:sp>
      <p:sp>
        <p:nvSpPr>
          <p:cNvPr id="4" name="TextBox 3"/>
          <p:cNvSpPr txBox="1"/>
          <p:nvPr/>
        </p:nvSpPr>
        <p:spPr>
          <a:xfrm>
            <a:off x="4920233" y="2305615"/>
            <a:ext cx="3733800" cy="2246769"/>
          </a:xfrm>
          <a:prstGeom prst="rect">
            <a:avLst/>
          </a:prstGeom>
          <a:noFill/>
        </p:spPr>
        <p:txBody>
          <a:bodyPr wrap="square" rtlCol="0">
            <a:spAutoFit/>
          </a:bodyPr>
          <a:lstStyle/>
          <a:p>
            <a:pPr fontAlgn="auto">
              <a:spcBef>
                <a:spcPts val="0"/>
              </a:spcBef>
              <a:spcAft>
                <a:spcPts val="0"/>
              </a:spcAft>
              <a:buSzPct val="80000"/>
              <a:defRPr/>
            </a:pPr>
            <a:r>
              <a:rPr lang="en-US" sz="2800" dirty="0">
                <a:solidFill>
                  <a:schemeClr val="tx2"/>
                </a:solidFill>
              </a:rPr>
              <a:t>Self-identity is how you</a:t>
            </a:r>
            <a:br>
              <a:rPr lang="en-US" sz="2800" dirty="0">
                <a:solidFill>
                  <a:schemeClr val="tx2"/>
                </a:solidFill>
              </a:rPr>
            </a:br>
            <a:r>
              <a:rPr lang="en-US" sz="2800" b="1" i="1" dirty="0">
                <a:solidFill>
                  <a:schemeClr val="tx2"/>
                </a:solidFill>
              </a:rPr>
              <a:t>see yourself</a:t>
            </a:r>
            <a:endParaRPr lang="en-US" sz="2800" dirty="0">
              <a:solidFill>
                <a:schemeClr val="tx2"/>
              </a:solidFill>
            </a:endParaRPr>
          </a:p>
          <a:p>
            <a:pPr fontAlgn="auto">
              <a:spcBef>
                <a:spcPts val="0"/>
              </a:spcBef>
              <a:spcAft>
                <a:spcPts val="0"/>
              </a:spcAft>
              <a:buSzPct val="80000"/>
              <a:defRPr/>
            </a:pPr>
            <a:endParaRPr lang="en-US" sz="2800" dirty="0">
              <a:solidFill>
                <a:schemeClr val="tx2"/>
              </a:solidFill>
            </a:endParaRPr>
          </a:p>
          <a:p>
            <a:pPr fontAlgn="auto">
              <a:spcBef>
                <a:spcPts val="0"/>
              </a:spcBef>
              <a:spcAft>
                <a:spcPts val="0"/>
              </a:spcAft>
              <a:buSzPct val="80000"/>
              <a:defRPr/>
            </a:pPr>
            <a:r>
              <a:rPr lang="en-US" sz="2800" dirty="0">
                <a:solidFill>
                  <a:schemeClr val="tx2"/>
                </a:solidFill>
              </a:rPr>
              <a:t>Social identity is how</a:t>
            </a:r>
            <a:br>
              <a:rPr lang="en-US" sz="2800" dirty="0">
                <a:solidFill>
                  <a:schemeClr val="tx2"/>
                </a:solidFill>
              </a:rPr>
            </a:br>
            <a:r>
              <a:rPr lang="en-US" sz="2800" b="1" i="1" dirty="0">
                <a:solidFill>
                  <a:schemeClr val="tx2"/>
                </a:solidFill>
              </a:rPr>
              <a:t>others see you</a:t>
            </a:r>
            <a:r>
              <a:rPr lang="en-US" sz="2800" dirty="0">
                <a:solidFill>
                  <a:schemeClr val="tx2"/>
                </a:solidFill>
              </a:rPr>
              <a:t>.</a:t>
            </a:r>
            <a:endParaRPr lang="en-US" sz="2800" dirty="0"/>
          </a:p>
        </p:txBody>
      </p:sp>
      <p:sp>
        <p:nvSpPr>
          <p:cNvPr id="5" name="TextBox 4"/>
          <p:cNvSpPr txBox="1"/>
          <p:nvPr/>
        </p:nvSpPr>
        <p:spPr>
          <a:xfrm>
            <a:off x="1015228" y="5160684"/>
            <a:ext cx="7178040" cy="523220"/>
          </a:xfrm>
          <a:prstGeom prst="rect">
            <a:avLst/>
          </a:prstGeom>
          <a:noFill/>
        </p:spPr>
        <p:txBody>
          <a:bodyPr wrap="square" rtlCol="0">
            <a:spAutoFit/>
          </a:bodyPr>
          <a:lstStyle/>
          <a:p>
            <a:r>
              <a:rPr lang="en-US" sz="2800" dirty="0">
                <a:solidFill>
                  <a:schemeClr val="tx2"/>
                </a:solidFill>
              </a:rPr>
              <a:t>A Process of </a:t>
            </a:r>
            <a:r>
              <a:rPr lang="en-US" sz="2800" b="1" i="1" dirty="0">
                <a:solidFill>
                  <a:schemeClr val="tx2"/>
                </a:solidFill>
              </a:rPr>
              <a:t>Exploration and Commitment</a:t>
            </a:r>
          </a:p>
        </p:txBody>
      </p:sp>
      <p:pic>
        <p:nvPicPr>
          <p:cNvPr id="11" name="Picture 10">
            <a:extLst>
              <a:ext uri="{FF2B5EF4-FFF2-40B4-BE49-F238E27FC236}">
                <a16:creationId xmlns:a16="http://schemas.microsoft.com/office/drawing/2014/main" id="{295BE1BF-CC42-4A15-ABC0-B2D31DAF0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769" y="2344002"/>
            <a:ext cx="3048000" cy="2471651"/>
          </a:xfrm>
          <a:prstGeom prst="rect">
            <a:avLst/>
          </a:prstGeom>
        </p:spPr>
      </p:pic>
      <p:sp>
        <p:nvSpPr>
          <p:cNvPr id="12" name="TextBox 11">
            <a:extLst>
              <a:ext uri="{FF2B5EF4-FFF2-40B4-BE49-F238E27FC236}">
                <a16:creationId xmlns:a16="http://schemas.microsoft.com/office/drawing/2014/main" id="{3C4801A0-6F0A-4418-819A-0CAA914D1B6D}"/>
              </a:ext>
            </a:extLst>
          </p:cNvPr>
          <p:cNvSpPr txBox="1"/>
          <p:nvPr/>
        </p:nvSpPr>
        <p:spPr>
          <a:xfrm>
            <a:off x="1041732" y="5892094"/>
            <a:ext cx="6987682" cy="400110"/>
          </a:xfrm>
          <a:prstGeom prst="rect">
            <a:avLst/>
          </a:prstGeom>
          <a:noFill/>
        </p:spPr>
        <p:txBody>
          <a:bodyPr wrap="none" rtlCol="0">
            <a:spAutoFit/>
          </a:bodyPr>
          <a:lstStyle/>
          <a:p>
            <a:r>
              <a:rPr lang="en-US" sz="2000" dirty="0">
                <a:solidFill>
                  <a:schemeClr val="tx2"/>
                </a:solidFill>
              </a:rPr>
              <a:t>Resource: </a:t>
            </a:r>
            <a:r>
              <a:rPr lang="en-US" sz="2000" dirty="0">
                <a:hlinkClick r:id="rId4"/>
              </a:rPr>
              <a:t>http://www.actforyouth.net/adolescence/identity.cfm</a:t>
            </a:r>
            <a:r>
              <a:rPr lang="en-US" sz="2000" dirty="0"/>
              <a:t> </a:t>
            </a:r>
          </a:p>
        </p:txBody>
      </p:sp>
    </p:spTree>
    <p:extLst>
      <p:ext uri="{BB962C8B-B14F-4D97-AF65-F5344CB8AC3E}">
        <p14:creationId xmlns:p14="http://schemas.microsoft.com/office/powerpoint/2010/main" val="3361938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93596"/>
          </a:xfrm>
        </p:spPr>
        <p:txBody>
          <a:bodyPr>
            <a:normAutofit/>
          </a:bodyPr>
          <a:lstStyle/>
          <a:p>
            <a:r>
              <a:rPr lang="en-US" sz="4400" dirty="0"/>
              <a:t>Multiple Social Identities</a:t>
            </a:r>
          </a:p>
        </p:txBody>
      </p:sp>
      <p:pic>
        <p:nvPicPr>
          <p:cNvPr id="12" name="Content Placeholder 11">
            <a:extLst>
              <a:ext uri="{FF2B5EF4-FFF2-40B4-BE49-F238E27FC236}">
                <a16:creationId xmlns:a16="http://schemas.microsoft.com/office/drawing/2014/main" id="{8467C6BD-3F3E-4680-BAC8-FDE52CCE8C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5616" y="1994863"/>
            <a:ext cx="5817170" cy="3885870"/>
          </a:xfrm>
        </p:spPr>
      </p:pic>
      <p:sp>
        <p:nvSpPr>
          <p:cNvPr id="14" name="TextBox 13">
            <a:extLst>
              <a:ext uri="{FF2B5EF4-FFF2-40B4-BE49-F238E27FC236}">
                <a16:creationId xmlns:a16="http://schemas.microsoft.com/office/drawing/2014/main" id="{EC04834D-8B93-43C1-A90A-FEA3A2597C39}"/>
              </a:ext>
            </a:extLst>
          </p:cNvPr>
          <p:cNvSpPr txBox="1"/>
          <p:nvPr/>
        </p:nvSpPr>
        <p:spPr>
          <a:xfrm>
            <a:off x="566285" y="4572000"/>
            <a:ext cx="1798661" cy="369332"/>
          </a:xfrm>
          <a:prstGeom prst="rect">
            <a:avLst/>
          </a:prstGeom>
          <a:noFill/>
        </p:spPr>
        <p:txBody>
          <a:bodyPr wrap="square" rtlCol="0">
            <a:spAutoFit/>
          </a:bodyPr>
          <a:lstStyle/>
          <a:p>
            <a:r>
              <a:rPr lang="en-US" dirty="0"/>
              <a:t>Middle class</a:t>
            </a:r>
          </a:p>
        </p:txBody>
      </p:sp>
      <p:sp>
        <p:nvSpPr>
          <p:cNvPr id="15" name="TextBox 14">
            <a:extLst>
              <a:ext uri="{FF2B5EF4-FFF2-40B4-BE49-F238E27FC236}">
                <a16:creationId xmlns:a16="http://schemas.microsoft.com/office/drawing/2014/main" id="{E9C87218-7E1B-4A74-BA41-2A33ED09B3B5}"/>
              </a:ext>
            </a:extLst>
          </p:cNvPr>
          <p:cNvSpPr txBox="1"/>
          <p:nvPr/>
        </p:nvSpPr>
        <p:spPr>
          <a:xfrm>
            <a:off x="718214" y="2819400"/>
            <a:ext cx="2286000" cy="369332"/>
          </a:xfrm>
          <a:prstGeom prst="rect">
            <a:avLst/>
          </a:prstGeom>
          <a:noFill/>
        </p:spPr>
        <p:txBody>
          <a:bodyPr wrap="square" rtlCol="0">
            <a:spAutoFit/>
          </a:bodyPr>
          <a:lstStyle/>
          <a:p>
            <a:r>
              <a:rPr lang="en-US" dirty="0"/>
              <a:t>Lebanese</a:t>
            </a:r>
          </a:p>
        </p:txBody>
      </p:sp>
      <p:sp>
        <p:nvSpPr>
          <p:cNvPr id="16" name="TextBox 15">
            <a:extLst>
              <a:ext uri="{FF2B5EF4-FFF2-40B4-BE49-F238E27FC236}">
                <a16:creationId xmlns:a16="http://schemas.microsoft.com/office/drawing/2014/main" id="{07A9007A-BEE4-4076-BDF1-F80243984998}"/>
              </a:ext>
            </a:extLst>
          </p:cNvPr>
          <p:cNvSpPr txBox="1"/>
          <p:nvPr/>
        </p:nvSpPr>
        <p:spPr>
          <a:xfrm>
            <a:off x="2378199" y="1994863"/>
            <a:ext cx="2054653" cy="646331"/>
          </a:xfrm>
          <a:prstGeom prst="rect">
            <a:avLst/>
          </a:prstGeom>
          <a:noFill/>
        </p:spPr>
        <p:txBody>
          <a:bodyPr wrap="square" rtlCol="0">
            <a:spAutoFit/>
          </a:bodyPr>
          <a:lstStyle/>
          <a:p>
            <a:r>
              <a:rPr lang="en-US" dirty="0"/>
              <a:t>Youngest of 4 kids</a:t>
            </a:r>
          </a:p>
          <a:p>
            <a:r>
              <a:rPr lang="en-US" dirty="0"/>
              <a:t>3 older brothers </a:t>
            </a:r>
          </a:p>
        </p:txBody>
      </p:sp>
      <p:sp>
        <p:nvSpPr>
          <p:cNvPr id="17" name="TextBox 16">
            <a:extLst>
              <a:ext uri="{FF2B5EF4-FFF2-40B4-BE49-F238E27FC236}">
                <a16:creationId xmlns:a16="http://schemas.microsoft.com/office/drawing/2014/main" id="{D01FB034-6A34-4F2E-8012-C9DFA5684DCA}"/>
              </a:ext>
            </a:extLst>
          </p:cNvPr>
          <p:cNvSpPr txBox="1"/>
          <p:nvPr/>
        </p:nvSpPr>
        <p:spPr>
          <a:xfrm>
            <a:off x="6172200" y="2210334"/>
            <a:ext cx="2194560" cy="369332"/>
          </a:xfrm>
          <a:prstGeom prst="rect">
            <a:avLst/>
          </a:prstGeom>
          <a:noFill/>
        </p:spPr>
        <p:txBody>
          <a:bodyPr wrap="square" rtlCol="0">
            <a:spAutoFit/>
          </a:bodyPr>
          <a:lstStyle/>
          <a:p>
            <a:r>
              <a:rPr lang="en-US" dirty="0"/>
              <a:t>Female</a:t>
            </a:r>
          </a:p>
        </p:txBody>
      </p:sp>
      <p:sp>
        <p:nvSpPr>
          <p:cNvPr id="18" name="TextBox 17">
            <a:extLst>
              <a:ext uri="{FF2B5EF4-FFF2-40B4-BE49-F238E27FC236}">
                <a16:creationId xmlns:a16="http://schemas.microsoft.com/office/drawing/2014/main" id="{4984EB4B-BA3B-49DE-A3A0-82AB5464464B}"/>
              </a:ext>
            </a:extLst>
          </p:cNvPr>
          <p:cNvSpPr txBox="1"/>
          <p:nvPr/>
        </p:nvSpPr>
        <p:spPr>
          <a:xfrm>
            <a:off x="6183720" y="5016703"/>
            <a:ext cx="2557914" cy="369332"/>
          </a:xfrm>
          <a:prstGeom prst="rect">
            <a:avLst/>
          </a:prstGeom>
          <a:noFill/>
        </p:spPr>
        <p:txBody>
          <a:bodyPr wrap="square" rtlCol="0">
            <a:spAutoFit/>
          </a:bodyPr>
          <a:lstStyle/>
          <a:p>
            <a:r>
              <a:rPr lang="en-US" dirty="0"/>
              <a:t>College-bound</a:t>
            </a:r>
          </a:p>
        </p:txBody>
      </p:sp>
      <p:sp>
        <p:nvSpPr>
          <p:cNvPr id="19" name="TextBox 18">
            <a:extLst>
              <a:ext uri="{FF2B5EF4-FFF2-40B4-BE49-F238E27FC236}">
                <a16:creationId xmlns:a16="http://schemas.microsoft.com/office/drawing/2014/main" id="{C9051FA7-DBEE-466C-9BA0-CA804D71F397}"/>
              </a:ext>
            </a:extLst>
          </p:cNvPr>
          <p:cNvSpPr txBox="1"/>
          <p:nvPr/>
        </p:nvSpPr>
        <p:spPr>
          <a:xfrm>
            <a:off x="6536708" y="3596953"/>
            <a:ext cx="2007701" cy="369332"/>
          </a:xfrm>
          <a:prstGeom prst="rect">
            <a:avLst/>
          </a:prstGeom>
          <a:noFill/>
        </p:spPr>
        <p:txBody>
          <a:bodyPr wrap="square" rtlCol="0">
            <a:spAutoFit/>
          </a:bodyPr>
          <a:lstStyle/>
          <a:p>
            <a:r>
              <a:rPr lang="en-US" dirty="0"/>
              <a:t>Guitar player</a:t>
            </a:r>
          </a:p>
        </p:txBody>
      </p:sp>
    </p:spTree>
    <p:extLst>
      <p:ext uri="{BB962C8B-B14F-4D97-AF65-F5344CB8AC3E}">
        <p14:creationId xmlns:p14="http://schemas.microsoft.com/office/powerpoint/2010/main" val="137499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2"/>
                </a:solidFill>
              </a:rPr>
              <a:t>Activity</a:t>
            </a:r>
          </a:p>
        </p:txBody>
      </p:sp>
      <p:sp>
        <p:nvSpPr>
          <p:cNvPr id="3" name="Content Placeholder 2"/>
          <p:cNvSpPr>
            <a:spLocks noGrp="1"/>
          </p:cNvSpPr>
          <p:nvPr>
            <p:ph idx="1"/>
          </p:nvPr>
        </p:nvSpPr>
        <p:spPr/>
        <p:txBody>
          <a:bodyPr>
            <a:normAutofit/>
          </a:bodyPr>
          <a:lstStyle/>
          <a:p>
            <a:r>
              <a:rPr lang="en-US" sz="2400" dirty="0"/>
              <a:t>Reflect on your social identities as an adolescent</a:t>
            </a:r>
          </a:p>
        </p:txBody>
      </p:sp>
      <p:pic>
        <p:nvPicPr>
          <p:cNvPr id="6" name="Picture 5">
            <a:extLst>
              <a:ext uri="{FF2B5EF4-FFF2-40B4-BE49-F238E27FC236}">
                <a16:creationId xmlns:a16="http://schemas.microsoft.com/office/drawing/2014/main" id="{73A45DC3-E670-4904-9E16-1853DB020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312552"/>
            <a:ext cx="5486400" cy="3664915"/>
          </a:xfrm>
          <a:prstGeom prst="rect">
            <a:avLst/>
          </a:prstGeom>
        </p:spPr>
      </p:pic>
    </p:spTree>
    <p:extLst>
      <p:ext uri="{BB962C8B-B14F-4D97-AF65-F5344CB8AC3E}">
        <p14:creationId xmlns:p14="http://schemas.microsoft.com/office/powerpoint/2010/main" val="2167619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3990" y="338923"/>
            <a:ext cx="5767220" cy="769441"/>
          </a:xfrm>
          <a:prstGeom prst="rect">
            <a:avLst/>
          </a:prstGeom>
          <a:noFill/>
        </p:spPr>
        <p:txBody>
          <a:bodyPr wrap="none" rtlCol="0">
            <a:spAutoFit/>
          </a:bodyPr>
          <a:lstStyle/>
          <a:p>
            <a:r>
              <a:rPr lang="en-US" sz="4400" dirty="0">
                <a:solidFill>
                  <a:schemeClr val="tx2"/>
                </a:solidFill>
                <a:latin typeface="+mj-lt"/>
              </a:rPr>
              <a:t>Multiple Social Identities</a:t>
            </a:r>
          </a:p>
        </p:txBody>
      </p:sp>
      <p:sp>
        <p:nvSpPr>
          <p:cNvPr id="5" name="TextBox 4"/>
          <p:cNvSpPr txBox="1"/>
          <p:nvPr/>
        </p:nvSpPr>
        <p:spPr>
          <a:xfrm flipH="1">
            <a:off x="777303" y="1225201"/>
            <a:ext cx="2285999" cy="4154984"/>
          </a:xfrm>
          <a:prstGeom prst="rect">
            <a:avLst/>
          </a:prstGeom>
          <a:noFill/>
        </p:spPr>
        <p:txBody>
          <a:bodyPr wrap="square" rtlCol="0">
            <a:spAutoFit/>
          </a:bodyPr>
          <a:lstStyle/>
          <a:p>
            <a:pPr marL="285750" indent="-285750">
              <a:buFont typeface="Wingdings" panose="05000000000000000000" pitchFamily="2" charset="2"/>
              <a:buChar char="v"/>
            </a:pPr>
            <a:r>
              <a:rPr lang="en-US" sz="2400" dirty="0">
                <a:solidFill>
                  <a:schemeClr val="tx2"/>
                </a:solidFill>
              </a:rPr>
              <a:t>Adolescent population is increasingly diverse</a:t>
            </a:r>
          </a:p>
          <a:p>
            <a:pPr marL="285750" indent="-285750">
              <a:buFont typeface="Wingdings" panose="05000000000000000000" pitchFamily="2" charset="2"/>
              <a:buChar char="v"/>
            </a:pPr>
            <a:endParaRPr lang="en-US" sz="2400" dirty="0">
              <a:solidFill>
                <a:schemeClr val="tx2"/>
              </a:solidFill>
            </a:endParaRPr>
          </a:p>
          <a:p>
            <a:pPr marL="285750" indent="-285750">
              <a:buFont typeface="Wingdings" panose="05000000000000000000" pitchFamily="2" charset="2"/>
              <a:buChar char="v"/>
            </a:pPr>
            <a:r>
              <a:rPr lang="en-US" sz="2400" dirty="0">
                <a:solidFill>
                  <a:schemeClr val="tx2"/>
                </a:solidFill>
              </a:rPr>
              <a:t>LGBTQ Youth come out earlier; identities continue to evolve</a:t>
            </a:r>
          </a:p>
        </p:txBody>
      </p:sp>
      <p:pic>
        <p:nvPicPr>
          <p:cNvPr id="6" name="Picture 5">
            <a:extLst>
              <a:ext uri="{FF2B5EF4-FFF2-40B4-BE49-F238E27FC236}">
                <a16:creationId xmlns:a16="http://schemas.microsoft.com/office/drawing/2014/main" id="{763BC03C-9F22-4974-8200-9608608E3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633" y="944768"/>
            <a:ext cx="5105080" cy="5039015"/>
          </a:xfrm>
          <a:prstGeom prst="rect">
            <a:avLst/>
          </a:prstGeom>
        </p:spPr>
      </p:pic>
      <p:sp>
        <p:nvSpPr>
          <p:cNvPr id="2" name="TextBox 1">
            <a:extLst>
              <a:ext uri="{FF2B5EF4-FFF2-40B4-BE49-F238E27FC236}">
                <a16:creationId xmlns:a16="http://schemas.microsoft.com/office/drawing/2014/main" id="{E2772A5E-78FB-44DE-9E7A-2DA8E2466B4B}"/>
              </a:ext>
            </a:extLst>
          </p:cNvPr>
          <p:cNvSpPr txBox="1"/>
          <p:nvPr/>
        </p:nvSpPr>
        <p:spPr>
          <a:xfrm>
            <a:off x="571500" y="5660617"/>
            <a:ext cx="4457700" cy="584775"/>
          </a:xfrm>
          <a:prstGeom prst="rect">
            <a:avLst/>
          </a:prstGeom>
          <a:noFill/>
        </p:spPr>
        <p:txBody>
          <a:bodyPr wrap="square" rtlCol="0">
            <a:spAutoFit/>
          </a:bodyPr>
          <a:lstStyle/>
          <a:p>
            <a:r>
              <a:rPr lang="en-US" sz="1600" dirty="0"/>
              <a:t>National Academies of Sciences, Engineering, and Medicine. (2019). The Promise of Adolescence</a:t>
            </a:r>
          </a:p>
        </p:txBody>
      </p:sp>
      <p:sp>
        <p:nvSpPr>
          <p:cNvPr id="3" name="TextBox 2">
            <a:extLst>
              <a:ext uri="{FF2B5EF4-FFF2-40B4-BE49-F238E27FC236}">
                <a16:creationId xmlns:a16="http://schemas.microsoft.com/office/drawing/2014/main" id="{1A1CB5D4-DFB3-4D52-8FFE-AECCB92E8F86}"/>
              </a:ext>
            </a:extLst>
          </p:cNvPr>
          <p:cNvSpPr txBox="1"/>
          <p:nvPr/>
        </p:nvSpPr>
        <p:spPr>
          <a:xfrm>
            <a:off x="5807765" y="5722172"/>
            <a:ext cx="3352800" cy="523220"/>
          </a:xfrm>
          <a:prstGeom prst="rect">
            <a:avLst/>
          </a:prstGeom>
          <a:noFill/>
        </p:spPr>
        <p:txBody>
          <a:bodyPr wrap="square" rtlCol="0">
            <a:spAutoFit/>
          </a:bodyPr>
          <a:lstStyle/>
          <a:p>
            <a:r>
              <a:rPr lang="en-US" sz="1400" dirty="0"/>
              <a:t>Diversity Wheel - Johns Hopkins University Diversity </a:t>
            </a:r>
            <a:r>
              <a:rPr lang="en-US" sz="1400"/>
              <a:t>Leadership Council</a:t>
            </a:r>
            <a:endParaRPr lang="en-US" sz="1400" dirty="0"/>
          </a:p>
        </p:txBody>
      </p:sp>
    </p:spTree>
    <p:extLst>
      <p:ext uri="{BB962C8B-B14F-4D97-AF65-F5344CB8AC3E}">
        <p14:creationId xmlns:p14="http://schemas.microsoft.com/office/powerpoint/2010/main" val="436230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2"/>
                </a:solidFill>
              </a:rPr>
              <a:t>Sense of Self</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4400" y="2115817"/>
            <a:ext cx="2870200" cy="2844800"/>
          </a:xfrm>
        </p:spPr>
      </p:pic>
      <p:sp>
        <p:nvSpPr>
          <p:cNvPr id="5" name="TextBox 4"/>
          <p:cNvSpPr txBox="1"/>
          <p:nvPr/>
        </p:nvSpPr>
        <p:spPr>
          <a:xfrm>
            <a:off x="990600" y="2382982"/>
            <a:ext cx="3200400" cy="1938992"/>
          </a:xfrm>
          <a:prstGeom prst="rect">
            <a:avLst/>
          </a:prstGeom>
          <a:noFill/>
        </p:spPr>
        <p:txBody>
          <a:bodyPr wrap="square" rtlCol="0">
            <a:spAutoFit/>
          </a:bodyPr>
          <a:lstStyle/>
          <a:p>
            <a:r>
              <a:rPr lang="en-US" sz="2400" dirty="0">
                <a:solidFill>
                  <a:schemeClr val="tx2"/>
                </a:solidFill>
              </a:rPr>
              <a:t>A cohesive, congruent sense of self is linked to </a:t>
            </a:r>
          </a:p>
          <a:p>
            <a:pPr marL="285750" indent="-285750">
              <a:buFont typeface="Wingdings" panose="05000000000000000000" pitchFamily="2" charset="2"/>
              <a:buChar char="Ø"/>
            </a:pPr>
            <a:r>
              <a:rPr lang="en-US" sz="2400" dirty="0">
                <a:solidFill>
                  <a:schemeClr val="tx2"/>
                </a:solidFill>
              </a:rPr>
              <a:t>Self-esteem</a:t>
            </a:r>
          </a:p>
          <a:p>
            <a:pPr marL="285750" indent="-285750">
              <a:buFont typeface="Wingdings" panose="05000000000000000000" pitchFamily="2" charset="2"/>
              <a:buChar char="Ø"/>
            </a:pPr>
            <a:r>
              <a:rPr lang="en-US" sz="2400" dirty="0">
                <a:solidFill>
                  <a:schemeClr val="tx2"/>
                </a:solidFill>
              </a:rPr>
              <a:t>Goal-setting</a:t>
            </a:r>
          </a:p>
          <a:p>
            <a:pPr marL="285750" indent="-285750">
              <a:buFont typeface="Wingdings" panose="05000000000000000000" pitchFamily="2" charset="2"/>
              <a:buChar char="Ø"/>
            </a:pPr>
            <a:r>
              <a:rPr lang="en-US" sz="2400" dirty="0">
                <a:solidFill>
                  <a:schemeClr val="tx2"/>
                </a:solidFill>
              </a:rPr>
              <a:t>Emotional well-being</a:t>
            </a:r>
          </a:p>
        </p:txBody>
      </p:sp>
      <p:sp>
        <p:nvSpPr>
          <p:cNvPr id="6" name="TextBox 5"/>
          <p:cNvSpPr txBox="1"/>
          <p:nvPr/>
        </p:nvSpPr>
        <p:spPr>
          <a:xfrm>
            <a:off x="699422" y="4934113"/>
            <a:ext cx="3895438" cy="1200329"/>
          </a:xfrm>
          <a:prstGeom prst="rect">
            <a:avLst/>
          </a:prstGeom>
          <a:noFill/>
        </p:spPr>
        <p:txBody>
          <a:bodyPr wrap="square" rtlCol="0">
            <a:spAutoFit/>
          </a:bodyPr>
          <a:lstStyle/>
          <a:p>
            <a:r>
              <a:rPr lang="en-US" sz="2400" dirty="0">
                <a:solidFill>
                  <a:schemeClr val="tx2"/>
                </a:solidFill>
              </a:rPr>
              <a:t>How can you support young people in their exploration of identity?</a:t>
            </a:r>
          </a:p>
        </p:txBody>
      </p:sp>
    </p:spTree>
    <p:extLst>
      <p:ext uri="{BB962C8B-B14F-4D97-AF65-F5344CB8AC3E}">
        <p14:creationId xmlns:p14="http://schemas.microsoft.com/office/powerpoint/2010/main" val="192190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solidFill>
                  <a:schemeClr val="tx2"/>
                </a:solidFill>
              </a:rPr>
              <a:t>The New Digital World</a:t>
            </a:r>
          </a:p>
        </p:txBody>
      </p:sp>
      <p:pic>
        <p:nvPicPr>
          <p:cNvPr id="6" name="Content Placeholder 5"/>
          <p:cNvPicPr>
            <a:picLocks noGrp="1" noChangeAspect="1"/>
          </p:cNvPicPr>
          <p:nvPr>
            <p:ph idx="1"/>
          </p:nvPr>
        </p:nvPicPr>
        <p:blipFill rotWithShape="1">
          <a:blip r:embed="rId3"/>
          <a:srcRect l="5859" t="17059" r="44444" b="10540"/>
          <a:stretch/>
        </p:blipFill>
        <p:spPr>
          <a:xfrm>
            <a:off x="822960" y="1974979"/>
            <a:ext cx="4416408" cy="3429000"/>
          </a:xfrm>
          <a:prstGeom prst="rect">
            <a:avLst/>
          </a:prstGeom>
        </p:spPr>
      </p:pic>
      <p:sp>
        <p:nvSpPr>
          <p:cNvPr id="5" name="TextBox 4"/>
          <p:cNvSpPr txBox="1"/>
          <p:nvPr/>
        </p:nvSpPr>
        <p:spPr>
          <a:xfrm>
            <a:off x="5486400" y="2258318"/>
            <a:ext cx="3305578" cy="2862322"/>
          </a:xfrm>
          <a:prstGeom prst="rect">
            <a:avLst/>
          </a:prstGeom>
          <a:noFill/>
        </p:spPr>
        <p:txBody>
          <a:bodyPr wrap="square" rtlCol="0">
            <a:spAutoFit/>
          </a:bodyPr>
          <a:lstStyle/>
          <a:p>
            <a:r>
              <a:rPr lang="en-US" dirty="0"/>
              <a:t>The average 8 to 12 year-old American kid spent four hours and 44 minutes looking at screens each day in 2019</a:t>
            </a:r>
          </a:p>
          <a:p>
            <a:endParaRPr lang="en-US" dirty="0"/>
          </a:p>
          <a:p>
            <a:r>
              <a:rPr lang="en-US" dirty="0"/>
              <a:t>American teens, ages 13 to 18, used entertainment screen media for an average of seven hours and 22 minutes each day in 2019</a:t>
            </a:r>
          </a:p>
        </p:txBody>
      </p:sp>
      <p:sp>
        <p:nvSpPr>
          <p:cNvPr id="7" name="TextBox 6"/>
          <p:cNvSpPr txBox="1"/>
          <p:nvPr/>
        </p:nvSpPr>
        <p:spPr>
          <a:xfrm>
            <a:off x="822960" y="5924936"/>
            <a:ext cx="6761409" cy="507831"/>
          </a:xfrm>
          <a:prstGeom prst="rect">
            <a:avLst/>
          </a:prstGeom>
          <a:noFill/>
        </p:spPr>
        <p:txBody>
          <a:bodyPr wrap="square" rtlCol="0">
            <a:spAutoFit/>
          </a:bodyPr>
          <a:lstStyle/>
          <a:p>
            <a:r>
              <a:rPr lang="en-US" sz="1350" dirty="0">
                <a:hlinkClick r:id="rId4"/>
              </a:rPr>
              <a:t>https://www.commonsensemedia.org/social-media-social-life-infographic</a:t>
            </a:r>
            <a:endParaRPr lang="en-US" sz="1350" dirty="0"/>
          </a:p>
          <a:p>
            <a:endParaRPr lang="en-US" sz="1350" dirty="0"/>
          </a:p>
        </p:txBody>
      </p:sp>
    </p:spTree>
    <p:extLst>
      <p:ext uri="{BB962C8B-B14F-4D97-AF65-F5344CB8AC3E}">
        <p14:creationId xmlns:p14="http://schemas.microsoft.com/office/powerpoint/2010/main" val="3577427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t>Impact?</a:t>
            </a:r>
          </a:p>
        </p:txBody>
      </p:sp>
      <p:sp>
        <p:nvSpPr>
          <p:cNvPr id="6" name="Content Placeholder 5"/>
          <p:cNvSpPr>
            <a:spLocks noGrp="1"/>
          </p:cNvSpPr>
          <p:nvPr>
            <p:ph idx="1"/>
          </p:nvPr>
        </p:nvSpPr>
        <p:spPr>
          <a:xfrm>
            <a:off x="809105" y="2133600"/>
            <a:ext cx="4296295" cy="3962400"/>
          </a:xfrm>
        </p:spPr>
        <p:txBody>
          <a:bodyPr>
            <a:normAutofit/>
          </a:bodyPr>
          <a:lstStyle/>
          <a:p>
            <a:r>
              <a:rPr lang="en-US" dirty="0"/>
              <a:t>Research ambivalent</a:t>
            </a:r>
          </a:p>
          <a:p>
            <a:pPr lvl="1"/>
            <a:r>
              <a:rPr lang="en-US" sz="2000" dirty="0"/>
              <a:t>Youth with low social and emotional stability more likely to experience negative impact</a:t>
            </a:r>
          </a:p>
          <a:p>
            <a:endParaRPr lang="en-US" dirty="0"/>
          </a:p>
          <a:p>
            <a:r>
              <a:rPr lang="en-US" dirty="0"/>
              <a:t>Changes in </a:t>
            </a:r>
          </a:p>
          <a:p>
            <a:pPr lvl="1"/>
            <a:r>
              <a:rPr lang="en-US" sz="2000" dirty="0"/>
              <a:t>Connection </a:t>
            </a:r>
          </a:p>
          <a:p>
            <a:pPr lvl="1"/>
            <a:r>
              <a:rPr lang="en-US" sz="2000" dirty="0"/>
              <a:t>Focus </a:t>
            </a:r>
          </a:p>
          <a:p>
            <a:pPr lvl="1"/>
            <a:r>
              <a:rPr lang="en-US" sz="2000" dirty="0"/>
              <a:t>Rest</a:t>
            </a:r>
          </a:p>
          <a:p>
            <a:pPr marL="201168" lvl="1" indent="0">
              <a:buNone/>
            </a:pPr>
            <a:r>
              <a:rPr lang="en-US" sz="2000" dirty="0"/>
              <a:t>                     Christine Carter. 2020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514600"/>
            <a:ext cx="3559016" cy="3581400"/>
          </a:xfrm>
          <a:prstGeom prst="rect">
            <a:avLst/>
          </a:prstGeom>
        </p:spPr>
      </p:pic>
    </p:spTree>
    <p:extLst>
      <p:ext uri="{BB962C8B-B14F-4D97-AF65-F5344CB8AC3E}">
        <p14:creationId xmlns:p14="http://schemas.microsoft.com/office/powerpoint/2010/main" val="19833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B87E3-7723-4586-9166-D53966ABD8D1}"/>
              </a:ext>
            </a:extLst>
          </p:cNvPr>
          <p:cNvSpPr>
            <a:spLocks noGrp="1"/>
          </p:cNvSpPr>
          <p:nvPr>
            <p:ph type="title"/>
          </p:nvPr>
        </p:nvSpPr>
        <p:spPr>
          <a:xfrm>
            <a:off x="309770" y="381000"/>
            <a:ext cx="2585830" cy="2438400"/>
          </a:xfrm>
        </p:spPr>
        <p:txBody>
          <a:bodyPr>
            <a:noAutofit/>
          </a:bodyPr>
          <a:lstStyle/>
          <a:p>
            <a:br>
              <a:rPr lang="en-US" sz="3400" dirty="0"/>
            </a:br>
            <a:r>
              <a:rPr lang="en-US" sz="3400" dirty="0"/>
              <a:t>What is Positive Youth Development (PYD)?</a:t>
            </a:r>
          </a:p>
        </p:txBody>
      </p:sp>
      <p:sp>
        <p:nvSpPr>
          <p:cNvPr id="4" name="Content Placeholder 3">
            <a:extLst>
              <a:ext uri="{FF2B5EF4-FFF2-40B4-BE49-F238E27FC236}">
                <a16:creationId xmlns:a16="http://schemas.microsoft.com/office/drawing/2014/main" id="{ED5B7B1C-6730-47A3-B957-F7F02FDA1FC4}"/>
              </a:ext>
            </a:extLst>
          </p:cNvPr>
          <p:cNvSpPr>
            <a:spLocks noGrp="1"/>
          </p:cNvSpPr>
          <p:nvPr>
            <p:ph idx="1"/>
          </p:nvPr>
        </p:nvSpPr>
        <p:spPr/>
        <p:txBody>
          <a:bodyPr/>
          <a:lstStyle/>
          <a:p>
            <a:endParaRPr lang="en-US" dirty="0"/>
          </a:p>
          <a:p>
            <a:r>
              <a:rPr lang="en-US" dirty="0"/>
              <a:t>Poll: When you hear the words ‘positive youth development’, what do you think of?</a:t>
            </a:r>
          </a:p>
          <a:p>
            <a:endParaRPr lang="en-US" dirty="0"/>
          </a:p>
          <a:p>
            <a:pPr>
              <a:buFont typeface="Wingdings" panose="05000000000000000000" pitchFamily="2" charset="2"/>
              <a:buChar char="v"/>
            </a:pPr>
            <a:r>
              <a:rPr lang="en-US" dirty="0"/>
              <a:t> Child and adolescent development</a:t>
            </a:r>
          </a:p>
          <a:p>
            <a:pPr>
              <a:buFont typeface="Wingdings" panose="05000000000000000000" pitchFamily="2" charset="2"/>
              <a:buChar char="v"/>
            </a:pPr>
            <a:r>
              <a:rPr lang="en-US" dirty="0"/>
              <a:t> Youth services and programs</a:t>
            </a:r>
          </a:p>
          <a:p>
            <a:pPr>
              <a:buFont typeface="Wingdings" panose="05000000000000000000" pitchFamily="2" charset="2"/>
              <a:buChar char="v"/>
            </a:pPr>
            <a:r>
              <a:rPr lang="en-US" dirty="0"/>
              <a:t> A philosophy or approach of working with </a:t>
            </a:r>
          </a:p>
          <a:p>
            <a:pPr marL="0" indent="0">
              <a:buNone/>
            </a:pPr>
            <a:r>
              <a:rPr lang="en-US" dirty="0"/>
              <a:t>     young people</a:t>
            </a:r>
          </a:p>
        </p:txBody>
      </p:sp>
      <p:sp>
        <p:nvSpPr>
          <p:cNvPr id="2" name="Slide Number Placeholder 1">
            <a:extLst>
              <a:ext uri="{FF2B5EF4-FFF2-40B4-BE49-F238E27FC236}">
                <a16:creationId xmlns:a16="http://schemas.microsoft.com/office/drawing/2014/main" id="{8FDC7F79-F7A3-4F44-8C04-ACAB967D41B7}"/>
              </a:ext>
            </a:extLst>
          </p:cNvPr>
          <p:cNvSpPr>
            <a:spLocks noGrp="1"/>
          </p:cNvSpPr>
          <p:nvPr>
            <p:ph type="sldNum" sz="quarter" idx="12"/>
          </p:nvPr>
        </p:nvSpPr>
        <p:spPr/>
        <p:txBody>
          <a:bodyPr/>
          <a:lstStyle/>
          <a:p>
            <a:fld id="{D07D4089-40B5-457D-927F-16367A53BB79}" type="slidenum">
              <a:rPr lang="en-US" smtClean="0"/>
              <a:pPr/>
              <a:t>3</a:t>
            </a:fld>
            <a:endParaRPr lang="en-US"/>
          </a:p>
        </p:txBody>
      </p:sp>
    </p:spTree>
    <p:custDataLst>
      <p:tags r:id="rId1"/>
    </p:custDataLst>
    <p:extLst>
      <p:ext uri="{BB962C8B-B14F-4D97-AF65-F5344CB8AC3E}">
        <p14:creationId xmlns:p14="http://schemas.microsoft.com/office/powerpoint/2010/main" val="753759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10200"/>
            <a:ext cx="5124926" cy="822960"/>
          </a:xfrm>
        </p:spPr>
        <p:txBody>
          <a:bodyPr>
            <a:noAutofit/>
          </a:bodyPr>
          <a:lstStyle/>
          <a:p>
            <a:br>
              <a:rPr lang="en-US" sz="2800" dirty="0">
                <a:solidFill>
                  <a:schemeClr val="bg1"/>
                </a:solidFill>
              </a:rPr>
            </a:br>
            <a:br>
              <a:rPr lang="en-US" sz="2800" dirty="0">
                <a:solidFill>
                  <a:schemeClr val="bg1"/>
                </a:solidFill>
              </a:rPr>
            </a:br>
            <a:r>
              <a:rPr lang="en-US" sz="2800" dirty="0">
                <a:solidFill>
                  <a:schemeClr val="bg1"/>
                </a:solidFill>
              </a:rPr>
              <a:t>Questions?			</a:t>
            </a:r>
            <a:br>
              <a:rPr lang="en-US" sz="2800" dirty="0">
                <a:solidFill>
                  <a:schemeClr val="bg1"/>
                </a:solidFill>
              </a:rPr>
            </a:br>
            <a:br>
              <a:rPr lang="en-US" sz="2800" dirty="0">
                <a:solidFill>
                  <a:schemeClr val="bg1"/>
                </a:solidFill>
              </a:rPr>
            </a:br>
            <a:r>
              <a:rPr lang="en-US" sz="2800" dirty="0">
                <a:solidFill>
                  <a:schemeClr val="bg1"/>
                </a:solidFill>
              </a:rPr>
              <a:t>                Thank you!</a:t>
            </a:r>
          </a:p>
        </p:txBody>
      </p:sp>
      <p:pic>
        <p:nvPicPr>
          <p:cNvPr id="6" name="Content Placeholder 5">
            <a:extLst>
              <a:ext uri="{FF2B5EF4-FFF2-40B4-BE49-F238E27FC236}">
                <a16:creationId xmlns:a16="http://schemas.microsoft.com/office/drawing/2014/main" id="{D71DCB02-751C-4FD0-881B-93FCFDBFF577}"/>
              </a:ext>
            </a:extLst>
          </p:cNvPr>
          <p:cNvPicPr>
            <a:picLocks noGrp="1" noChangeAspect="1"/>
          </p:cNvPicPr>
          <p:nvPr>
            <p:ph type="pic" idx="1"/>
          </p:nvPr>
        </p:nvPicPr>
        <p:blipFill>
          <a:blip r:embed="rId3"/>
          <a:srcRect t="23125" b="23125"/>
          <a:stretch>
            <a:fillRect/>
          </a:stretch>
        </p:blipFill>
        <p:spPr/>
      </p:pic>
    </p:spTree>
    <p:extLst>
      <p:ext uri="{BB962C8B-B14F-4D97-AF65-F5344CB8AC3E}">
        <p14:creationId xmlns:p14="http://schemas.microsoft.com/office/powerpoint/2010/main" val="3694233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0833" t="11462" r="12500" b="12945"/>
          <a:stretch/>
        </p:blipFill>
        <p:spPr>
          <a:xfrm>
            <a:off x="533400" y="685800"/>
            <a:ext cx="8153400" cy="4519821"/>
          </a:xfrm>
          <a:prstGeom prst="rect">
            <a:avLst/>
          </a:prstGeom>
        </p:spPr>
      </p:pic>
      <p:sp>
        <p:nvSpPr>
          <p:cNvPr id="5" name="TextBox 4"/>
          <p:cNvSpPr txBox="1"/>
          <p:nvPr/>
        </p:nvSpPr>
        <p:spPr>
          <a:xfrm>
            <a:off x="1295400" y="5867400"/>
            <a:ext cx="7543800" cy="338554"/>
          </a:xfrm>
          <a:prstGeom prst="rect">
            <a:avLst/>
          </a:prstGeom>
          <a:noFill/>
        </p:spPr>
        <p:txBody>
          <a:bodyPr wrap="square" rtlCol="0">
            <a:spAutoFit/>
          </a:bodyPr>
          <a:lstStyle/>
          <a:p>
            <a:r>
              <a:rPr lang="en-US" sz="1600" dirty="0">
                <a:hlinkClick r:id="rId4"/>
              </a:rPr>
              <a:t>http://www.actforyouth.net/youth_development/professionals/manual.cfm</a:t>
            </a:r>
            <a:r>
              <a:rPr lang="en-US" sz="1600" dirty="0"/>
              <a:t> </a:t>
            </a:r>
          </a:p>
        </p:txBody>
      </p:sp>
    </p:spTree>
    <p:extLst>
      <p:ext uri="{BB962C8B-B14F-4D97-AF65-F5344CB8AC3E}">
        <p14:creationId xmlns:p14="http://schemas.microsoft.com/office/powerpoint/2010/main" val="922774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References</a:t>
            </a:r>
          </a:p>
        </p:txBody>
      </p:sp>
      <p:sp>
        <p:nvSpPr>
          <p:cNvPr id="3" name="Content Placeholder 2"/>
          <p:cNvSpPr>
            <a:spLocks noGrp="1"/>
          </p:cNvSpPr>
          <p:nvPr>
            <p:ph idx="1"/>
          </p:nvPr>
        </p:nvSpPr>
        <p:spPr/>
        <p:txBody>
          <a:bodyPr>
            <a:normAutofit fontScale="92500" lnSpcReduction="10000"/>
          </a:bodyPr>
          <a:lstStyle/>
          <a:p>
            <a:r>
              <a:rPr lang="en-US" dirty="0"/>
              <a:t>Bronfenbrenner, U. (1979). </a:t>
            </a:r>
            <a:r>
              <a:rPr lang="en-US" i="1" dirty="0"/>
              <a:t>The ecology of human development: Experiments by nature and design. </a:t>
            </a:r>
            <a:r>
              <a:rPr lang="en-US" dirty="0"/>
              <a:t>Cambridge, MA: Harvard University Press.</a:t>
            </a:r>
          </a:p>
          <a:p>
            <a:r>
              <a:rPr lang="en-US" dirty="0" err="1"/>
              <a:t>Huitt</a:t>
            </a:r>
            <a:r>
              <a:rPr lang="en-US" dirty="0"/>
              <a:t>, W. (2007). Maslow’s hierarchy of needs. </a:t>
            </a:r>
            <a:r>
              <a:rPr lang="en-US" i="1" dirty="0"/>
              <a:t>Educational Psychology Interactive</a:t>
            </a:r>
            <a:r>
              <a:rPr lang="en-US" dirty="0"/>
              <a:t>. Valdosta, GA: Valdosta State University. </a:t>
            </a:r>
            <a:r>
              <a:rPr lang="en-US" dirty="0">
                <a:hlinkClick r:id="rId3"/>
              </a:rPr>
              <a:t>http://www.edpsycinteractive.org/topics/conation/maslow.html</a:t>
            </a:r>
            <a:r>
              <a:rPr lang="en-US" dirty="0"/>
              <a:t> </a:t>
            </a:r>
          </a:p>
          <a:p>
            <a:r>
              <a:rPr lang="en-US" dirty="0" err="1"/>
              <a:t>Garbarino</a:t>
            </a:r>
            <a:r>
              <a:rPr lang="en-US" dirty="0"/>
              <a:t>, J. (1995). </a:t>
            </a:r>
            <a:r>
              <a:rPr lang="en-US" i="1" dirty="0"/>
              <a:t>Raising children in a socially toxic environment. </a:t>
            </a:r>
            <a:r>
              <a:rPr lang="en-US" dirty="0"/>
              <a:t>San Francisco, CA: </a:t>
            </a:r>
            <a:r>
              <a:rPr lang="en-US" dirty="0" err="1"/>
              <a:t>Jossey</a:t>
            </a:r>
            <a:r>
              <a:rPr lang="en-US" dirty="0"/>
              <a:t>‐Bass, Inc.</a:t>
            </a:r>
          </a:p>
          <a:p>
            <a:r>
              <a:rPr lang="en-US" dirty="0"/>
              <a:t>Hamilton, S. F., Hamilton, M. A., &amp; Pittman, K. (2004). Principles for youth development. In S. F. Hamilton &amp; M. A. Hamilton (Eds.), </a:t>
            </a:r>
            <a:r>
              <a:rPr lang="en-US" i="1" dirty="0"/>
              <a:t>The Youth development handbook: Coming of age in American communities</a:t>
            </a:r>
            <a:r>
              <a:rPr lang="en-US" dirty="0"/>
              <a:t>. Thousand Oaks: Sage Publications, Inc. </a:t>
            </a:r>
            <a:r>
              <a:rPr lang="en-US" dirty="0">
                <a:hlinkClick r:id="rId4"/>
              </a:rPr>
              <a:t>http://ecommons.library.cornell.edu/bitstream/1813/21945/2/PrinciplesYD.pdf</a:t>
            </a:r>
            <a:r>
              <a:rPr lang="en-US" dirty="0"/>
              <a:t> </a:t>
            </a:r>
          </a:p>
          <a:p>
            <a:endParaRPr lang="en-US" dirty="0"/>
          </a:p>
        </p:txBody>
      </p:sp>
      <p:sp>
        <p:nvSpPr>
          <p:cNvPr id="4" name="Slide Number Placeholder 3"/>
          <p:cNvSpPr>
            <a:spLocks noGrp="1"/>
          </p:cNvSpPr>
          <p:nvPr>
            <p:ph type="sldNum" sz="quarter" idx="12"/>
          </p:nvPr>
        </p:nvSpPr>
        <p:spPr/>
        <p:txBody>
          <a:bodyPr/>
          <a:lstStyle/>
          <a:p>
            <a:fld id="{ACCDE1AC-716E-4A65-9AA6-528286170DD3}" type="slidenum">
              <a:rPr lang="en-US" smtClean="0"/>
              <a:t>32</a:t>
            </a:fld>
            <a:endParaRPr lang="en-US"/>
          </a:p>
        </p:txBody>
      </p:sp>
    </p:spTree>
    <p:extLst>
      <p:ext uri="{BB962C8B-B14F-4D97-AF65-F5344CB8AC3E}">
        <p14:creationId xmlns:p14="http://schemas.microsoft.com/office/powerpoint/2010/main" val="2748567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References</a:t>
            </a:r>
          </a:p>
        </p:txBody>
      </p:sp>
      <p:sp>
        <p:nvSpPr>
          <p:cNvPr id="3" name="Content Placeholder 2"/>
          <p:cNvSpPr>
            <a:spLocks noGrp="1"/>
          </p:cNvSpPr>
          <p:nvPr>
            <p:ph idx="1"/>
          </p:nvPr>
        </p:nvSpPr>
        <p:spPr/>
        <p:txBody>
          <a:bodyPr>
            <a:normAutofit/>
          </a:bodyPr>
          <a:lstStyle/>
          <a:p>
            <a:pPr marL="0" indent="0">
              <a:buNone/>
            </a:pPr>
            <a:r>
              <a:rPr lang="en-US" sz="1900" dirty="0"/>
              <a:t>National Academies of Sciences, Engineering, and Medicine. (2019). The Promise of Adolescence: Realizing Opportunity for All Youth. Washington, DC: The National Academies Press. </a:t>
            </a:r>
            <a:r>
              <a:rPr lang="en-US" sz="1900" dirty="0">
                <a:hlinkClick r:id="rId3"/>
              </a:rPr>
              <a:t>nap.edu/catalog/25388/the-promise-of-adolescence-realizing-opportunity-for-all-youth</a:t>
            </a:r>
            <a:endParaRPr lang="en-US" sz="1900" dirty="0"/>
          </a:p>
          <a:p>
            <a:pPr marL="0" indent="0">
              <a:buNone/>
            </a:pPr>
            <a:r>
              <a:rPr lang="en-US" sz="1900" dirty="0"/>
              <a:t>Pamela Cantor et al. 2018. </a:t>
            </a:r>
            <a:r>
              <a:rPr lang="en-US" sz="1900" i="1" dirty="0"/>
              <a:t>Malleability, plasticity, and individuality: How children learn and develop in context. </a:t>
            </a:r>
            <a:r>
              <a:rPr lang="en-US" sz="1900" dirty="0">
                <a:hlinkClick r:id="rId4"/>
              </a:rPr>
              <a:t>Full article: Malleability, plasticity, and individuality: How children learn and develop in context1 (tandfonline.com)</a:t>
            </a:r>
            <a:endParaRPr lang="en-US" sz="1900" dirty="0"/>
          </a:p>
          <a:p>
            <a:pPr marL="0" indent="0">
              <a:buNone/>
            </a:pPr>
            <a:r>
              <a:rPr lang="en-US" sz="1900" dirty="0"/>
              <a:t>ACT for Youth. Adolescent Identity Development. </a:t>
            </a:r>
            <a:r>
              <a:rPr lang="en-US" sz="1900" dirty="0">
                <a:hlinkClick r:id="rId5"/>
              </a:rPr>
              <a:t>http://www.actforyouth.net/adolescence/identity.cfm</a:t>
            </a:r>
            <a:r>
              <a:rPr lang="en-US" sz="1900" dirty="0"/>
              <a:t> </a:t>
            </a:r>
          </a:p>
          <a:p>
            <a:pPr marL="0" indent="0">
              <a:buNone/>
            </a:pPr>
            <a:r>
              <a:rPr lang="en-US" sz="1900" dirty="0"/>
              <a:t>Christine Carter. 2020. </a:t>
            </a:r>
            <a:r>
              <a:rPr lang="en-US" sz="1900" i="1" dirty="0"/>
              <a:t>The New Adolescence. Raising Happy and successful Teens in an Age of Anxiety and Distraction. </a:t>
            </a:r>
            <a:r>
              <a:rPr lang="en-US" sz="1900" dirty="0"/>
              <a:t>Dallas: </a:t>
            </a:r>
            <a:r>
              <a:rPr lang="en-US" sz="1900" dirty="0" err="1"/>
              <a:t>BenBella</a:t>
            </a:r>
            <a:r>
              <a:rPr lang="en-US" sz="1900" dirty="0"/>
              <a:t> Books, Inc.</a:t>
            </a:r>
          </a:p>
          <a:p>
            <a:pPr marL="0" indent="0">
              <a:buNone/>
            </a:pPr>
            <a:endParaRPr lang="en-US" sz="1900" dirty="0"/>
          </a:p>
        </p:txBody>
      </p:sp>
    </p:spTree>
    <p:extLst>
      <p:ext uri="{BB962C8B-B14F-4D97-AF65-F5344CB8AC3E}">
        <p14:creationId xmlns:p14="http://schemas.microsoft.com/office/powerpoint/2010/main" val="60557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a:t>PYD Foundation</a:t>
            </a:r>
          </a:p>
        </p:txBody>
      </p:sp>
      <p:pic>
        <p:nvPicPr>
          <p:cNvPr id="7" name="Picture Placeholder 6"/>
          <p:cNvPicPr>
            <a:picLocks noGrp="1" noChangeAspect="1"/>
          </p:cNvPicPr>
          <p:nvPr>
            <p:ph type="pic" idx="1"/>
          </p:nvPr>
        </p:nvPicPr>
        <p:blipFill>
          <a:blip r:embed="rId3" cstate="screen">
            <a:extLst>
              <a:ext uri="{28A0092B-C50C-407E-A947-70E740481C1C}">
                <a14:useLocalDpi xmlns:a14="http://schemas.microsoft.com/office/drawing/2010/main"/>
              </a:ext>
            </a:extLst>
          </a:blip>
          <a:srcRect l="12506" r="12506"/>
          <a:stretch>
            <a:fillRect/>
          </a:stretch>
        </p:blipFill>
        <p:spPr>
          <a:prstGeom prst="rect">
            <a:avLst/>
          </a:prstGeom>
        </p:spPr>
      </p:pic>
      <p:sp>
        <p:nvSpPr>
          <p:cNvPr id="6" name="Text Placeholder 5"/>
          <p:cNvSpPr>
            <a:spLocks noGrp="1"/>
          </p:cNvSpPr>
          <p:nvPr>
            <p:ph type="body" sz="half" idx="2"/>
          </p:nvPr>
        </p:nvSpPr>
        <p:spPr/>
        <p:txBody>
          <a:bodyPr>
            <a:normAutofit/>
          </a:bodyPr>
          <a:lstStyle/>
          <a:p>
            <a:r>
              <a:rPr lang="en-US" sz="2800"/>
              <a:t>Theories and Research</a:t>
            </a:r>
          </a:p>
        </p:txBody>
      </p:sp>
      <p:sp>
        <p:nvSpPr>
          <p:cNvPr id="2" name="Slide Number Placeholder 1">
            <a:extLst>
              <a:ext uri="{FF2B5EF4-FFF2-40B4-BE49-F238E27FC236}">
                <a16:creationId xmlns:a16="http://schemas.microsoft.com/office/drawing/2014/main" id="{7DD06ECC-1A8C-41E4-AD25-91A000C098AD}"/>
              </a:ext>
            </a:extLst>
          </p:cNvPr>
          <p:cNvSpPr>
            <a:spLocks noGrp="1"/>
          </p:cNvSpPr>
          <p:nvPr>
            <p:ph type="sldNum" sz="quarter" idx="12"/>
          </p:nvPr>
        </p:nvSpPr>
        <p:spPr/>
        <p:txBody>
          <a:bodyPr/>
          <a:lstStyle/>
          <a:p>
            <a:fld id="{ACCDE1AC-716E-4A65-9AA6-528286170DD3}" type="slidenum">
              <a:rPr lang="en-US" smtClean="0"/>
              <a:pPr/>
              <a:t>4</a:t>
            </a:fld>
            <a:endParaRPr lang="en-US"/>
          </a:p>
        </p:txBody>
      </p:sp>
    </p:spTree>
    <p:extLst>
      <p:ext uri="{BB962C8B-B14F-4D97-AF65-F5344CB8AC3E}">
        <p14:creationId xmlns:p14="http://schemas.microsoft.com/office/powerpoint/2010/main" val="330667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304800"/>
            <a:ext cx="7772400" cy="1143000"/>
          </a:xfrm>
          <a:prstGeom prst="rect">
            <a:avLst/>
          </a:prstGeom>
          <a:noFill/>
          <a:ln w="9525">
            <a:noFill/>
            <a:miter lim="800000"/>
            <a:headEnd/>
            <a:tailEnd/>
          </a:ln>
        </p:spPr>
        <p:txBody>
          <a:bodyPr lIns="92075" tIns="46038" rIns="92075" bIns="46038" anchor="ctr"/>
          <a:lstStyle/>
          <a:p>
            <a:pPr algn="ctr" fontAlgn="auto">
              <a:spcBef>
                <a:spcPts val="0"/>
              </a:spcBef>
              <a:spcAft>
                <a:spcPts val="0"/>
              </a:spcAft>
              <a:defRPr/>
            </a:pPr>
            <a:r>
              <a:rPr kumimoji="1" lang="en-US" sz="4000" dirty="0">
                <a:solidFill>
                  <a:schemeClr val="tx2"/>
                </a:solidFill>
                <a:latin typeface="+mj-lt"/>
                <a:cs typeface="Calibri" pitchFamily="34" charset="0"/>
              </a:rPr>
              <a:t>Ecological Model of Development</a:t>
            </a:r>
          </a:p>
        </p:txBody>
      </p:sp>
      <p:sp>
        <p:nvSpPr>
          <p:cNvPr id="23555" name="Rectangle 3"/>
          <p:cNvSpPr>
            <a:spLocks noChangeArrowheads="1"/>
          </p:cNvSpPr>
          <p:nvPr/>
        </p:nvSpPr>
        <p:spPr bwMode="auto">
          <a:xfrm>
            <a:off x="762000" y="1524000"/>
            <a:ext cx="7772400" cy="1600200"/>
          </a:xfrm>
          <a:prstGeom prst="rect">
            <a:avLst/>
          </a:prstGeom>
          <a:noFill/>
          <a:ln w="9525">
            <a:noFill/>
            <a:miter lim="800000"/>
            <a:headEnd/>
            <a:tailEnd/>
          </a:ln>
          <a:effectLst/>
        </p:spPr>
        <p:txBody>
          <a:bodyPr lIns="92075" tIns="46038" rIns="92075" bIns="46038"/>
          <a:lstStyle/>
          <a:p>
            <a:pPr indent="9525" algn="ctr" fontAlgn="auto">
              <a:spcBef>
                <a:spcPct val="20000"/>
              </a:spcBef>
              <a:spcAft>
                <a:spcPts val="0"/>
              </a:spcAft>
              <a:buClr>
                <a:schemeClr val="folHlink"/>
              </a:buClr>
              <a:buSzPct val="75000"/>
              <a:buFont typeface="Monotype Sorts" charset="2"/>
              <a:buNone/>
              <a:defRPr/>
            </a:pPr>
            <a:endParaRPr kumimoji="1" lang="en-US" sz="3200">
              <a:effectLst>
                <a:outerShdw blurRad="38100" dist="38100" dir="2700000" algn="tl">
                  <a:srgbClr val="000000"/>
                </a:outerShdw>
              </a:effectLst>
              <a:latin typeface="Tahoma" pitchFamily="34" charset="0"/>
            </a:endParaRPr>
          </a:p>
        </p:txBody>
      </p:sp>
      <p:grpSp>
        <p:nvGrpSpPr>
          <p:cNvPr id="13316" name="Group 4"/>
          <p:cNvGrpSpPr>
            <a:grpSpLocks/>
          </p:cNvGrpSpPr>
          <p:nvPr/>
        </p:nvGrpSpPr>
        <p:grpSpPr bwMode="auto">
          <a:xfrm>
            <a:off x="1066800" y="1524000"/>
            <a:ext cx="5210175" cy="4570291"/>
            <a:chOff x="1872" y="2064"/>
            <a:chExt cx="2270" cy="2160"/>
          </a:xfrm>
        </p:grpSpPr>
        <p:sp>
          <p:nvSpPr>
            <p:cNvPr id="13317" name="Oval 5"/>
            <p:cNvSpPr>
              <a:spLocks noChangeArrowheads="1"/>
            </p:cNvSpPr>
            <p:nvPr/>
          </p:nvSpPr>
          <p:spPr bwMode="auto">
            <a:xfrm>
              <a:off x="1872" y="2064"/>
              <a:ext cx="2160" cy="2160"/>
            </a:xfrm>
            <a:prstGeom prst="ellipse">
              <a:avLst/>
            </a:prstGeom>
            <a:solidFill>
              <a:srgbClr val="780224"/>
            </a:solidFill>
            <a:ln w="12700">
              <a:solidFill>
                <a:srgbClr val="FFFF00"/>
              </a:solidFill>
              <a:round/>
              <a:headEnd type="none" w="sm" len="sm"/>
              <a:tailEnd type="none" w="sm" len="sm"/>
            </a:ln>
          </p:spPr>
          <p:txBody>
            <a:bodyPr wrap="none" anchor="ctr"/>
            <a:lstStyle/>
            <a:p>
              <a:endParaRPr lang="en-US">
                <a:latin typeface="Constantia" pitchFamily="18" charset="0"/>
              </a:endParaRPr>
            </a:p>
          </p:txBody>
        </p:sp>
        <p:sp>
          <p:nvSpPr>
            <p:cNvPr id="13318" name="Oval 6"/>
            <p:cNvSpPr>
              <a:spLocks noChangeArrowheads="1"/>
            </p:cNvSpPr>
            <p:nvPr/>
          </p:nvSpPr>
          <p:spPr bwMode="auto">
            <a:xfrm>
              <a:off x="2160" y="2352"/>
              <a:ext cx="1584" cy="1584"/>
            </a:xfrm>
            <a:prstGeom prst="ellipse">
              <a:avLst/>
            </a:prstGeom>
            <a:solidFill>
              <a:srgbClr val="1E1E5C"/>
            </a:solidFill>
            <a:ln w="12700">
              <a:solidFill>
                <a:srgbClr val="FFFF00"/>
              </a:solidFill>
              <a:round/>
              <a:headEnd type="none" w="sm" len="sm"/>
              <a:tailEnd type="none" w="sm" len="sm"/>
            </a:ln>
          </p:spPr>
          <p:txBody>
            <a:bodyPr wrap="none" anchor="ctr"/>
            <a:lstStyle/>
            <a:p>
              <a:endParaRPr lang="en-US">
                <a:latin typeface="Constantia" pitchFamily="18" charset="0"/>
              </a:endParaRPr>
            </a:p>
          </p:txBody>
        </p:sp>
        <p:sp>
          <p:nvSpPr>
            <p:cNvPr id="13319" name="Text Box 7"/>
            <p:cNvSpPr txBox="1">
              <a:spLocks noChangeArrowheads="1"/>
            </p:cNvSpPr>
            <p:nvPr/>
          </p:nvSpPr>
          <p:spPr bwMode="auto">
            <a:xfrm rot="2510236">
              <a:off x="3182" y="2790"/>
              <a:ext cx="96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School</a:t>
              </a:r>
            </a:p>
          </p:txBody>
        </p:sp>
        <p:sp>
          <p:nvSpPr>
            <p:cNvPr id="13320" name="Text Box 8"/>
            <p:cNvSpPr txBox="1">
              <a:spLocks noChangeArrowheads="1"/>
            </p:cNvSpPr>
            <p:nvPr/>
          </p:nvSpPr>
          <p:spPr bwMode="auto">
            <a:xfrm rot="-3172317">
              <a:off x="2248" y="2590"/>
              <a:ext cx="38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Peer</a:t>
              </a:r>
            </a:p>
          </p:txBody>
        </p:sp>
        <p:sp>
          <p:nvSpPr>
            <p:cNvPr id="13321" name="Text Box 9"/>
            <p:cNvSpPr txBox="1">
              <a:spLocks noChangeArrowheads="1"/>
            </p:cNvSpPr>
            <p:nvPr/>
          </p:nvSpPr>
          <p:spPr bwMode="auto">
            <a:xfrm rot="18725110">
              <a:off x="3095" y="3382"/>
              <a:ext cx="74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a:solidFill>
                    <a:srgbClr val="FFFF00"/>
                  </a:solidFill>
                  <a:latin typeface="Times New Roman" pitchFamily="18" charset="0"/>
                </a:rPr>
                <a:t>Faith Communities</a:t>
              </a:r>
            </a:p>
          </p:txBody>
        </p:sp>
        <p:sp>
          <p:nvSpPr>
            <p:cNvPr id="13322" name="Text Box 10"/>
            <p:cNvSpPr txBox="1">
              <a:spLocks noChangeArrowheads="1"/>
            </p:cNvSpPr>
            <p:nvPr/>
          </p:nvSpPr>
          <p:spPr bwMode="auto">
            <a:xfrm rot="2524737">
              <a:off x="2270" y="3461"/>
              <a:ext cx="48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Work</a:t>
              </a:r>
            </a:p>
          </p:txBody>
        </p:sp>
        <p:sp>
          <p:nvSpPr>
            <p:cNvPr id="13323" name="Text Box 11"/>
            <p:cNvSpPr txBox="1">
              <a:spLocks noChangeArrowheads="1"/>
            </p:cNvSpPr>
            <p:nvPr/>
          </p:nvSpPr>
          <p:spPr bwMode="auto">
            <a:xfrm rot="3012562">
              <a:off x="3282" y="2634"/>
              <a:ext cx="105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a:solidFill>
                    <a:srgbClr val="FFFF00"/>
                  </a:solidFill>
                  <a:latin typeface="Times New Roman" pitchFamily="18" charset="0"/>
                </a:rPr>
                <a:t>Role models</a:t>
              </a:r>
            </a:p>
          </p:txBody>
        </p:sp>
        <p:sp>
          <p:nvSpPr>
            <p:cNvPr id="13324" name="Text Box 12"/>
            <p:cNvSpPr txBox="1">
              <a:spLocks noChangeArrowheads="1"/>
            </p:cNvSpPr>
            <p:nvPr/>
          </p:nvSpPr>
          <p:spPr bwMode="auto">
            <a:xfrm rot="-3067196">
              <a:off x="3191" y="3402"/>
              <a:ext cx="1247"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Neighborhood</a:t>
              </a:r>
            </a:p>
          </p:txBody>
        </p:sp>
        <p:sp>
          <p:nvSpPr>
            <p:cNvPr id="13325" name="Text Box 13"/>
            <p:cNvSpPr txBox="1">
              <a:spLocks noChangeArrowheads="1"/>
            </p:cNvSpPr>
            <p:nvPr/>
          </p:nvSpPr>
          <p:spPr bwMode="auto">
            <a:xfrm rot="67534">
              <a:off x="2640" y="2112"/>
              <a:ext cx="110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Laws/Norms</a:t>
              </a:r>
            </a:p>
          </p:txBody>
        </p:sp>
        <p:sp>
          <p:nvSpPr>
            <p:cNvPr id="13326" name="Text Box 14"/>
            <p:cNvSpPr txBox="1">
              <a:spLocks noChangeArrowheads="1"/>
            </p:cNvSpPr>
            <p:nvPr/>
          </p:nvSpPr>
          <p:spPr bwMode="auto">
            <a:xfrm rot="18532804" flipH="1">
              <a:off x="1812" y="2451"/>
              <a:ext cx="87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Economics</a:t>
              </a:r>
            </a:p>
          </p:txBody>
        </p:sp>
        <p:sp>
          <p:nvSpPr>
            <p:cNvPr id="13327" name="Text Box 15"/>
            <p:cNvSpPr txBox="1">
              <a:spLocks noChangeArrowheads="1"/>
            </p:cNvSpPr>
            <p:nvPr/>
          </p:nvSpPr>
          <p:spPr bwMode="auto">
            <a:xfrm rot="2436873">
              <a:off x="1991" y="3851"/>
              <a:ext cx="105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dirty="0">
                  <a:solidFill>
                    <a:srgbClr val="FFFF00"/>
                  </a:solidFill>
                  <a:latin typeface="Times New Roman" pitchFamily="18" charset="0"/>
                </a:rPr>
                <a:t>Media/Internet</a:t>
              </a:r>
            </a:p>
          </p:txBody>
        </p:sp>
        <p:sp>
          <p:nvSpPr>
            <p:cNvPr id="13328" name="Oval 16"/>
            <p:cNvSpPr>
              <a:spLocks noChangeArrowheads="1"/>
            </p:cNvSpPr>
            <p:nvPr/>
          </p:nvSpPr>
          <p:spPr bwMode="auto">
            <a:xfrm>
              <a:off x="2448" y="2640"/>
              <a:ext cx="1008" cy="1008"/>
            </a:xfrm>
            <a:prstGeom prst="ellipse">
              <a:avLst/>
            </a:prstGeom>
            <a:solidFill>
              <a:srgbClr val="217325"/>
            </a:solidFill>
            <a:ln w="12700">
              <a:solidFill>
                <a:srgbClr val="FFFF00"/>
              </a:solidFill>
              <a:round/>
              <a:headEnd type="none" w="sm" len="sm"/>
              <a:tailEnd type="none" w="sm" len="sm"/>
            </a:ln>
          </p:spPr>
          <p:txBody>
            <a:bodyPr wrap="none" anchor="ctr"/>
            <a:lstStyle/>
            <a:p>
              <a:endParaRPr lang="en-US">
                <a:latin typeface="Constantia" pitchFamily="18" charset="0"/>
              </a:endParaRPr>
            </a:p>
          </p:txBody>
        </p:sp>
        <p:sp>
          <p:nvSpPr>
            <p:cNvPr id="13329" name="Text Box 17"/>
            <p:cNvSpPr txBox="1">
              <a:spLocks noChangeArrowheads="1"/>
            </p:cNvSpPr>
            <p:nvPr/>
          </p:nvSpPr>
          <p:spPr bwMode="auto">
            <a:xfrm>
              <a:off x="2736" y="2640"/>
              <a:ext cx="52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   Family</a:t>
              </a:r>
            </a:p>
          </p:txBody>
        </p:sp>
        <p:sp>
          <p:nvSpPr>
            <p:cNvPr id="13330" name="Oval 18"/>
            <p:cNvSpPr>
              <a:spLocks noChangeArrowheads="1"/>
            </p:cNvSpPr>
            <p:nvPr/>
          </p:nvSpPr>
          <p:spPr bwMode="auto">
            <a:xfrm>
              <a:off x="2640" y="2832"/>
              <a:ext cx="624" cy="624"/>
            </a:xfrm>
            <a:prstGeom prst="ellipse">
              <a:avLst/>
            </a:prstGeom>
            <a:solidFill>
              <a:srgbClr val="98004C"/>
            </a:solidFill>
            <a:ln w="12700">
              <a:solidFill>
                <a:srgbClr val="FFFF00"/>
              </a:solidFill>
              <a:round/>
              <a:headEnd type="none" w="sm" len="sm"/>
              <a:tailEnd type="none" w="sm" len="sm"/>
            </a:ln>
          </p:spPr>
          <p:txBody>
            <a:bodyPr wrap="none" anchor="ctr"/>
            <a:lstStyle/>
            <a:p>
              <a:endParaRPr lang="en-US">
                <a:latin typeface="Constantia" pitchFamily="18" charset="0"/>
              </a:endParaRPr>
            </a:p>
          </p:txBody>
        </p:sp>
        <p:sp>
          <p:nvSpPr>
            <p:cNvPr id="13331" name="Text Box 19"/>
            <p:cNvSpPr txBox="1">
              <a:spLocks noChangeArrowheads="1"/>
            </p:cNvSpPr>
            <p:nvPr/>
          </p:nvSpPr>
          <p:spPr bwMode="auto">
            <a:xfrm>
              <a:off x="2688" y="3024"/>
              <a:ext cx="57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a:solidFill>
                    <a:srgbClr val="FFFF00"/>
                  </a:solidFill>
                  <a:latin typeface="Times New Roman" pitchFamily="18" charset="0"/>
                </a:rPr>
                <a:t>      Youth</a:t>
              </a:r>
            </a:p>
          </p:txBody>
        </p:sp>
      </p:grpSp>
      <p:sp>
        <p:nvSpPr>
          <p:cNvPr id="2" name="Rectangle 1"/>
          <p:cNvSpPr/>
          <p:nvPr/>
        </p:nvSpPr>
        <p:spPr>
          <a:xfrm>
            <a:off x="6825896" y="4105578"/>
            <a:ext cx="1871042" cy="1614201"/>
          </a:xfrm>
          <a:prstGeom prst="rect">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400" dirty="0"/>
              <a:t>Reciprocal process</a:t>
            </a:r>
          </a:p>
          <a:p>
            <a:pPr marL="285750" indent="-285750" algn="ctr">
              <a:buFont typeface="Arial" panose="020B0604020202020204" pitchFamily="34" charset="0"/>
              <a:buChar char="•"/>
            </a:pPr>
            <a:r>
              <a:rPr lang="en-US" sz="2400" dirty="0"/>
              <a:t>Agency</a:t>
            </a:r>
          </a:p>
        </p:txBody>
      </p:sp>
    </p:spTree>
    <p:extLst>
      <p:ext uri="{BB962C8B-B14F-4D97-AF65-F5344CB8AC3E}">
        <p14:creationId xmlns:p14="http://schemas.microsoft.com/office/powerpoint/2010/main" val="9282749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Maslow’s Hierarchy of Needs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7515" y="1846263"/>
            <a:ext cx="5190695" cy="4249737"/>
          </a:xfrm>
        </p:spPr>
      </p:pic>
    </p:spTree>
    <p:extLst>
      <p:ext uri="{BB962C8B-B14F-4D97-AF65-F5344CB8AC3E}">
        <p14:creationId xmlns:p14="http://schemas.microsoft.com/office/powerpoint/2010/main" val="15483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043490" y="838200"/>
            <a:ext cx="7024744" cy="862013"/>
          </a:xfrm>
        </p:spPr>
        <p:txBody>
          <a:bodyPr>
            <a:normAutofit/>
          </a:bodyPr>
          <a:lstStyle/>
          <a:p>
            <a:pPr marL="54864" eaLnBrk="1" fontAlgn="auto" hangingPunct="1">
              <a:spcAft>
                <a:spcPts val="0"/>
              </a:spcAft>
              <a:defRPr/>
            </a:pPr>
            <a:r>
              <a:rPr lang="en-US" dirty="0"/>
              <a:t>Social Toxicity</a:t>
            </a:r>
          </a:p>
        </p:txBody>
      </p:sp>
      <p:sp>
        <p:nvSpPr>
          <p:cNvPr id="13315" name="Rectangle 3"/>
          <p:cNvSpPr>
            <a:spLocks noGrp="1" noChangeArrowheads="1"/>
          </p:cNvSpPr>
          <p:nvPr>
            <p:ph idx="1"/>
          </p:nvPr>
        </p:nvSpPr>
        <p:spPr>
          <a:xfrm>
            <a:off x="685800" y="2740025"/>
            <a:ext cx="7543800" cy="992188"/>
          </a:xfrm>
        </p:spPr>
        <p:txBody>
          <a:bodyPr>
            <a:normAutofit/>
          </a:bodyPr>
          <a:lstStyle/>
          <a:p>
            <a:pPr marL="0" indent="0" algn="ctr" eaLnBrk="1" fontAlgn="auto" hangingPunct="1">
              <a:lnSpc>
                <a:spcPct val="90000"/>
              </a:lnSpc>
              <a:spcBef>
                <a:spcPts val="0"/>
              </a:spcBef>
              <a:spcAft>
                <a:spcPts val="0"/>
              </a:spcAft>
              <a:buClr>
                <a:schemeClr val="accent3"/>
              </a:buClr>
              <a:buFont typeface="Wingdings" pitchFamily="2" charset="2"/>
              <a:buNone/>
              <a:defRPr/>
            </a:pPr>
            <a:r>
              <a:rPr lang="en-US" sz="3200" b="1" dirty="0"/>
              <a:t>Social factors that poison youths’ well-being and healthy development</a:t>
            </a:r>
          </a:p>
        </p:txBody>
      </p:sp>
      <p:sp>
        <p:nvSpPr>
          <p:cNvPr id="13316" name="WordArt 4"/>
          <p:cNvSpPr>
            <a:spLocks noChangeArrowheads="1" noChangeShapeType="1" noTextEdit="1"/>
          </p:cNvSpPr>
          <p:nvPr/>
        </p:nvSpPr>
        <p:spPr bwMode="auto">
          <a:xfrm>
            <a:off x="7620000" y="4267200"/>
            <a:ext cx="1028700" cy="492125"/>
          </a:xfrm>
          <a:prstGeom prst="rect">
            <a:avLst/>
          </a:prstGeom>
        </p:spPr>
        <p:txBody>
          <a:bodyPr wrap="none" fromWordArt="1">
            <a:prstTxWarp prst="textInflateBottom">
              <a:avLst>
                <a:gd name="adj" fmla="val 68083"/>
              </a:avLst>
            </a:prstTxWarp>
          </a:bodyPr>
          <a:lstStyle/>
          <a:p>
            <a:pPr algn="ctr"/>
            <a:r>
              <a:rPr lang="en-US" sz="2800" kern="10">
                <a:ln w="9525">
                  <a:solidFill>
                    <a:srgbClr val="FF0000"/>
                  </a:solidFill>
                  <a:round/>
                  <a:headEnd/>
                  <a:tailEnd/>
                </a:ln>
                <a:solidFill>
                  <a:srgbClr val="000000"/>
                </a:solidFill>
                <a:latin typeface="Times New Roman"/>
                <a:cs typeface="Times New Roman"/>
              </a:rPr>
              <a:t>SEXISM</a:t>
            </a:r>
          </a:p>
        </p:txBody>
      </p:sp>
      <p:sp>
        <p:nvSpPr>
          <p:cNvPr id="13317" name="WordArt 5" descr="White marble"/>
          <p:cNvSpPr>
            <a:spLocks noChangeArrowheads="1" noChangeShapeType="1" noTextEdit="1"/>
          </p:cNvSpPr>
          <p:nvPr/>
        </p:nvSpPr>
        <p:spPr bwMode="auto">
          <a:xfrm>
            <a:off x="664464" y="5141522"/>
            <a:ext cx="1552575" cy="4953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dirty="0">
                <a:ln w="9525">
                  <a:round/>
                  <a:headEnd/>
                  <a:tailEnd/>
                </a:ln>
                <a:blipFill dpi="0" rotWithShape="0">
                  <a:blip r:embed="rId3"/>
                  <a:srcRect/>
                  <a:tile tx="0" ty="0" sx="100000" sy="100000" flip="none" algn="tl"/>
                </a:blipFill>
                <a:latin typeface="Arial Black"/>
              </a:rPr>
              <a:t>RACISM</a:t>
            </a:r>
          </a:p>
        </p:txBody>
      </p:sp>
      <p:sp>
        <p:nvSpPr>
          <p:cNvPr id="13318" name="WordArt 6"/>
          <p:cNvSpPr>
            <a:spLocks noChangeArrowheads="1" noChangeShapeType="1" noTextEdit="1"/>
          </p:cNvSpPr>
          <p:nvPr/>
        </p:nvSpPr>
        <p:spPr bwMode="auto">
          <a:xfrm rot="1342809">
            <a:off x="1211263" y="1827213"/>
            <a:ext cx="2141537" cy="779462"/>
          </a:xfrm>
          <a:prstGeom prst="rect">
            <a:avLst/>
          </a:prstGeom>
        </p:spPr>
        <p:txBody>
          <a:bodyPr wrap="none" fromWordArt="1">
            <a:prstTxWarp prst="textSlantUp">
              <a:avLst>
                <a:gd name="adj" fmla="val 55556"/>
              </a:avLst>
            </a:prstTxWarp>
          </a:bodyPr>
          <a:lstStyle/>
          <a:p>
            <a:pPr algn="ctr"/>
            <a:r>
              <a:rPr lang="en-US" sz="2800" kern="10" dirty="0">
                <a:ln w="9525">
                  <a:solidFill>
                    <a:srgbClr val="000000"/>
                  </a:solidFill>
                  <a:round/>
                  <a:headEnd/>
                  <a:tailEnd/>
                </a:ln>
                <a:solidFill>
                  <a:schemeClr val="accent3">
                    <a:lumMod val="60000"/>
                    <a:lumOff val="40000"/>
                  </a:schemeClr>
                </a:solidFill>
                <a:latin typeface="Arial Black"/>
              </a:rPr>
              <a:t>VIOLENCE</a:t>
            </a:r>
          </a:p>
        </p:txBody>
      </p:sp>
      <p:sp>
        <p:nvSpPr>
          <p:cNvPr id="13319" name="WordArt 7"/>
          <p:cNvSpPr>
            <a:spLocks noChangeArrowheads="1" noChangeShapeType="1" noTextEdit="1"/>
          </p:cNvSpPr>
          <p:nvPr/>
        </p:nvSpPr>
        <p:spPr bwMode="auto">
          <a:xfrm>
            <a:off x="5905501" y="4552147"/>
            <a:ext cx="15240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kern="10" dirty="0">
                <a:effectLst>
                  <a:outerShdw dist="35921" dir="2700000" algn="ctr" rotWithShape="0">
                    <a:srgbClr val="C0C0C0">
                      <a:alpha val="79999"/>
                    </a:srgbClr>
                  </a:outerShdw>
                </a:effectLst>
                <a:latin typeface="Impact"/>
              </a:rPr>
              <a:t>POVERTY</a:t>
            </a:r>
          </a:p>
        </p:txBody>
      </p:sp>
      <p:sp>
        <p:nvSpPr>
          <p:cNvPr id="13320" name="WordArt 8"/>
          <p:cNvSpPr>
            <a:spLocks noChangeArrowheads="1" noChangeShapeType="1" noTextEdit="1"/>
          </p:cNvSpPr>
          <p:nvPr/>
        </p:nvSpPr>
        <p:spPr bwMode="auto">
          <a:xfrm>
            <a:off x="6400800" y="838200"/>
            <a:ext cx="2209800" cy="862013"/>
          </a:xfrm>
          <a:prstGeom prst="rect">
            <a:avLst/>
          </a:prstGeom>
        </p:spPr>
        <p:txBody>
          <a:bodyPr wrap="none" fromWordArt="1">
            <a:prstTxWarp prst="textSlantUp">
              <a:avLst>
                <a:gd name="adj" fmla="val 55556"/>
              </a:avLst>
            </a:prstTxWarp>
          </a:bodyPr>
          <a:lstStyle/>
          <a:p>
            <a:pPr algn="ctr"/>
            <a:r>
              <a:rPr lang="en-US" sz="2800" kern="10">
                <a:ln w="9525">
                  <a:solidFill>
                    <a:srgbClr val="5F5F5F"/>
                  </a:solidFill>
                  <a:round/>
                  <a:headEnd/>
                  <a:tailEnd/>
                </a:ln>
                <a:solidFill>
                  <a:srgbClr val="000000"/>
                </a:solidFill>
                <a:latin typeface="Arial Black"/>
              </a:rPr>
              <a:t>HOMOPHOBIA</a:t>
            </a:r>
          </a:p>
        </p:txBody>
      </p:sp>
      <p:sp>
        <p:nvSpPr>
          <p:cNvPr id="13321" name="WordArt 9"/>
          <p:cNvSpPr>
            <a:spLocks noChangeArrowheads="1" noChangeShapeType="1" noTextEdit="1"/>
          </p:cNvSpPr>
          <p:nvPr/>
        </p:nvSpPr>
        <p:spPr bwMode="auto">
          <a:xfrm rot="770862">
            <a:off x="382423" y="4428940"/>
            <a:ext cx="4133850" cy="371475"/>
          </a:xfrm>
          <a:prstGeom prst="rect">
            <a:avLst/>
          </a:prstGeom>
        </p:spPr>
        <p:txBody>
          <a:bodyPr wrap="none" fromWordArt="1">
            <a:prstTxWarp prst="textPlain">
              <a:avLst>
                <a:gd name="adj" fmla="val 50000"/>
              </a:avLst>
            </a:prstTxWarp>
          </a:bodyPr>
          <a:lstStyle/>
          <a:p>
            <a:pPr algn="ctr"/>
            <a:r>
              <a:rPr lang="en-US" sz="2400" kern="10" dirty="0">
                <a:ln w="19050">
                  <a:solidFill>
                    <a:srgbClr val="99CCFF"/>
                  </a:solidFill>
                  <a:round/>
                  <a:headEnd/>
                  <a:tailEnd/>
                </a:ln>
                <a:solidFill>
                  <a:srgbClr val="0066CC"/>
                </a:solidFill>
                <a:effectLst>
                  <a:outerShdw dist="35921" dir="2700000" algn="ctr" rotWithShape="0">
                    <a:srgbClr val="990000"/>
                  </a:outerShdw>
                </a:effectLst>
                <a:latin typeface="Impact"/>
              </a:rPr>
              <a:t>DISRUPTED FAMILY RELATIONSHIPS</a:t>
            </a:r>
          </a:p>
        </p:txBody>
      </p:sp>
      <p:sp>
        <p:nvSpPr>
          <p:cNvPr id="13322" name="WordArt 10"/>
          <p:cNvSpPr>
            <a:spLocks noChangeArrowheads="1" noChangeShapeType="1" noTextEdit="1"/>
          </p:cNvSpPr>
          <p:nvPr/>
        </p:nvSpPr>
        <p:spPr bwMode="auto">
          <a:xfrm>
            <a:off x="5267325" y="1948163"/>
            <a:ext cx="2962275" cy="623888"/>
          </a:xfrm>
          <a:prstGeom prst="rect">
            <a:avLst/>
          </a:prstGeom>
        </p:spPr>
        <p:txBody>
          <a:bodyPr wrap="none" fromWordArt="1">
            <a:prstTxWarp prst="textSlantUp">
              <a:avLst>
                <a:gd name="adj" fmla="val 32056"/>
              </a:avLst>
            </a:prstTxWarp>
          </a:bodyPr>
          <a:lstStyle/>
          <a:p>
            <a:pPr algn="ctr"/>
            <a:r>
              <a:rPr lang="en-US" sz="2800" kern="10" dirty="0">
                <a:ln w="9525">
                  <a:solidFill>
                    <a:srgbClr val="CC99FF"/>
                  </a:solidFill>
                  <a:round/>
                  <a:headEnd/>
                  <a:tailEnd/>
                </a:ln>
                <a:solidFill>
                  <a:schemeClr val="accent5"/>
                </a:solidFill>
                <a:effectLst>
                  <a:outerShdw dist="53882" dir="2700000" algn="ctr" rotWithShape="0">
                    <a:srgbClr val="9999FF">
                      <a:alpha val="79999"/>
                    </a:srgbClr>
                  </a:outerShdw>
                </a:effectLst>
                <a:latin typeface="Impact"/>
              </a:rPr>
              <a:t>SEXUAL EXPLOITATION</a:t>
            </a:r>
          </a:p>
        </p:txBody>
      </p:sp>
      <p:sp>
        <p:nvSpPr>
          <p:cNvPr id="13323" name="WordArt 11" descr="Narrow vertical"/>
          <p:cNvSpPr>
            <a:spLocks noChangeArrowheads="1" noChangeShapeType="1" noTextEdit="1"/>
          </p:cNvSpPr>
          <p:nvPr/>
        </p:nvSpPr>
        <p:spPr bwMode="auto">
          <a:xfrm rot="-265089">
            <a:off x="3610988" y="3766084"/>
            <a:ext cx="3609975" cy="607570"/>
          </a:xfrm>
          <a:prstGeom prst="rect">
            <a:avLst/>
          </a:prstGeom>
        </p:spPr>
        <p:txBody>
          <a:bodyPr wrap="none" fromWordArt="1">
            <a:prstTxWarp prst="textCurveUp">
              <a:avLst>
                <a:gd name="adj" fmla="val 40356"/>
              </a:avLst>
            </a:prstTxWarp>
          </a:bodyPr>
          <a:lstStyle/>
          <a:p>
            <a:pPr algn="ctr"/>
            <a:r>
              <a:rPr lang="en-US" sz="28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HEALTH THREATS</a:t>
            </a:r>
          </a:p>
        </p:txBody>
      </p:sp>
      <p:sp>
        <p:nvSpPr>
          <p:cNvPr id="13324" name="WordArt 12"/>
          <p:cNvSpPr>
            <a:spLocks noChangeArrowheads="1" noChangeShapeType="1" noTextEdit="1"/>
          </p:cNvSpPr>
          <p:nvPr/>
        </p:nvSpPr>
        <p:spPr bwMode="auto">
          <a:xfrm>
            <a:off x="2614042" y="5522976"/>
            <a:ext cx="6153150" cy="609600"/>
          </a:xfrm>
          <a:prstGeom prst="rect">
            <a:avLst/>
          </a:prstGeom>
        </p:spPr>
        <p:txBody>
          <a:bodyPr wrap="none" fromWordArt="1">
            <a:prstTxWarp prst="textCanDown">
              <a:avLst>
                <a:gd name="adj" fmla="val 33333"/>
              </a:avLst>
            </a:prstTxWarp>
          </a:bodyPr>
          <a:lstStyle/>
          <a:p>
            <a:pPr algn="ctr"/>
            <a:r>
              <a:rPr lang="en-US" sz="2000" b="1" kern="10" dirty="0">
                <a:ln w="9525">
                  <a:solidFill>
                    <a:srgbClr val="000000"/>
                  </a:solidFill>
                  <a:round/>
                  <a:headEnd/>
                  <a:tailEnd/>
                </a:ln>
                <a:solidFill>
                  <a:srgbClr val="FFCC00"/>
                </a:solidFill>
                <a:latin typeface="Times New Roman"/>
                <a:cs typeface="Times New Roman"/>
              </a:rPr>
              <a:t>LACK OF BENEVOLENT ADULT AUTHORITY</a:t>
            </a:r>
          </a:p>
        </p:txBody>
      </p:sp>
    </p:spTree>
    <p:extLst>
      <p:ext uri="{BB962C8B-B14F-4D97-AF65-F5344CB8AC3E}">
        <p14:creationId xmlns:p14="http://schemas.microsoft.com/office/powerpoint/2010/main" val="2085183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down)">
                                      <p:cBhvr>
                                        <p:cTn id="7" dur="290">
                                          <p:stCondLst>
                                            <p:cond delay="0"/>
                                          </p:stCondLst>
                                        </p:cTn>
                                        <p:tgtEl>
                                          <p:spTgt spid="13320"/>
                                        </p:tgtEl>
                                      </p:cBhvr>
                                    </p:animEffect>
                                    <p:anim calcmode="lin" valueType="num">
                                      <p:cBhvr>
                                        <p:cTn id="8" dur="911" tmFilter="0,0; 0.14,0.36; 0.43,0.73; 0.71,0.91; 1.0,1.0">
                                          <p:stCondLst>
                                            <p:cond delay="0"/>
                                          </p:stCondLst>
                                        </p:cTn>
                                        <p:tgtEl>
                                          <p:spTgt spid="1332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32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32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32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320"/>
                                        </p:tgtEl>
                                        <p:attrNameLst>
                                          <p:attrName>ppt_y</p:attrName>
                                        </p:attrNameLst>
                                      </p:cBhvr>
                                      <p:tavLst>
                                        <p:tav tm="0" fmla="#ppt_y-sin(pi*$)/81">
                                          <p:val>
                                            <p:fltVal val="0"/>
                                          </p:val>
                                        </p:tav>
                                        <p:tav tm="100000">
                                          <p:val>
                                            <p:fltVal val="1"/>
                                          </p:val>
                                        </p:tav>
                                      </p:tavLst>
                                    </p:anim>
                                    <p:animScale>
                                      <p:cBhvr>
                                        <p:cTn id="13" dur="13">
                                          <p:stCondLst>
                                            <p:cond delay="325"/>
                                          </p:stCondLst>
                                        </p:cTn>
                                        <p:tgtEl>
                                          <p:spTgt spid="13320"/>
                                        </p:tgtEl>
                                      </p:cBhvr>
                                      <p:to x="100000" y="60000"/>
                                    </p:animScale>
                                    <p:animScale>
                                      <p:cBhvr>
                                        <p:cTn id="14" dur="83" decel="50000">
                                          <p:stCondLst>
                                            <p:cond delay="338"/>
                                          </p:stCondLst>
                                        </p:cTn>
                                        <p:tgtEl>
                                          <p:spTgt spid="13320"/>
                                        </p:tgtEl>
                                      </p:cBhvr>
                                      <p:to x="100000" y="100000"/>
                                    </p:animScale>
                                    <p:animScale>
                                      <p:cBhvr>
                                        <p:cTn id="15" dur="13">
                                          <p:stCondLst>
                                            <p:cond delay="656"/>
                                          </p:stCondLst>
                                        </p:cTn>
                                        <p:tgtEl>
                                          <p:spTgt spid="13320"/>
                                        </p:tgtEl>
                                      </p:cBhvr>
                                      <p:to x="100000" y="80000"/>
                                    </p:animScale>
                                    <p:animScale>
                                      <p:cBhvr>
                                        <p:cTn id="16" dur="83" decel="50000">
                                          <p:stCondLst>
                                            <p:cond delay="669"/>
                                          </p:stCondLst>
                                        </p:cTn>
                                        <p:tgtEl>
                                          <p:spTgt spid="13320"/>
                                        </p:tgtEl>
                                      </p:cBhvr>
                                      <p:to x="100000" y="100000"/>
                                    </p:animScale>
                                    <p:animScale>
                                      <p:cBhvr>
                                        <p:cTn id="17" dur="13">
                                          <p:stCondLst>
                                            <p:cond delay="821"/>
                                          </p:stCondLst>
                                        </p:cTn>
                                        <p:tgtEl>
                                          <p:spTgt spid="13320"/>
                                        </p:tgtEl>
                                      </p:cBhvr>
                                      <p:to x="100000" y="90000"/>
                                    </p:animScale>
                                    <p:animScale>
                                      <p:cBhvr>
                                        <p:cTn id="18" dur="83" decel="50000">
                                          <p:stCondLst>
                                            <p:cond delay="834"/>
                                          </p:stCondLst>
                                        </p:cTn>
                                        <p:tgtEl>
                                          <p:spTgt spid="13320"/>
                                        </p:tgtEl>
                                      </p:cBhvr>
                                      <p:to x="100000" y="100000"/>
                                    </p:animScale>
                                    <p:animScale>
                                      <p:cBhvr>
                                        <p:cTn id="19" dur="13">
                                          <p:stCondLst>
                                            <p:cond delay="904"/>
                                          </p:stCondLst>
                                        </p:cTn>
                                        <p:tgtEl>
                                          <p:spTgt spid="13320"/>
                                        </p:tgtEl>
                                      </p:cBhvr>
                                      <p:to x="100000" y="95000"/>
                                    </p:animScale>
                                    <p:animScale>
                                      <p:cBhvr>
                                        <p:cTn id="20" dur="83" decel="50000">
                                          <p:stCondLst>
                                            <p:cond delay="917"/>
                                          </p:stCondLst>
                                        </p:cTn>
                                        <p:tgtEl>
                                          <p:spTgt spid="13320"/>
                                        </p:tgtEl>
                                      </p:cBhvr>
                                      <p:to x="100000" y="100000"/>
                                    </p:animScale>
                                  </p:childTnLst>
                                </p:cTn>
                              </p:par>
                            </p:childTnLst>
                          </p:cTn>
                        </p:par>
                        <p:par>
                          <p:cTn id="21" fill="hold" nodeType="afterGroup">
                            <p:stCondLst>
                              <p:cond delay="1000"/>
                            </p:stCondLst>
                            <p:childTnLst>
                              <p:par>
                                <p:cTn id="22" presetID="23" presetClass="entr" presetSubtype="16" fill="hold" grpId="0" nodeType="afterEffect">
                                  <p:stCondLst>
                                    <p:cond delay="0"/>
                                  </p:stCondLst>
                                  <p:childTnLst>
                                    <p:set>
                                      <p:cBhvr>
                                        <p:cTn id="23" dur="1" fill="hold">
                                          <p:stCondLst>
                                            <p:cond delay="0"/>
                                          </p:stCondLst>
                                        </p:cTn>
                                        <p:tgtEl>
                                          <p:spTgt spid="13322"/>
                                        </p:tgtEl>
                                        <p:attrNameLst>
                                          <p:attrName>style.visibility</p:attrName>
                                        </p:attrNameLst>
                                      </p:cBhvr>
                                      <p:to>
                                        <p:strVal val="visible"/>
                                      </p:to>
                                    </p:set>
                                    <p:anim calcmode="lin" valueType="num">
                                      <p:cBhvr>
                                        <p:cTn id="24" dur="500" fill="hold"/>
                                        <p:tgtEl>
                                          <p:spTgt spid="13322"/>
                                        </p:tgtEl>
                                        <p:attrNameLst>
                                          <p:attrName>ppt_w</p:attrName>
                                        </p:attrNameLst>
                                      </p:cBhvr>
                                      <p:tavLst>
                                        <p:tav tm="0">
                                          <p:val>
                                            <p:fltVal val="0"/>
                                          </p:val>
                                        </p:tav>
                                        <p:tav tm="100000">
                                          <p:val>
                                            <p:strVal val="#ppt_w"/>
                                          </p:val>
                                        </p:tav>
                                      </p:tavLst>
                                    </p:anim>
                                    <p:anim calcmode="lin" valueType="num">
                                      <p:cBhvr>
                                        <p:cTn id="25" dur="500" fill="hold"/>
                                        <p:tgtEl>
                                          <p:spTgt spid="13322"/>
                                        </p:tgtEl>
                                        <p:attrNameLst>
                                          <p:attrName>ppt_h</p:attrName>
                                        </p:attrNameLst>
                                      </p:cBhvr>
                                      <p:tavLst>
                                        <p:tav tm="0">
                                          <p:val>
                                            <p:fltVal val="0"/>
                                          </p:val>
                                        </p:tav>
                                        <p:tav tm="100000">
                                          <p:val>
                                            <p:strVal val="#ppt_h"/>
                                          </p:val>
                                        </p:tav>
                                      </p:tavLst>
                                    </p:anim>
                                  </p:childTnLst>
                                </p:cTn>
                              </p:par>
                            </p:childTnLst>
                          </p:cTn>
                        </p:par>
                        <p:par>
                          <p:cTn id="26" fill="hold" nodeType="afterGroup">
                            <p:stCondLst>
                              <p:cond delay="1500"/>
                            </p:stCondLst>
                            <p:childTnLst>
                              <p:par>
                                <p:cTn id="27" presetID="51" presetClass="entr" presetSubtype="0" fill="hold" grpId="0" nodeType="afterEffect">
                                  <p:stCondLst>
                                    <p:cond delay="0"/>
                                  </p:stCondLst>
                                  <p:childTnLst>
                                    <p:set>
                                      <p:cBhvr>
                                        <p:cTn id="28" dur="1" fill="hold">
                                          <p:stCondLst>
                                            <p:cond delay="0"/>
                                          </p:stCondLst>
                                        </p:cTn>
                                        <p:tgtEl>
                                          <p:spTgt spid="13317"/>
                                        </p:tgtEl>
                                        <p:attrNameLst>
                                          <p:attrName>style.visibility</p:attrName>
                                        </p:attrNameLst>
                                      </p:cBhvr>
                                      <p:to>
                                        <p:strVal val="visible"/>
                                      </p:to>
                                    </p:set>
                                    <p:animEffect transition="in" filter="fade">
                                      <p:cBhvr>
                                        <p:cTn id="29" dur="385" decel="100000"/>
                                        <p:tgtEl>
                                          <p:spTgt spid="13317"/>
                                        </p:tgtEl>
                                      </p:cBhvr>
                                    </p:animEffect>
                                    <p:animScale>
                                      <p:cBhvr>
                                        <p:cTn id="30" dur="385" decel="100000"/>
                                        <p:tgtEl>
                                          <p:spTgt spid="13317"/>
                                        </p:tgtEl>
                                      </p:cBhvr>
                                      <p:from x="10000" y="10000"/>
                                      <p:to x="200000" y="450000"/>
                                    </p:animScale>
                                    <p:animScale>
                                      <p:cBhvr>
                                        <p:cTn id="31" dur="615" accel="100000" fill="hold">
                                          <p:stCondLst>
                                            <p:cond delay="385"/>
                                          </p:stCondLst>
                                        </p:cTn>
                                        <p:tgtEl>
                                          <p:spTgt spid="13317"/>
                                        </p:tgtEl>
                                      </p:cBhvr>
                                      <p:from x="200000" y="450000"/>
                                      <p:to x="100000" y="100000"/>
                                    </p:animScale>
                                    <p:set>
                                      <p:cBhvr>
                                        <p:cTn id="32" dur="385" fill="hold"/>
                                        <p:tgtEl>
                                          <p:spTgt spid="13317"/>
                                        </p:tgtEl>
                                        <p:attrNameLst>
                                          <p:attrName>ppt_x</p:attrName>
                                        </p:attrNameLst>
                                      </p:cBhvr>
                                      <p:to>
                                        <p:strVal val="(0.5)"/>
                                      </p:to>
                                    </p:set>
                                    <p:anim from="(0.5)" to="(#ppt_x)" calcmode="lin" valueType="num">
                                      <p:cBhvr>
                                        <p:cTn id="33" dur="615" accel="100000" fill="hold">
                                          <p:stCondLst>
                                            <p:cond delay="385"/>
                                          </p:stCondLst>
                                        </p:cTn>
                                        <p:tgtEl>
                                          <p:spTgt spid="13317"/>
                                        </p:tgtEl>
                                        <p:attrNameLst>
                                          <p:attrName>ppt_x</p:attrName>
                                        </p:attrNameLst>
                                      </p:cBhvr>
                                    </p:anim>
                                    <p:set>
                                      <p:cBhvr>
                                        <p:cTn id="34" dur="385" fill="hold"/>
                                        <p:tgtEl>
                                          <p:spTgt spid="13317"/>
                                        </p:tgtEl>
                                        <p:attrNameLst>
                                          <p:attrName>ppt_y</p:attrName>
                                        </p:attrNameLst>
                                      </p:cBhvr>
                                      <p:to>
                                        <p:strVal val="(#ppt_y+0.4)"/>
                                      </p:to>
                                    </p:set>
                                    <p:anim from="(#ppt_y+0.4)" to="(#ppt_y)" calcmode="lin" valueType="num">
                                      <p:cBhvr>
                                        <p:cTn id="35" dur="615" accel="100000" fill="hold">
                                          <p:stCondLst>
                                            <p:cond delay="385"/>
                                          </p:stCondLst>
                                        </p:cTn>
                                        <p:tgtEl>
                                          <p:spTgt spid="13317"/>
                                        </p:tgtEl>
                                        <p:attrNameLst>
                                          <p:attrName>ppt_y</p:attrName>
                                        </p:attrNameLst>
                                      </p:cBhvr>
                                    </p:anim>
                                  </p:childTnLst>
                                </p:cTn>
                              </p:par>
                            </p:childTnLst>
                          </p:cTn>
                        </p:par>
                        <p:par>
                          <p:cTn id="36" fill="hold" nodeType="afterGroup">
                            <p:stCondLst>
                              <p:cond delay="2500"/>
                            </p:stCondLst>
                            <p:childTnLst>
                              <p:par>
                                <p:cTn id="37" presetID="24" presetClass="entr" presetSubtype="0" fill="hold" grpId="0" nodeType="afterEffect">
                                  <p:stCondLst>
                                    <p:cond delay="0"/>
                                  </p:stCondLst>
                                  <p:childTnLst>
                                    <p:set>
                                      <p:cBhvr>
                                        <p:cTn id="38" dur="1" fill="hold">
                                          <p:stCondLst>
                                            <p:cond delay="0"/>
                                          </p:stCondLst>
                                        </p:cTn>
                                        <p:tgtEl>
                                          <p:spTgt spid="13316"/>
                                        </p:tgtEl>
                                        <p:attrNameLst>
                                          <p:attrName>style.visibility</p:attrName>
                                        </p:attrNameLst>
                                      </p:cBhvr>
                                      <p:to>
                                        <p:strVal val="visible"/>
                                      </p:to>
                                    </p:set>
                                    <p:anim to="" calcmode="lin" valueType="num">
                                      <p:cBhvr>
                                        <p:cTn id="39" dur="1" fill="hold"/>
                                        <p:tgtEl>
                                          <p:spTgt spid="13316"/>
                                        </p:tgtEl>
                                        <p:attrNameLst>
                                          <p:attrName/>
                                        </p:attrNameLst>
                                      </p:cBhvr>
                                    </p:anim>
                                  </p:childTnLst>
                                </p:cTn>
                              </p:par>
                            </p:childTnLst>
                          </p:cTn>
                        </p:par>
                        <p:par>
                          <p:cTn id="40" fill="hold" nodeType="afterGroup">
                            <p:stCondLst>
                              <p:cond delay="2500"/>
                            </p:stCondLst>
                            <p:childTnLst>
                              <p:par>
                                <p:cTn id="41" presetID="24" presetClass="entr" presetSubtype="0" fill="hold" grpId="0" nodeType="afterEffect">
                                  <p:stCondLst>
                                    <p:cond delay="0"/>
                                  </p:stCondLst>
                                  <p:childTnLst>
                                    <p:set>
                                      <p:cBhvr>
                                        <p:cTn id="42" dur="1" fill="hold">
                                          <p:stCondLst>
                                            <p:cond delay="0"/>
                                          </p:stCondLst>
                                        </p:cTn>
                                        <p:tgtEl>
                                          <p:spTgt spid="13324"/>
                                        </p:tgtEl>
                                        <p:attrNameLst>
                                          <p:attrName>style.visibility</p:attrName>
                                        </p:attrNameLst>
                                      </p:cBhvr>
                                      <p:to>
                                        <p:strVal val="visible"/>
                                      </p:to>
                                    </p:set>
                                    <p:anim to="" calcmode="lin" valueType="num">
                                      <p:cBhvr>
                                        <p:cTn id="43" dur="1" fill="hold"/>
                                        <p:tgtEl>
                                          <p:spTgt spid="13324"/>
                                        </p:tgtEl>
                                        <p:attrNameLst>
                                          <p:attrName/>
                                        </p:attrNameLst>
                                      </p:cBhvr>
                                    </p:anim>
                                  </p:childTnLst>
                                </p:cTn>
                              </p:par>
                            </p:childTnLst>
                          </p:cTn>
                        </p:par>
                        <p:par>
                          <p:cTn id="44" fill="hold" nodeType="afterGroup">
                            <p:stCondLst>
                              <p:cond delay="2500"/>
                            </p:stCondLst>
                            <p:childTnLst>
                              <p:par>
                                <p:cTn id="45" presetID="24" presetClass="entr" presetSubtype="0" fill="hold" grpId="0" nodeType="afterEffect">
                                  <p:stCondLst>
                                    <p:cond delay="0"/>
                                  </p:stCondLst>
                                  <p:childTnLst>
                                    <p:set>
                                      <p:cBhvr>
                                        <p:cTn id="46" dur="1" fill="hold">
                                          <p:stCondLst>
                                            <p:cond delay="0"/>
                                          </p:stCondLst>
                                        </p:cTn>
                                        <p:tgtEl>
                                          <p:spTgt spid="13318"/>
                                        </p:tgtEl>
                                        <p:attrNameLst>
                                          <p:attrName>style.visibility</p:attrName>
                                        </p:attrNameLst>
                                      </p:cBhvr>
                                      <p:to>
                                        <p:strVal val="visible"/>
                                      </p:to>
                                    </p:set>
                                    <p:anim to="" calcmode="lin" valueType="num">
                                      <p:cBhvr>
                                        <p:cTn id="47" dur="1" fill="hold"/>
                                        <p:tgtEl>
                                          <p:spTgt spid="13318"/>
                                        </p:tgtEl>
                                        <p:attrNameLst>
                                          <p:attrName/>
                                        </p:attrNameLst>
                                      </p:cBhvr>
                                    </p:anim>
                                  </p:childTnLst>
                                </p:cTn>
                              </p:par>
                            </p:childTnLst>
                          </p:cTn>
                        </p:par>
                        <p:par>
                          <p:cTn id="48" fill="hold" nodeType="afterGroup">
                            <p:stCondLst>
                              <p:cond delay="2500"/>
                            </p:stCondLst>
                            <p:childTnLst>
                              <p:par>
                                <p:cTn id="49" presetID="24" presetClass="entr" presetSubtype="0" fill="hold" grpId="0" nodeType="afterEffect">
                                  <p:stCondLst>
                                    <p:cond delay="0"/>
                                  </p:stCondLst>
                                  <p:childTnLst>
                                    <p:set>
                                      <p:cBhvr>
                                        <p:cTn id="50" dur="1" fill="hold">
                                          <p:stCondLst>
                                            <p:cond delay="0"/>
                                          </p:stCondLst>
                                        </p:cTn>
                                        <p:tgtEl>
                                          <p:spTgt spid="13323"/>
                                        </p:tgtEl>
                                        <p:attrNameLst>
                                          <p:attrName>style.visibility</p:attrName>
                                        </p:attrNameLst>
                                      </p:cBhvr>
                                      <p:to>
                                        <p:strVal val="visible"/>
                                      </p:to>
                                    </p:set>
                                    <p:anim to="" calcmode="lin" valueType="num">
                                      <p:cBhvr>
                                        <p:cTn id="51" dur="1" fill="hold"/>
                                        <p:tgtEl>
                                          <p:spTgt spid="13323"/>
                                        </p:tgtEl>
                                        <p:attrNameLst>
                                          <p:attrName/>
                                        </p:attrNameLst>
                                      </p:cBhvr>
                                    </p:anim>
                                  </p:childTnLst>
                                </p:cTn>
                              </p:par>
                            </p:childTnLst>
                          </p:cTn>
                        </p:par>
                        <p:par>
                          <p:cTn id="52" fill="hold" nodeType="afterGroup">
                            <p:stCondLst>
                              <p:cond delay="2500"/>
                            </p:stCondLst>
                            <p:childTnLst>
                              <p:par>
                                <p:cTn id="53" presetID="24" presetClass="entr" presetSubtype="0" fill="hold" grpId="0" nodeType="afterEffect">
                                  <p:stCondLst>
                                    <p:cond delay="0"/>
                                  </p:stCondLst>
                                  <p:childTnLst>
                                    <p:set>
                                      <p:cBhvr>
                                        <p:cTn id="54" dur="1" fill="hold">
                                          <p:stCondLst>
                                            <p:cond delay="0"/>
                                          </p:stCondLst>
                                        </p:cTn>
                                        <p:tgtEl>
                                          <p:spTgt spid="13321"/>
                                        </p:tgtEl>
                                        <p:attrNameLst>
                                          <p:attrName>style.visibility</p:attrName>
                                        </p:attrNameLst>
                                      </p:cBhvr>
                                      <p:to>
                                        <p:strVal val="visible"/>
                                      </p:to>
                                    </p:set>
                                    <p:anim to="" calcmode="lin" valueType="num">
                                      <p:cBhvr>
                                        <p:cTn id="55" dur="1" fill="hold"/>
                                        <p:tgtEl>
                                          <p:spTgt spid="13321"/>
                                        </p:tgtEl>
                                        <p:attrNameLst>
                                          <p:attrName/>
                                        </p:attrNameLst>
                                      </p:cBhvr>
                                    </p:anim>
                                  </p:childTnLst>
                                </p:cTn>
                              </p:par>
                            </p:childTnLst>
                          </p:cTn>
                        </p:par>
                        <p:par>
                          <p:cTn id="56" fill="hold" nodeType="afterGroup">
                            <p:stCondLst>
                              <p:cond delay="2500"/>
                            </p:stCondLst>
                            <p:childTnLst>
                              <p:par>
                                <p:cTn id="57" presetID="24" presetClass="entr" presetSubtype="0" fill="hold" grpId="0" nodeType="afterEffect">
                                  <p:stCondLst>
                                    <p:cond delay="0"/>
                                  </p:stCondLst>
                                  <p:childTnLst>
                                    <p:set>
                                      <p:cBhvr>
                                        <p:cTn id="58" dur="1" fill="hold">
                                          <p:stCondLst>
                                            <p:cond delay="0"/>
                                          </p:stCondLst>
                                        </p:cTn>
                                        <p:tgtEl>
                                          <p:spTgt spid="13319"/>
                                        </p:tgtEl>
                                        <p:attrNameLst>
                                          <p:attrName>style.visibility</p:attrName>
                                        </p:attrNameLst>
                                      </p:cBhvr>
                                      <p:to>
                                        <p:strVal val="visible"/>
                                      </p:to>
                                    </p:set>
                                    <p:anim to="" calcmode="lin" valueType="num">
                                      <p:cBhvr>
                                        <p:cTn id="59" dur="1" fill="hold"/>
                                        <p:tgtEl>
                                          <p:spTgt spid="133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p:bldP spid="13319" grpId="0" animBg="1"/>
      <p:bldP spid="13320" grpId="0" animBg="1"/>
      <p:bldP spid="13321" grpId="0" animBg="1"/>
      <p:bldP spid="13322" grpId="0"/>
      <p:bldP spid="13323" grpId="0" animBg="1"/>
      <p:bldP spid="133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552700" cy="1234441"/>
          </a:xfrm>
        </p:spPr>
        <p:txBody>
          <a:bodyPr>
            <a:normAutofit/>
          </a:bodyPr>
          <a:lstStyle/>
          <a:p>
            <a:r>
              <a:rPr lang="en-US" dirty="0"/>
              <a:t>Inequity and Adolescence</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19600" y="534206"/>
            <a:ext cx="3733800" cy="5594103"/>
          </a:xfrm>
        </p:spPr>
      </p:pic>
      <p:sp>
        <p:nvSpPr>
          <p:cNvPr id="7" name="Text Placeholder 6"/>
          <p:cNvSpPr>
            <a:spLocks noGrp="1"/>
          </p:cNvSpPr>
          <p:nvPr>
            <p:ph type="body" sz="half" idx="2"/>
          </p:nvPr>
        </p:nvSpPr>
        <p:spPr>
          <a:xfrm>
            <a:off x="342900" y="2133600"/>
            <a:ext cx="2552700" cy="4495800"/>
          </a:xfrm>
        </p:spPr>
        <p:txBody>
          <a:bodyPr>
            <a:normAutofit/>
          </a:bodyPr>
          <a:lstStyle/>
          <a:p>
            <a:r>
              <a:rPr lang="en-US" sz="2200" dirty="0"/>
              <a:t>Outcomes for Poor, Black, Latinx and LGBTQ Youth</a:t>
            </a:r>
          </a:p>
          <a:p>
            <a:endParaRPr lang="en-US" sz="200" dirty="0"/>
          </a:p>
          <a:p>
            <a:r>
              <a:rPr lang="en-US" sz="2000" dirty="0">
                <a:latin typeface="Calibri" panose="020F0502020204030204" pitchFamily="34" charset="0"/>
                <a:cs typeface="Calibri" panose="020F0502020204030204" pitchFamily="34" charset="0"/>
              </a:rPr>
              <a:t>Lower High School &amp; College Graduation</a:t>
            </a:r>
          </a:p>
          <a:p>
            <a:r>
              <a:rPr lang="en-US" sz="2000" dirty="0">
                <a:latin typeface="Calibri" panose="020F0502020204030204" pitchFamily="34" charset="0"/>
                <a:cs typeface="Calibri" panose="020F0502020204030204" pitchFamily="34" charset="0"/>
              </a:rPr>
              <a:t>Poor Health Outcomes  (pregnancy, STI, HIV, substance abuse)</a:t>
            </a:r>
          </a:p>
          <a:p>
            <a:r>
              <a:rPr lang="en-US" sz="2000" dirty="0">
                <a:latin typeface="Calibri" panose="020F0502020204030204" pitchFamily="34" charset="0"/>
                <a:cs typeface="Calibri" panose="020F0502020204030204" pitchFamily="34" charset="0"/>
              </a:rPr>
              <a:t>Higher Rates in Detention Rate, Foster Care Placement</a:t>
            </a:r>
          </a:p>
          <a:p>
            <a:endParaRPr lang="en-US" dirty="0"/>
          </a:p>
        </p:txBody>
      </p:sp>
      <p:sp>
        <p:nvSpPr>
          <p:cNvPr id="3" name="TextBox 2">
            <a:extLst>
              <a:ext uri="{FF2B5EF4-FFF2-40B4-BE49-F238E27FC236}">
                <a16:creationId xmlns:a16="http://schemas.microsoft.com/office/drawing/2014/main" id="{79154D84-99BC-4CBE-AB62-9BAAD2034344}"/>
              </a:ext>
            </a:extLst>
          </p:cNvPr>
          <p:cNvSpPr txBox="1"/>
          <p:nvPr/>
        </p:nvSpPr>
        <p:spPr>
          <a:xfrm>
            <a:off x="3276600" y="6211669"/>
            <a:ext cx="5867400" cy="584775"/>
          </a:xfrm>
          <a:prstGeom prst="rect">
            <a:avLst/>
          </a:prstGeom>
          <a:noFill/>
        </p:spPr>
        <p:txBody>
          <a:bodyPr wrap="square" rtlCol="0">
            <a:spAutoFit/>
          </a:bodyPr>
          <a:lstStyle/>
          <a:p>
            <a:r>
              <a:rPr lang="en-US" sz="1600" dirty="0"/>
              <a:t>National Academies of Sciences, Engineering, and Medicine. (2019). The Promise of Adolescence</a:t>
            </a:r>
          </a:p>
        </p:txBody>
      </p:sp>
    </p:spTree>
    <p:extLst>
      <p:ext uri="{BB962C8B-B14F-4D97-AF65-F5344CB8AC3E}">
        <p14:creationId xmlns:p14="http://schemas.microsoft.com/office/powerpoint/2010/main" val="115187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Supportive Research: Prevention</a:t>
            </a:r>
          </a:p>
        </p:txBody>
      </p:sp>
      <p:sp>
        <p:nvSpPr>
          <p:cNvPr id="5" name="Rectangle 4"/>
          <p:cNvSpPr/>
          <p:nvPr/>
        </p:nvSpPr>
        <p:spPr>
          <a:xfrm>
            <a:off x="685800" y="2078356"/>
            <a:ext cx="1786890" cy="4017643"/>
          </a:xfrm>
          <a:prstGeom prst="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Risk Factors</a:t>
            </a:r>
          </a:p>
          <a:p>
            <a:pPr algn="ctr"/>
            <a:r>
              <a:rPr lang="en-US" sz="2400" b="1" dirty="0"/>
              <a:t>in</a:t>
            </a:r>
            <a:endParaRPr lang="en-US" sz="2400" dirty="0"/>
          </a:p>
          <a:p>
            <a:pPr algn="ctr"/>
            <a:endParaRPr lang="en-US" sz="2400" dirty="0"/>
          </a:p>
          <a:p>
            <a:pPr algn="ctr"/>
            <a:r>
              <a:rPr lang="en-US" sz="2400" b="1" dirty="0"/>
              <a:t>Community</a:t>
            </a:r>
          </a:p>
          <a:p>
            <a:pPr algn="ctr"/>
            <a:r>
              <a:rPr lang="en-US" sz="2400" b="1" dirty="0"/>
              <a:t>Family</a:t>
            </a:r>
          </a:p>
          <a:p>
            <a:pPr algn="ctr"/>
            <a:r>
              <a:rPr lang="en-US" sz="2400" b="1" dirty="0"/>
              <a:t>School</a:t>
            </a:r>
          </a:p>
          <a:p>
            <a:pPr algn="ctr"/>
            <a:r>
              <a:rPr lang="en-US" sz="2400" b="1" dirty="0"/>
              <a:t>Peer/</a:t>
            </a:r>
          </a:p>
          <a:p>
            <a:pPr algn="ctr"/>
            <a:r>
              <a:rPr lang="en-US" sz="2400" b="1" dirty="0"/>
              <a:t>Individual</a:t>
            </a:r>
          </a:p>
        </p:txBody>
      </p:sp>
      <p:sp>
        <p:nvSpPr>
          <p:cNvPr id="7" name="TextBox 6"/>
          <p:cNvSpPr txBox="1"/>
          <p:nvPr/>
        </p:nvSpPr>
        <p:spPr>
          <a:xfrm>
            <a:off x="6595110" y="3033715"/>
            <a:ext cx="2362200" cy="1938992"/>
          </a:xfrm>
          <a:prstGeom prst="rect">
            <a:avLst/>
          </a:prstGeom>
          <a:noFill/>
          <a:ln w="28575">
            <a:solidFill>
              <a:schemeClr val="tx1"/>
            </a:solidFill>
          </a:ln>
        </p:spPr>
        <p:txBody>
          <a:bodyPr wrap="square" rtlCol="0">
            <a:spAutoFit/>
          </a:bodyPr>
          <a:lstStyle/>
          <a:p>
            <a:r>
              <a:rPr lang="en-US" sz="2400" dirty="0">
                <a:solidFill>
                  <a:schemeClr val="tx2"/>
                </a:solidFill>
              </a:rPr>
              <a:t>School drop out</a:t>
            </a:r>
          </a:p>
          <a:p>
            <a:r>
              <a:rPr lang="en-US" sz="2400" dirty="0">
                <a:solidFill>
                  <a:schemeClr val="tx2"/>
                </a:solidFill>
              </a:rPr>
              <a:t>Delinquency</a:t>
            </a:r>
          </a:p>
          <a:p>
            <a:r>
              <a:rPr lang="en-US" sz="2400" dirty="0">
                <a:solidFill>
                  <a:schemeClr val="tx2"/>
                </a:solidFill>
              </a:rPr>
              <a:t>Substance abuse</a:t>
            </a:r>
          </a:p>
          <a:p>
            <a:r>
              <a:rPr lang="en-US" sz="2400" dirty="0">
                <a:solidFill>
                  <a:schemeClr val="tx2"/>
                </a:solidFill>
              </a:rPr>
              <a:t>Teen pregnancy</a:t>
            </a:r>
          </a:p>
          <a:p>
            <a:r>
              <a:rPr lang="en-US" sz="2400" dirty="0">
                <a:solidFill>
                  <a:schemeClr val="tx2"/>
                </a:solidFill>
              </a:rPr>
              <a:t>Violence</a:t>
            </a:r>
          </a:p>
        </p:txBody>
      </p:sp>
      <p:sp>
        <p:nvSpPr>
          <p:cNvPr id="9" name="Isosceles Triangle 8"/>
          <p:cNvSpPr/>
          <p:nvPr/>
        </p:nvSpPr>
        <p:spPr>
          <a:xfrm rot="5400000">
            <a:off x="2531747" y="2303147"/>
            <a:ext cx="4004306" cy="3581400"/>
          </a:xfrm>
          <a:prstGeom prst="triangle">
            <a:avLst>
              <a:gd name="adj" fmla="val 49544"/>
            </a:avLst>
          </a:prstGeom>
          <a:solidFill>
            <a:schemeClr val="accent6"/>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10" name="Rectangle 9"/>
          <p:cNvSpPr/>
          <p:nvPr/>
        </p:nvSpPr>
        <p:spPr>
          <a:xfrm>
            <a:off x="3867150" y="2722247"/>
            <a:ext cx="1524000" cy="2743200"/>
          </a:xfrm>
          <a:prstGeom prst="rect">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Protective </a:t>
            </a:r>
          </a:p>
          <a:p>
            <a:pPr algn="ctr"/>
            <a:r>
              <a:rPr lang="en-US" sz="2400" b="1" dirty="0"/>
              <a:t>Factors</a:t>
            </a:r>
          </a:p>
        </p:txBody>
      </p:sp>
    </p:spTree>
    <p:extLst>
      <p:ext uri="{BB962C8B-B14F-4D97-AF65-F5344CB8AC3E}">
        <p14:creationId xmlns:p14="http://schemas.microsoft.com/office/powerpoint/2010/main" val="1253095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6637</TotalTime>
  <Words>4380</Words>
  <Application>Microsoft Office PowerPoint</Application>
  <PresentationFormat>On-screen Show (4:3)</PresentationFormat>
  <Paragraphs>341</Paragraphs>
  <Slides>33</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Arial Black</vt:lpstr>
      <vt:lpstr>Calibri</vt:lpstr>
      <vt:lpstr>Calibri Light</vt:lpstr>
      <vt:lpstr>Constantia</vt:lpstr>
      <vt:lpstr>Impact</vt:lpstr>
      <vt:lpstr>Monotype Sorts</vt:lpstr>
      <vt:lpstr>Tahoma</vt:lpstr>
      <vt:lpstr>Times New Roman</vt:lpstr>
      <vt:lpstr>Wingdings</vt:lpstr>
      <vt:lpstr>Retrospect</vt:lpstr>
      <vt:lpstr>Positive Youth  Development I: Foundations</vt:lpstr>
      <vt:lpstr>Agenda</vt:lpstr>
      <vt:lpstr> What is Positive Youth Development (PYD)?</vt:lpstr>
      <vt:lpstr>PYD Foundation</vt:lpstr>
      <vt:lpstr>PowerPoint Presentation</vt:lpstr>
      <vt:lpstr>Maslow’s Hierarchy of Needs</vt:lpstr>
      <vt:lpstr>Social Toxicity</vt:lpstr>
      <vt:lpstr>Inequity and Adolescence</vt:lpstr>
      <vt:lpstr>Supportive Research: Prevention</vt:lpstr>
      <vt:lpstr>Supportive Research: Resiliency</vt:lpstr>
      <vt:lpstr>Interplay of Risk and Protective Factors</vt:lpstr>
      <vt:lpstr>PowerPoint Presentation</vt:lpstr>
      <vt:lpstr>Supportive Research:  Youth Development</vt:lpstr>
      <vt:lpstr>Emerging Science of Learning and Development (SOLD)</vt:lpstr>
      <vt:lpstr>Defining Positive Youth Development</vt:lpstr>
      <vt:lpstr>Adolescent Development -  A Time of Vulnerability and Opportunity</vt:lpstr>
      <vt:lpstr>It All Starts with Puberty</vt:lpstr>
      <vt:lpstr>Timeline of Brain Development</vt:lpstr>
      <vt:lpstr>Adolescent Brain Development</vt:lpstr>
      <vt:lpstr>Adolescent Brain Development</vt:lpstr>
      <vt:lpstr>     Vulnerability &amp; Opportunity</vt:lpstr>
      <vt:lpstr>Tasks of Adolescence</vt:lpstr>
      <vt:lpstr>Identity Formation</vt:lpstr>
      <vt:lpstr>Multiple Social Identities</vt:lpstr>
      <vt:lpstr>Activity</vt:lpstr>
      <vt:lpstr>PowerPoint Presentation</vt:lpstr>
      <vt:lpstr>Sense of Self</vt:lpstr>
      <vt:lpstr>The New Digital World</vt:lpstr>
      <vt:lpstr>Impact?</vt:lpstr>
      <vt:lpstr>  Questions?                     Thank you!</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Development Curriculum</dc:title>
  <dc:creator>Windows User</dc:creator>
  <cp:lastModifiedBy>Karen Schantz</cp:lastModifiedBy>
  <cp:revision>279</cp:revision>
  <cp:lastPrinted>2018-09-10T13:27:32Z</cp:lastPrinted>
  <dcterms:created xsi:type="dcterms:W3CDTF">2013-08-09T16:38:06Z</dcterms:created>
  <dcterms:modified xsi:type="dcterms:W3CDTF">2021-06-09T19:34:20Z</dcterms:modified>
</cp:coreProperties>
</file>