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7" r:id="rId3"/>
    <p:sldId id="298" r:id="rId4"/>
    <p:sldId id="306" r:id="rId5"/>
    <p:sldId id="307" r:id="rId6"/>
    <p:sldId id="299" r:id="rId7"/>
    <p:sldId id="259" r:id="rId8"/>
    <p:sldId id="285" r:id="rId9"/>
    <p:sldId id="286" r:id="rId10"/>
    <p:sldId id="287" r:id="rId11"/>
    <p:sldId id="288" r:id="rId12"/>
    <p:sldId id="289" r:id="rId13"/>
    <p:sldId id="302" r:id="rId14"/>
    <p:sldId id="301" r:id="rId15"/>
    <p:sldId id="300" r:id="rId16"/>
    <p:sldId id="304" r:id="rId17"/>
    <p:sldId id="305" r:id="rId18"/>
    <p:sldId id="303" r:id="rId19"/>
    <p:sldId id="290" r:id="rId20"/>
    <p:sldId id="291" r:id="rId21"/>
    <p:sldId id="292" r:id="rId22"/>
    <p:sldId id="293" r:id="rId23"/>
    <p:sldId id="294" r:id="rId24"/>
    <p:sldId id="261" r:id="rId25"/>
    <p:sldId id="295" r:id="rId26"/>
    <p:sldId id="308" r:id="rId27"/>
    <p:sldId id="273" r:id="rId28"/>
    <p:sldId id="296" r:id="rId29"/>
    <p:sldId id="258" r:id="rId30"/>
  </p:sldIdLst>
  <p:sldSz cx="9144000" cy="5143500" type="screen16x9"/>
  <p:notesSz cx="6858000" cy="9144000"/>
  <p:embeddedFontLst>
    <p:embeddedFont>
      <p:font typeface="Caveat Brush" pitchFamily="2" charset="77"/>
      <p:regular r:id="rId32"/>
    </p:embeddedFont>
    <p:embeddedFont>
      <p:font typeface="Patrick Hand" pitchFamily="2" charset="77"/>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AC7417-FEB7-4C4E-9039-BFEB3B5B0895}">
  <a:tblStyle styleId="{A7AC7417-FEB7-4C4E-9039-BFEB3B5B08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557" autoAdjust="0"/>
  </p:normalViewPr>
  <p:slideViewPr>
    <p:cSldViewPr snapToGrid="0">
      <p:cViewPr varScale="1">
        <p:scale>
          <a:sx n="108" d="100"/>
          <a:sy n="108" d="100"/>
        </p:scale>
        <p:origin x="1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023877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65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Remember the video </a:t>
            </a:r>
            <a:r>
              <a:rPr lang="en-US" baseline="0" dirty="0"/>
              <a:t>we just watched</a:t>
            </a:r>
          </a:p>
          <a:p>
            <a:r>
              <a:rPr lang="en-US" baseline="0" dirty="0"/>
              <a:t>Have you seen this in the girls in your program?</a:t>
            </a:r>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11</a:t>
            </a:fld>
            <a:endParaRPr lang="en-US"/>
          </a:p>
        </p:txBody>
      </p:sp>
    </p:spTree>
    <p:extLst>
      <p:ext uri="{BB962C8B-B14F-4D97-AF65-F5344CB8AC3E}">
        <p14:creationId xmlns:p14="http://schemas.microsoft.com/office/powerpoint/2010/main" val="399690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a:t>
            </a:r>
            <a:r>
              <a:rPr lang="en-US" baseline="0" dirty="0"/>
              <a:t> are the implications?</a:t>
            </a:r>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12</a:t>
            </a:fld>
            <a:endParaRPr lang="en-US"/>
          </a:p>
        </p:txBody>
      </p:sp>
    </p:spTree>
    <p:extLst>
      <p:ext uri="{BB962C8B-B14F-4D97-AF65-F5344CB8AC3E}">
        <p14:creationId xmlns:p14="http://schemas.microsoft.com/office/powerpoint/2010/main" val="395159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impact?</a:t>
            </a:r>
          </a:p>
        </p:txBody>
      </p:sp>
    </p:spTree>
    <p:extLst>
      <p:ext uri="{BB962C8B-B14F-4D97-AF65-F5344CB8AC3E}">
        <p14:creationId xmlns:p14="http://schemas.microsoft.com/office/powerpoint/2010/main" val="322917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your programming?</a:t>
            </a:r>
          </a:p>
        </p:txBody>
      </p:sp>
    </p:spTree>
    <p:extLst>
      <p:ext uri="{BB962C8B-B14F-4D97-AF65-F5344CB8AC3E}">
        <p14:creationId xmlns:p14="http://schemas.microsoft.com/office/powerpoint/2010/main" val="195485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Racism is a public health issue</a:t>
            </a:r>
            <a:r>
              <a:rPr lang="en-US" baseline="0" dirty="0"/>
              <a:t> we cannot ignore </a:t>
            </a:r>
            <a:endParaRPr lang="en-US" dirty="0"/>
          </a:p>
        </p:txBody>
      </p:sp>
    </p:spTree>
    <p:extLst>
      <p:ext uri="{BB962C8B-B14F-4D97-AF65-F5344CB8AC3E}">
        <p14:creationId xmlns:p14="http://schemas.microsoft.com/office/powerpoint/2010/main" val="366203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19</a:t>
            </a:fld>
            <a:endParaRPr lang="en-US"/>
          </a:p>
        </p:txBody>
      </p:sp>
    </p:spTree>
    <p:extLst>
      <p:ext uri="{BB962C8B-B14F-4D97-AF65-F5344CB8AC3E}">
        <p14:creationId xmlns:p14="http://schemas.microsoft.com/office/powerpoint/2010/main" val="331903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a:t>
            </a:r>
            <a:r>
              <a:rPr lang="en-US" baseline="0" dirty="0"/>
              <a:t> is this type of information important? Well, because if we see the teen years as a time we are preparing them for “adulthood”, then these years…the ones between 9-12, should be a preparation for the teen years. </a:t>
            </a:r>
          </a:p>
          <a:p>
            <a:r>
              <a:rPr lang="en-US" baseline="0" dirty="0"/>
              <a:t>So it’s not just knowing the statistics and processes of what is happening with girls, its what you do with that information. </a:t>
            </a:r>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20</a:t>
            </a:fld>
            <a:endParaRPr lang="en-US"/>
          </a:p>
        </p:txBody>
      </p:sp>
    </p:spTree>
    <p:extLst>
      <p:ext uri="{BB962C8B-B14F-4D97-AF65-F5344CB8AC3E}">
        <p14:creationId xmlns:p14="http://schemas.microsoft.com/office/powerpoint/2010/main" val="14784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4458"/>
            <a:r>
              <a:rPr lang="en-US" baseline="0" dirty="0"/>
              <a:t>How do you make your program girl friendly?</a:t>
            </a:r>
            <a:endParaRPr lang="en-US" dirty="0"/>
          </a:p>
          <a:p>
            <a:r>
              <a:rPr lang="en-US" dirty="0"/>
              <a:t>Think about your program from the time a girl comes to the time she leaves, with all of the challenges she may face before</a:t>
            </a:r>
            <a:r>
              <a:rPr lang="en-US" baseline="0" dirty="0"/>
              <a:t> getting to you. What does it feel like when she comes in? </a:t>
            </a:r>
          </a:p>
          <a:p>
            <a:r>
              <a:rPr lang="en-US" dirty="0"/>
              <a:t>Gender stereotyping is just</a:t>
            </a:r>
            <a:r>
              <a:rPr lang="en-US" baseline="0" dirty="0"/>
              <a:t> has harmful as any other stereotyping. What is the language that is used within the program, not only by participants, but staff as well?</a:t>
            </a:r>
          </a:p>
          <a:p>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21</a:t>
            </a:fld>
            <a:endParaRPr lang="en-US"/>
          </a:p>
        </p:txBody>
      </p:sp>
    </p:spTree>
    <p:extLst>
      <p:ext uri="{BB962C8B-B14F-4D97-AF65-F5344CB8AC3E}">
        <p14:creationId xmlns:p14="http://schemas.microsoft.com/office/powerpoint/2010/main" val="176928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areas included : Social Skills,</a:t>
            </a:r>
            <a:r>
              <a:rPr lang="en-US" baseline="0" dirty="0"/>
              <a:t> </a:t>
            </a:r>
            <a:r>
              <a:rPr lang="en-US" dirty="0"/>
              <a:t>Substance Use,</a:t>
            </a:r>
            <a:r>
              <a:rPr lang="en-US" baseline="0" dirty="0"/>
              <a:t> </a:t>
            </a:r>
            <a:r>
              <a:rPr lang="en-US" dirty="0"/>
              <a:t>Externalizing or Acting Out Behaviors (behavior problems such as aggression or hyperactivity)   Physical Health and Nutrition (healthy eating, body mass index (BMI), weight or physical activity)  Reproductive Health &amp; Sexuality (such as sexual activity, condom and contraceptive use, pregnancy or births)</a:t>
            </a:r>
            <a:r>
              <a:rPr lang="en-US" baseline="0" dirty="0"/>
              <a:t> Can find full report in resources.</a:t>
            </a:r>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22</a:t>
            </a:fld>
            <a:endParaRPr lang="en-US"/>
          </a:p>
        </p:txBody>
      </p:sp>
    </p:spTree>
    <p:extLst>
      <p:ext uri="{BB962C8B-B14F-4D97-AF65-F5344CB8AC3E}">
        <p14:creationId xmlns:p14="http://schemas.microsoft.com/office/powerpoint/2010/main" val="35245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CBT helps change patterns of thinking or behavior that are behind people's difficulties, and so change the way they feel.</a:t>
            </a:r>
          </a:p>
          <a:p>
            <a:r>
              <a:rPr lang="en-US" dirty="0"/>
              <a:t>Short-term programs. Three out of the four programs that lasted six weeks or less had</a:t>
            </a:r>
          </a:p>
          <a:p>
            <a:r>
              <a:rPr lang="en-US" dirty="0"/>
              <a:t>positive impacts girls’ mental health</a:t>
            </a:r>
          </a:p>
          <a:p>
            <a:r>
              <a:rPr lang="en-US" dirty="0"/>
              <a:t>Mixed Findings: Parent training. Of the eight programs that included parent training, three</a:t>
            </a:r>
            <a:r>
              <a:rPr lang="en-US" baseline="0" dirty="0"/>
              <a:t> </a:t>
            </a:r>
            <a:r>
              <a:rPr lang="en-US" dirty="0"/>
              <a:t>had positive impacts and three had mixed impacts on mental health. </a:t>
            </a:r>
          </a:p>
          <a:p>
            <a:r>
              <a:rPr lang="en-US" dirty="0"/>
              <a:t>Life skills training. Three out of the eight programs that taught participants life skills (any practical skill such as decision-making or resistance strategies) had positive impacts on mental health. One program had mixed impacts. </a:t>
            </a:r>
          </a:p>
          <a:p>
            <a:r>
              <a:rPr lang="en-US" dirty="0"/>
              <a:t>Teacher-provided interventions. Three of the six programs that were provided by the participants’ teachers</a:t>
            </a:r>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23</a:t>
            </a:fld>
            <a:endParaRPr lang="en-US"/>
          </a:p>
        </p:txBody>
      </p:sp>
    </p:spTree>
    <p:extLst>
      <p:ext uri="{BB962C8B-B14F-4D97-AF65-F5344CB8AC3E}">
        <p14:creationId xmlns:p14="http://schemas.microsoft.com/office/powerpoint/2010/main" val="166344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48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47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This includes events and opportunities in the community </a:t>
            </a:r>
            <a:r>
              <a:rPr lang="en-US" dirty="0" err="1"/>
              <a:t>i.e</a:t>
            </a:r>
            <a:r>
              <a:rPr lang="en-US" baseline="0" dirty="0"/>
              <a:t> presentations, girls only events, check with your local girls scouts, girls </a:t>
            </a:r>
            <a:r>
              <a:rPr lang="en-US" baseline="0" dirty="0" err="1"/>
              <a:t>inc</a:t>
            </a:r>
            <a:r>
              <a:rPr lang="en-US" baseline="0" dirty="0"/>
              <a:t>, girls who code</a:t>
            </a:r>
            <a:endParaRPr lang="en-US" dirty="0"/>
          </a:p>
          <a:p>
            <a:r>
              <a:rPr lang="en-US" dirty="0"/>
              <a:t>2. Communication opportunities are just that. Sending girls home with “homework” or something</a:t>
            </a:r>
            <a:r>
              <a:rPr lang="en-US" baseline="0" dirty="0"/>
              <a:t> that is part of a larger project that fosters communication between them and their adult caregiver. This could be a journal with “interview” questions, </a:t>
            </a:r>
            <a:endParaRPr lang="en-US" dirty="0"/>
          </a:p>
          <a:p>
            <a:r>
              <a:rPr lang="en-US" dirty="0"/>
              <a:t>When children are little, parents are</a:t>
            </a:r>
            <a:r>
              <a:rPr lang="en-US" baseline="0" dirty="0"/>
              <a:t> constantly monitoring and getting positive feedback on milestones. </a:t>
            </a:r>
            <a:r>
              <a:rPr lang="en-US" baseline="0" dirty="0" err="1"/>
              <a:t>Ohh</a:t>
            </a:r>
            <a:r>
              <a:rPr lang="en-US" baseline="0" dirty="0"/>
              <a:t>, she held her head up…</a:t>
            </a:r>
            <a:r>
              <a:rPr lang="en-US" baseline="0" dirty="0" err="1"/>
              <a:t>ohh</a:t>
            </a:r>
            <a:r>
              <a:rPr lang="en-US" baseline="0" dirty="0"/>
              <a:t>, she’s crawling…</a:t>
            </a:r>
            <a:r>
              <a:rPr lang="en-US" baseline="0" dirty="0" err="1"/>
              <a:t>ohh</a:t>
            </a:r>
            <a:r>
              <a:rPr lang="en-US" baseline="0" dirty="0"/>
              <a:t>…she’s talking…tying her own shoes and so on. While these are generally things most humans accomplish by the time they become adults, we still celebrate with great enthusiasm. When do we stop celebrating the developmentally appropriate milestones and why? Why not send home  note that says “Michelle pushed some boundaries  and took healthy risks today and it was GREAT!”… </a:t>
            </a:r>
          </a:p>
          <a:p>
            <a:r>
              <a:rPr lang="en-US" baseline="0" dirty="0"/>
              <a:t>Ok…it may not be THAT easy, but letting parents know what behaviors  are developmentally appropriate can help them navigate what the girls in their lives are experiencing.</a:t>
            </a:r>
          </a:p>
          <a:p>
            <a:r>
              <a:rPr lang="en-US" baseline="0" dirty="0"/>
              <a:t>This also includes </a:t>
            </a:r>
            <a:endParaRPr lang="en-US" dirty="0"/>
          </a:p>
          <a:p>
            <a:r>
              <a:rPr lang="en-US" dirty="0"/>
              <a:t>Readings/hand outs</a:t>
            </a:r>
          </a:p>
          <a:p>
            <a:r>
              <a:rPr lang="en-US" dirty="0"/>
              <a:t>Websites</a:t>
            </a:r>
          </a:p>
          <a:p>
            <a:r>
              <a:rPr lang="en-US" dirty="0"/>
              <a:t>Discussion groups (with food!)</a:t>
            </a:r>
          </a:p>
          <a:p>
            <a:r>
              <a:rPr lang="en-US" dirty="0"/>
              <a:t>FUN Homework that requires connection</a:t>
            </a:r>
          </a:p>
          <a:p>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25</a:t>
            </a:fld>
            <a:endParaRPr lang="en-US"/>
          </a:p>
        </p:txBody>
      </p:sp>
    </p:spTree>
    <p:extLst>
      <p:ext uri="{BB962C8B-B14F-4D97-AF65-F5344CB8AC3E}">
        <p14:creationId xmlns:p14="http://schemas.microsoft.com/office/powerpoint/2010/main" val="50169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37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28</a:t>
            </a:fld>
            <a:endParaRPr lang="en-US"/>
          </a:p>
        </p:txBody>
      </p:sp>
    </p:spTree>
    <p:extLst>
      <p:ext uri="{BB962C8B-B14F-4D97-AF65-F5344CB8AC3E}">
        <p14:creationId xmlns:p14="http://schemas.microsoft.com/office/powerpoint/2010/main" val="1240173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23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housekeeping:</a:t>
            </a:r>
          </a:p>
          <a:p>
            <a:pPr marL="0" lvl="0" indent="0" algn="l" rtl="0">
              <a:spcBef>
                <a:spcPts val="0"/>
              </a:spcBef>
              <a:spcAft>
                <a:spcPts val="0"/>
              </a:spcAft>
              <a:buNone/>
            </a:pPr>
            <a:r>
              <a:rPr lang="en-US" dirty="0"/>
              <a:t>You are automatically muted.</a:t>
            </a:r>
            <a:r>
              <a:rPr lang="en-US" baseline="0" dirty="0"/>
              <a:t> </a:t>
            </a:r>
          </a:p>
          <a:p>
            <a:pPr marL="0" lvl="0" indent="0" algn="l" rtl="0">
              <a:spcBef>
                <a:spcPts val="0"/>
              </a:spcBef>
              <a:spcAft>
                <a:spcPts val="0"/>
              </a:spcAft>
              <a:buNone/>
            </a:pPr>
            <a:r>
              <a:rPr lang="en-US" baseline="0" dirty="0"/>
              <a:t>Delays? </a:t>
            </a:r>
          </a:p>
          <a:p>
            <a:pPr marL="0" lvl="0" indent="0" algn="l" rtl="0">
              <a:spcBef>
                <a:spcPts val="0"/>
              </a:spcBef>
              <a:spcAft>
                <a:spcPts val="0"/>
              </a:spcAft>
              <a:buNone/>
            </a:pPr>
            <a:r>
              <a:rPr lang="en-US" baseline="0" dirty="0"/>
              <a:t>Audio… you may have to log out and log back in.</a:t>
            </a:r>
          </a:p>
          <a:p>
            <a:pPr marL="0" lvl="0" indent="0" algn="l" rtl="0">
              <a:spcBef>
                <a:spcPts val="0"/>
              </a:spcBef>
              <a:spcAft>
                <a:spcPts val="0"/>
              </a:spcAft>
              <a:buNone/>
            </a:pPr>
            <a:r>
              <a:rPr lang="en-US" baseline="0" dirty="0"/>
              <a:t>And if you use the chat, please make sure you send it to everyone. Just know that if everyone replies to something at once, it may be difficult for us to catch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Michele and Marisol will</a:t>
            </a:r>
            <a:r>
              <a:rPr lang="en-US" baseline="0" dirty="0"/>
              <a:t> monitor chat room</a:t>
            </a:r>
            <a:endParaRPr lang="en-US"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Use full screen</a:t>
            </a:r>
          </a:p>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36037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https://www.youtube.com/watch?v=XjJQBjWYDTs</a:t>
            </a:r>
          </a:p>
          <a:p>
            <a:endParaRPr lang="en-US" dirty="0"/>
          </a:p>
          <a:p>
            <a:r>
              <a:rPr lang="en-US" dirty="0"/>
              <a:t>After Video… </a:t>
            </a:r>
          </a:p>
          <a:p>
            <a:r>
              <a:rPr lang="en-US" dirty="0"/>
              <a:t>What</a:t>
            </a:r>
            <a:r>
              <a:rPr lang="en-US" baseline="0" dirty="0"/>
              <a:t> is your reaction to the video?</a:t>
            </a:r>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4</a:t>
            </a:fld>
            <a:endParaRPr lang="en-US"/>
          </a:p>
        </p:txBody>
      </p:sp>
    </p:spTree>
    <p:extLst>
      <p:ext uri="{BB962C8B-B14F-4D97-AF65-F5344CB8AC3E}">
        <p14:creationId xmlns:p14="http://schemas.microsoft.com/office/powerpoint/2010/main" val="63749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588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92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Girl Scouts of America recently looked at the state of girls, reviewing national</a:t>
            </a:r>
            <a:r>
              <a:rPr lang="en-US" baseline="0" dirty="0"/>
              <a:t> research. </a:t>
            </a:r>
            <a:endParaRPr lang="en-US" dirty="0"/>
          </a:p>
          <a:p>
            <a:pPr marL="173336" indent="-173336">
              <a:buFont typeface="Arial" panose="020B0604020202020204" pitchFamily="34" charset="0"/>
              <a:buChar char="•"/>
            </a:pPr>
            <a:r>
              <a:rPr lang="en-US" dirty="0"/>
              <a:t>Poverty is different</a:t>
            </a:r>
            <a:r>
              <a:rPr lang="en-US" baseline="0" dirty="0"/>
              <a:t> than low-income. T</a:t>
            </a:r>
            <a:r>
              <a:rPr lang="en-US" dirty="0"/>
              <a:t>he poverty level for a family of four with two children was $24,300. </a:t>
            </a:r>
          </a:p>
          <a:p>
            <a:pPr marL="173336" indent="-173336">
              <a:buFont typeface="Arial" panose="020B0604020202020204" pitchFamily="34" charset="0"/>
              <a:buChar char="•"/>
            </a:pPr>
            <a:r>
              <a:rPr lang="en-US" dirty="0"/>
              <a:t>“Low-income” is a term for families that earn less than twice the federal poverty line. In 2016, the low-income threshold for a family of four with two children was $48,600.</a:t>
            </a:r>
          </a:p>
          <a:p>
            <a:pPr marL="173336" indent="-173336">
              <a:buFont typeface="Arial" panose="020B0604020202020204" pitchFamily="34" charset="0"/>
              <a:buChar char="•"/>
            </a:pPr>
            <a:r>
              <a:rPr lang="en-US" dirty="0"/>
              <a:t>The economic impact of the pandemic has yet to be fully</a:t>
            </a:r>
            <a:r>
              <a:rPr lang="en-US" baseline="0" dirty="0"/>
              <a:t> seen, but it is safe to assume it will be significant</a:t>
            </a:r>
            <a:endParaRPr lang="en-US" dirty="0"/>
          </a:p>
          <a:p>
            <a:pPr marL="173336" indent="-173336">
              <a:buFont typeface="Arial" panose="020B0604020202020204" pitchFamily="34" charset="0"/>
              <a:buChar char="•"/>
            </a:pPr>
            <a:r>
              <a:rPr lang="en-US" dirty="0"/>
              <a:t>Hispanic/Latina girls (61 percent), black/African American girls (58 percent), and American Indian girls (61 percent). </a:t>
            </a:r>
          </a:p>
          <a:p>
            <a:pPr marL="173336" indent="-173336">
              <a:buFont typeface="Arial" panose="020B0604020202020204" pitchFamily="34" charset="0"/>
              <a:buChar char="•"/>
            </a:pPr>
            <a:r>
              <a:rPr lang="en-US" dirty="0"/>
              <a:t>It’s not all bad!</a:t>
            </a:r>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8</a:t>
            </a:fld>
            <a:endParaRPr lang="en-US"/>
          </a:p>
        </p:txBody>
      </p:sp>
    </p:spTree>
    <p:extLst>
      <p:ext uri="{BB962C8B-B14F-4D97-AF65-F5344CB8AC3E}">
        <p14:creationId xmlns:p14="http://schemas.microsoft.com/office/powerpoint/2010/main" val="60807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So…what IS going on with girls. Well, let’s look at some of the developmental changes that happen at this time. </a:t>
            </a:r>
          </a:p>
          <a:p>
            <a:r>
              <a:rPr lang="en-US" dirty="0"/>
              <a:t>How do you see the girls in your program</a:t>
            </a:r>
            <a:r>
              <a:rPr lang="en-US" baseline="0" dirty="0"/>
              <a:t> moving toward independence? Give examples.</a:t>
            </a:r>
            <a:endParaRPr lang="en-US" dirty="0"/>
          </a:p>
          <a:p>
            <a:r>
              <a:rPr lang="en-US" dirty="0"/>
              <a:t>Think</a:t>
            </a:r>
            <a:r>
              <a:rPr lang="en-US" baseline="0" dirty="0"/>
              <a:t> about the last point. Can you recall a time when a girl you were working with thought someone was “yelling” at her and that person didn't really agree?</a:t>
            </a:r>
            <a:endParaRPr lang="en-US" dirty="0"/>
          </a:p>
          <a:p>
            <a:endParaRPr lang="en-US" dirty="0"/>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9</a:t>
            </a:fld>
            <a:endParaRPr lang="en-US"/>
          </a:p>
        </p:txBody>
      </p:sp>
    </p:spTree>
    <p:extLst>
      <p:ext uri="{BB962C8B-B14F-4D97-AF65-F5344CB8AC3E}">
        <p14:creationId xmlns:p14="http://schemas.microsoft.com/office/powerpoint/2010/main" val="402379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know</a:t>
            </a:r>
            <a:r>
              <a:rPr lang="en-US" baseline="0" dirty="0"/>
              <a:t> that the brain development can extend into the early 20’s. It’s important to remember though, that it also means that many of the challenges faced by girls in particular that have traditionally been blamed on “hormones”, is actually more about brain development. </a:t>
            </a:r>
          </a:p>
          <a:p>
            <a:r>
              <a:rPr lang="en-US" dirty="0"/>
              <a:t> In the book Untangled by Lisa </a:t>
            </a:r>
            <a:r>
              <a:rPr lang="en-US" dirty="0" err="1"/>
              <a:t>Damour</a:t>
            </a:r>
            <a:r>
              <a:rPr lang="en-US" dirty="0"/>
              <a:t>, she explains that Updates to the limbic system heighten the brain’s emotional reactions with research indicating that the feeling </a:t>
            </a:r>
            <a:r>
              <a:rPr lang="en-US" dirty="0" err="1"/>
              <a:t>centres</a:t>
            </a:r>
            <a:r>
              <a:rPr lang="en-US" dirty="0"/>
              <a:t> beneath the cortex are actually more sensitive in teens than in children or adults. For example, one study used an MRI to watch teenage brains respond, in real time, to emotional input. The research team showed images of fearful, happy and calm faces to children, teens and adults while monitoring the activity of the amygdala, a key player in the emotional reactions of the limbic system. Compared to the brain activity of children and adults, the teens’ </a:t>
            </a:r>
            <a:r>
              <a:rPr lang="en-US" dirty="0" err="1"/>
              <a:t>amygdalas</a:t>
            </a:r>
            <a:r>
              <a:rPr lang="en-US" dirty="0"/>
              <a:t> reacted strongly to fearful or happy faces. In other words, emotional input rings like a gong for teenagers and a chime for everyone else.</a:t>
            </a:r>
          </a:p>
          <a:p>
            <a:r>
              <a:rPr lang="en-US" dirty="0"/>
              <a:t>So think about how this may have an impact on the social and technological aspects</a:t>
            </a:r>
          </a:p>
        </p:txBody>
      </p:sp>
      <p:sp>
        <p:nvSpPr>
          <p:cNvPr id="4" name="Slide Number Placeholder 3"/>
          <p:cNvSpPr>
            <a:spLocks noGrp="1"/>
          </p:cNvSpPr>
          <p:nvPr>
            <p:ph type="sldNum" sz="quarter" idx="10"/>
          </p:nvPr>
        </p:nvSpPr>
        <p:spPr>
          <a:xfrm>
            <a:off x="3898102" y="8829967"/>
            <a:ext cx="2982119" cy="466433"/>
          </a:xfrm>
          <a:prstGeom prst="rect">
            <a:avLst/>
          </a:prstGeom>
        </p:spPr>
        <p:txBody>
          <a:bodyPr/>
          <a:lstStyle/>
          <a:p>
            <a:fld id="{B4797D19-FA2A-46C6-8C08-5C185F295B20}" type="slidenum">
              <a:rPr lang="en-US" smtClean="0"/>
              <a:t>10</a:t>
            </a:fld>
            <a:endParaRPr lang="en-US"/>
          </a:p>
        </p:txBody>
      </p:sp>
    </p:spTree>
    <p:extLst>
      <p:ext uri="{BB962C8B-B14F-4D97-AF65-F5344CB8AC3E}">
        <p14:creationId xmlns:p14="http://schemas.microsoft.com/office/powerpoint/2010/main" val="3321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4843"/>
          <a:stretch/>
        </p:blipFill>
        <p:spPr>
          <a:xfrm>
            <a:off x="0" y="1412525"/>
            <a:ext cx="7443602" cy="2318450"/>
          </a:xfrm>
          <a:prstGeom prst="rect">
            <a:avLst/>
          </a:prstGeom>
          <a:noFill/>
          <a:ln>
            <a:noFill/>
          </a:ln>
        </p:spPr>
      </p:pic>
      <p:pic>
        <p:nvPicPr>
          <p:cNvPr id="11" name="Google Shape;11;p2"/>
          <p:cNvPicPr preferRelativeResize="0"/>
          <p:nvPr/>
        </p:nvPicPr>
        <p:blipFill>
          <a:blip r:embed="rId3">
            <a:alphaModFix amt="80000"/>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685800" y="1646275"/>
            <a:ext cx="5451900" cy="185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92691" y="4412457"/>
            <a:ext cx="2057400" cy="273844"/>
          </a:xfrm>
          <a:prstGeom prst="rect">
            <a:avLst/>
          </a:prstGeom>
        </p:spPr>
        <p:txBody>
          <a:bodyPr/>
          <a:lstStyle/>
          <a:p>
            <a:fld id="{48A87A34-81AB-432B-8DAE-1953F412C126}" type="datetimeFigureOut">
              <a:rPr lang="en-US" dirty="0"/>
              <a:t>6/9/20</a:t>
            </a:fld>
            <a:endParaRPr lang="en-US" dirty="0"/>
          </a:p>
        </p:txBody>
      </p:sp>
      <p:sp>
        <p:nvSpPr>
          <p:cNvPr id="6" name="Footer Placeholder 5"/>
          <p:cNvSpPr>
            <a:spLocks noGrp="1"/>
          </p:cNvSpPr>
          <p:nvPr>
            <p:ph type="ftr" sz="quarter" idx="11"/>
          </p:nvPr>
        </p:nvSpPr>
        <p:spPr>
          <a:xfrm>
            <a:off x="856059" y="4412457"/>
            <a:ext cx="4679482"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243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l="12342"/>
          <a:stretch/>
        </p:blipFill>
        <p:spPr>
          <a:xfrm>
            <a:off x="0" y="1672375"/>
            <a:ext cx="7059452" cy="1798750"/>
          </a:xfrm>
          <a:prstGeom prst="rect">
            <a:avLst/>
          </a:prstGeom>
          <a:noFill/>
          <a:ln>
            <a:noFill/>
          </a:ln>
        </p:spPr>
      </p:pic>
      <p:pic>
        <p:nvPicPr>
          <p:cNvPr id="15" name="Google Shape;15;p3"/>
          <p:cNvPicPr preferRelativeResize="0"/>
          <p:nvPr/>
        </p:nvPicPr>
        <p:blipFill>
          <a:blip r:embed="rId3">
            <a:alphaModFix amt="80000"/>
          </a:blip>
          <a:stretch>
            <a:fill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685800" y="2149750"/>
            <a:ext cx="5925900" cy="566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3"/>
          <p:cNvSpPr txBox="1">
            <a:spLocks noGrp="1"/>
          </p:cNvSpPr>
          <p:nvPr>
            <p:ph type="subTitle" idx="1"/>
          </p:nvPr>
        </p:nvSpPr>
        <p:spPr>
          <a:xfrm>
            <a:off x="685800" y="2751950"/>
            <a:ext cx="5925900" cy="241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600"/>
              <a:buNone/>
              <a:defRPr sz="16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28" name="Google Shape;28;p5"/>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 name="Google Shape;30;p5"/>
          <p:cNvSpPr txBox="1">
            <a:spLocks noGrp="1"/>
          </p:cNvSpPr>
          <p:nvPr>
            <p:ph type="body" idx="1"/>
          </p:nvPr>
        </p:nvSpPr>
        <p:spPr>
          <a:xfrm>
            <a:off x="457200" y="1499500"/>
            <a:ext cx="8229600" cy="3126900"/>
          </a:xfrm>
          <a:prstGeom prst="rect">
            <a:avLst/>
          </a:prstGeom>
        </p:spPr>
        <p:txBody>
          <a:bodyPr spcFirstLastPara="1" wrap="square" lIns="0" tIns="0" rIns="0" bIns="0" anchor="t" anchorCtr="0">
            <a:noAutofit/>
          </a:bodyPr>
          <a:lstStyle>
            <a:lvl1pPr marL="457200" lvl="0" indent="-342900" rtl="0">
              <a:spcBef>
                <a:spcPts val="600"/>
              </a:spcBef>
              <a:spcAft>
                <a:spcPts val="0"/>
              </a:spcAft>
              <a:buClr>
                <a:schemeClr val="lt2"/>
              </a:buClr>
              <a:buSzPts val="1800"/>
              <a:buChar char="✔"/>
              <a:defRPr/>
            </a:lvl1pPr>
            <a:lvl2pPr marL="914400" lvl="1" indent="-393700" rtl="0">
              <a:spcBef>
                <a:spcPts val="0"/>
              </a:spcBef>
              <a:spcAft>
                <a:spcPts val="0"/>
              </a:spcAft>
              <a:buSzPts val="2600"/>
              <a:buChar char="○"/>
              <a:defRPr/>
            </a:lvl2pPr>
            <a:lvl3pPr marL="1371600" lvl="2" indent="-393700" rtl="0">
              <a:spcBef>
                <a:spcPts val="0"/>
              </a:spcBef>
              <a:spcAft>
                <a:spcPts val="0"/>
              </a:spcAft>
              <a:buSzPts val="2600"/>
              <a:buChar char="■"/>
              <a:defRPr/>
            </a:lvl3pPr>
            <a:lvl4pPr marL="1828800" lvl="3" indent="-393700" rtl="0">
              <a:spcBef>
                <a:spcPts val="0"/>
              </a:spcBef>
              <a:spcAft>
                <a:spcPts val="0"/>
              </a:spcAft>
              <a:buSzPts val="2600"/>
              <a:buChar char="●"/>
              <a:defRPr/>
            </a:lvl4pPr>
            <a:lvl5pPr marL="2286000" lvl="4" indent="-393700" rtl="0">
              <a:spcBef>
                <a:spcPts val="0"/>
              </a:spcBef>
              <a:spcAft>
                <a:spcPts val="0"/>
              </a:spcAft>
              <a:buSzPts val="2600"/>
              <a:buChar char="○"/>
              <a:defRPr/>
            </a:lvl5pPr>
            <a:lvl6pPr marL="2743200" lvl="5" indent="-393700" rtl="0">
              <a:spcBef>
                <a:spcPts val="0"/>
              </a:spcBef>
              <a:spcAft>
                <a:spcPts val="0"/>
              </a:spcAft>
              <a:buSzPts val="2600"/>
              <a:buChar char="■"/>
              <a:defRPr/>
            </a:lvl6pPr>
            <a:lvl7pPr marL="3200400" lvl="6" indent="-393700" rtl="0">
              <a:spcBef>
                <a:spcPts val="0"/>
              </a:spcBef>
              <a:spcAft>
                <a:spcPts val="0"/>
              </a:spcAft>
              <a:buSzPts val="2600"/>
              <a:buChar char="●"/>
              <a:defRPr/>
            </a:lvl7pPr>
            <a:lvl8pPr marL="3657600" lvl="7" indent="-393700" rtl="0">
              <a:spcBef>
                <a:spcPts val="0"/>
              </a:spcBef>
              <a:spcAft>
                <a:spcPts val="0"/>
              </a:spcAft>
              <a:buSzPts val="2600"/>
              <a:buChar char="○"/>
              <a:defRPr/>
            </a:lvl8pPr>
            <a:lvl9pPr marL="4114800" lvl="8" indent="-393700" rtl="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2"/>
        <p:cNvGrpSpPr/>
        <p:nvPr/>
      </p:nvGrpSpPr>
      <p:grpSpPr>
        <a:xfrm>
          <a:off x="0" y="0"/>
          <a:ext cx="0" cy="0"/>
          <a:chOff x="0" y="0"/>
          <a:chExt cx="0" cy="0"/>
        </a:xfrm>
      </p:grpSpPr>
      <p:sp>
        <p:nvSpPr>
          <p:cNvPr id="33" name="Google Shape;33;p6"/>
          <p:cNvSpPr/>
          <p:nvPr/>
        </p:nvSpPr>
        <p:spPr>
          <a:xfrm>
            <a:off x="0" y="0"/>
            <a:ext cx="6862500" cy="5143500"/>
          </a:xfrm>
          <a:prstGeom prst="rect">
            <a:avLst/>
          </a:prstGeom>
          <a:gradFill>
            <a:gsLst>
              <a:gs pos="0">
                <a:srgbClr val="1A1135">
                  <a:alpha val="67450"/>
                </a:srgbClr>
              </a:gs>
              <a:gs pos="50000">
                <a:srgbClr val="1A1135">
                  <a:alpha val="67450"/>
                </a:srgbClr>
              </a:gs>
              <a:gs pos="100000">
                <a:srgbClr val="1A1135">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6"/>
          <p:cNvPicPr preferRelativeResize="0"/>
          <p:nvPr/>
        </p:nvPicPr>
        <p:blipFill>
          <a:blip r:embed="rId2">
            <a:alphaModFix amt="50000"/>
          </a:blip>
          <a:stretch>
            <a:fillRect/>
          </a:stretch>
        </p:blipFill>
        <p:spPr>
          <a:xfrm>
            <a:off x="0" y="0"/>
            <a:ext cx="9144000" cy="5143500"/>
          </a:xfrm>
          <a:prstGeom prst="rect">
            <a:avLst/>
          </a:prstGeom>
          <a:noFill/>
          <a:ln>
            <a:noFill/>
          </a:ln>
        </p:spPr>
      </p:pic>
      <p:pic>
        <p:nvPicPr>
          <p:cNvPr id="35" name="Google Shape;35;p6"/>
          <p:cNvPicPr preferRelativeResize="0"/>
          <p:nvPr/>
        </p:nvPicPr>
        <p:blipFill rotWithShape="1">
          <a:blip r:embed="rId3">
            <a:alphaModFix/>
          </a:blip>
          <a:srcRect l="5320"/>
          <a:stretch/>
        </p:blipFill>
        <p:spPr>
          <a:xfrm>
            <a:off x="0" y="357876"/>
            <a:ext cx="6655800" cy="975100"/>
          </a:xfrm>
          <a:prstGeom prst="rect">
            <a:avLst/>
          </a:prstGeom>
          <a:noFill/>
          <a:ln>
            <a:noFill/>
          </a:ln>
        </p:spPr>
      </p:pic>
      <p:sp>
        <p:nvSpPr>
          <p:cNvPr id="36" name="Google Shape;36;p6"/>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Google Shape;37;p6"/>
          <p:cNvSpPr txBox="1">
            <a:spLocks noGrp="1"/>
          </p:cNvSpPr>
          <p:nvPr>
            <p:ph type="body" idx="1"/>
          </p:nvPr>
        </p:nvSpPr>
        <p:spPr>
          <a:xfrm>
            <a:off x="457200" y="1499500"/>
            <a:ext cx="4401000" cy="3126900"/>
          </a:xfrm>
          <a:prstGeom prst="rect">
            <a:avLst/>
          </a:prstGeom>
        </p:spPr>
        <p:txBody>
          <a:bodyPr spcFirstLastPara="1" wrap="square" lIns="0" tIns="0" rIns="0" bIns="0" anchor="t" anchorCtr="0">
            <a:noAutofit/>
          </a:bodyPr>
          <a:lstStyle>
            <a:lvl1pPr marL="457200" lvl="0" indent="-342900" rtl="0">
              <a:spcBef>
                <a:spcPts val="600"/>
              </a:spcBef>
              <a:spcAft>
                <a:spcPts val="0"/>
              </a:spcAft>
              <a:buClr>
                <a:schemeClr val="lt2"/>
              </a:buClr>
              <a:buSzPts val="1800"/>
              <a:buChar char="✔"/>
              <a:defRPr/>
            </a:lvl1pPr>
            <a:lvl2pPr marL="914400" lvl="1" indent="-393700" rtl="0">
              <a:spcBef>
                <a:spcPts val="0"/>
              </a:spcBef>
              <a:spcAft>
                <a:spcPts val="0"/>
              </a:spcAft>
              <a:buSzPts val="2600"/>
              <a:buChar char="○"/>
              <a:defRPr/>
            </a:lvl2pPr>
            <a:lvl3pPr marL="1371600" lvl="2" indent="-393700" rtl="0">
              <a:spcBef>
                <a:spcPts val="0"/>
              </a:spcBef>
              <a:spcAft>
                <a:spcPts val="0"/>
              </a:spcAft>
              <a:buSzPts val="2600"/>
              <a:buChar char="■"/>
              <a:defRPr/>
            </a:lvl3pPr>
            <a:lvl4pPr marL="1828800" lvl="3" indent="-393700" rtl="0">
              <a:spcBef>
                <a:spcPts val="0"/>
              </a:spcBef>
              <a:spcAft>
                <a:spcPts val="0"/>
              </a:spcAft>
              <a:buSzPts val="2600"/>
              <a:buChar char="●"/>
              <a:defRPr/>
            </a:lvl4pPr>
            <a:lvl5pPr marL="2286000" lvl="4" indent="-393700" rtl="0">
              <a:spcBef>
                <a:spcPts val="0"/>
              </a:spcBef>
              <a:spcAft>
                <a:spcPts val="0"/>
              </a:spcAft>
              <a:buSzPts val="2600"/>
              <a:buChar char="○"/>
              <a:defRPr/>
            </a:lvl5pPr>
            <a:lvl6pPr marL="2743200" lvl="5" indent="-393700" rtl="0">
              <a:spcBef>
                <a:spcPts val="0"/>
              </a:spcBef>
              <a:spcAft>
                <a:spcPts val="0"/>
              </a:spcAft>
              <a:buSzPts val="2600"/>
              <a:buChar char="■"/>
              <a:defRPr/>
            </a:lvl6pPr>
            <a:lvl7pPr marL="3200400" lvl="6" indent="-393700" rtl="0">
              <a:spcBef>
                <a:spcPts val="0"/>
              </a:spcBef>
              <a:spcAft>
                <a:spcPts val="0"/>
              </a:spcAft>
              <a:buSzPts val="2600"/>
              <a:buChar char="●"/>
              <a:defRPr/>
            </a:lvl7pPr>
            <a:lvl8pPr marL="3657600" lvl="7" indent="-393700" rtl="0">
              <a:spcBef>
                <a:spcPts val="0"/>
              </a:spcBef>
              <a:spcAft>
                <a:spcPts val="0"/>
              </a:spcAft>
              <a:buSzPts val="2600"/>
              <a:buChar char="○"/>
              <a:defRPr/>
            </a:lvl8pPr>
            <a:lvl9pPr marL="4114800" lvl="8" indent="-393700" rtl="0">
              <a:spcBef>
                <a:spcPts val="0"/>
              </a:spcBef>
              <a:spcAft>
                <a:spcPts val="0"/>
              </a:spcAft>
              <a:buSzPts val="2600"/>
              <a:buChar char="■"/>
              <a:defRPr/>
            </a:lvl9pPr>
          </a:lstStyle>
          <a:p>
            <a:endParaRPr/>
          </a:p>
        </p:txBody>
      </p:sp>
      <p:sp>
        <p:nvSpPr>
          <p:cNvPr id="38" name="Google Shape;38;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 name="Google Shape;43;p7"/>
          <p:cNvSpPr txBox="1">
            <a:spLocks noGrp="1"/>
          </p:cNvSpPr>
          <p:nvPr>
            <p:ph type="body" idx="1"/>
          </p:nvPr>
        </p:nvSpPr>
        <p:spPr>
          <a:xfrm>
            <a:off x="457200"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4" name="Google Shape;44;p7"/>
          <p:cNvSpPr txBox="1">
            <a:spLocks noGrp="1"/>
          </p:cNvSpPr>
          <p:nvPr>
            <p:ph type="body" idx="2"/>
          </p:nvPr>
        </p:nvSpPr>
        <p:spPr>
          <a:xfrm>
            <a:off x="4757101"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5" name="Google Shape;45;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9" name="Google Shape;49;p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4572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1" name="Google Shape;51;p8"/>
          <p:cNvSpPr txBox="1">
            <a:spLocks noGrp="1"/>
          </p:cNvSpPr>
          <p:nvPr>
            <p:ph type="body" idx="2"/>
          </p:nvPr>
        </p:nvSpPr>
        <p:spPr>
          <a:xfrm>
            <a:off x="331185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2" name="Google Shape;52;p8"/>
          <p:cNvSpPr txBox="1">
            <a:spLocks noGrp="1"/>
          </p:cNvSpPr>
          <p:nvPr>
            <p:ph type="body" idx="3"/>
          </p:nvPr>
        </p:nvSpPr>
        <p:spPr>
          <a:xfrm>
            <a:off x="61665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3" name="Google Shape;5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66"/>
        <p:cNvGrpSpPr/>
        <p:nvPr/>
      </p:nvGrpSpPr>
      <p:grpSpPr>
        <a:xfrm>
          <a:off x="0" y="0"/>
          <a:ext cx="0" cy="0"/>
          <a:chOff x="0" y="0"/>
          <a:chExt cx="0" cy="0"/>
        </a:xfrm>
      </p:grpSpPr>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a:blip r:embed="rId2">
            <a:alphaModFix amt="50000"/>
          </a:blip>
          <a:stretch>
            <a:fill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mt="75000"/>
          </a:blip>
          <a:stretch>
            <a:fillRect/>
          </a:stretch>
        </p:blipFill>
        <p:spPr>
          <a:xfrm>
            <a:off x="0" y="0"/>
            <a:ext cx="9144000"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92691" y="4412457"/>
            <a:ext cx="2057400" cy="273844"/>
          </a:xfrm>
          <a:prstGeom prst="rect">
            <a:avLst/>
          </a:prstGeom>
        </p:spPr>
        <p:txBody>
          <a:bodyPr/>
          <a:lstStyle/>
          <a:p>
            <a:fld id="{48A87A34-81AB-432B-8DAE-1953F412C126}" type="datetimeFigureOut">
              <a:rPr lang="en-US" dirty="0"/>
              <a:t>6/9/20</a:t>
            </a:fld>
            <a:endParaRPr lang="en-US" dirty="0"/>
          </a:p>
        </p:txBody>
      </p:sp>
      <p:sp>
        <p:nvSpPr>
          <p:cNvPr id="5" name="Footer Placeholder 4"/>
          <p:cNvSpPr>
            <a:spLocks noGrp="1"/>
          </p:cNvSpPr>
          <p:nvPr>
            <p:ph type="ftr" sz="quarter" idx="11"/>
          </p:nvPr>
        </p:nvSpPr>
        <p:spPr>
          <a:xfrm>
            <a:off x="856059" y="4412457"/>
            <a:ext cx="4679482"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37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65250"/>
            <a:ext cx="5868600" cy="7518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457200" y="1499500"/>
            <a:ext cx="8229600" cy="31269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Caveat Brush"/>
                <a:ea typeface="Caveat Brush"/>
                <a:cs typeface="Caveat Brush"/>
                <a:sym typeface="Caveat Brush"/>
              </a:defRPr>
            </a:lvl1pPr>
            <a:lvl2pPr lvl="1" algn="r" rtl="0">
              <a:buNone/>
              <a:defRPr sz="1300">
                <a:solidFill>
                  <a:schemeClr val="dk1"/>
                </a:solidFill>
                <a:latin typeface="Caveat Brush"/>
                <a:ea typeface="Caveat Brush"/>
                <a:cs typeface="Caveat Brush"/>
                <a:sym typeface="Caveat Brush"/>
              </a:defRPr>
            </a:lvl2pPr>
            <a:lvl3pPr lvl="2" algn="r" rtl="0">
              <a:buNone/>
              <a:defRPr sz="1300">
                <a:solidFill>
                  <a:schemeClr val="dk1"/>
                </a:solidFill>
                <a:latin typeface="Caveat Brush"/>
                <a:ea typeface="Caveat Brush"/>
                <a:cs typeface="Caveat Brush"/>
                <a:sym typeface="Caveat Brush"/>
              </a:defRPr>
            </a:lvl3pPr>
            <a:lvl4pPr lvl="3" algn="r" rtl="0">
              <a:buNone/>
              <a:defRPr sz="1300">
                <a:solidFill>
                  <a:schemeClr val="dk1"/>
                </a:solidFill>
                <a:latin typeface="Caveat Brush"/>
                <a:ea typeface="Caveat Brush"/>
                <a:cs typeface="Caveat Brush"/>
                <a:sym typeface="Caveat Brush"/>
              </a:defRPr>
            </a:lvl4pPr>
            <a:lvl5pPr lvl="4" algn="r" rtl="0">
              <a:buNone/>
              <a:defRPr sz="1300">
                <a:solidFill>
                  <a:schemeClr val="dk1"/>
                </a:solidFill>
                <a:latin typeface="Caveat Brush"/>
                <a:ea typeface="Caveat Brush"/>
                <a:cs typeface="Caveat Brush"/>
                <a:sym typeface="Caveat Brush"/>
              </a:defRPr>
            </a:lvl5pPr>
            <a:lvl6pPr lvl="5" algn="r" rtl="0">
              <a:buNone/>
              <a:defRPr sz="1300">
                <a:solidFill>
                  <a:schemeClr val="dk1"/>
                </a:solidFill>
                <a:latin typeface="Caveat Brush"/>
                <a:ea typeface="Caveat Brush"/>
                <a:cs typeface="Caveat Brush"/>
                <a:sym typeface="Caveat Brush"/>
              </a:defRPr>
            </a:lvl6pPr>
            <a:lvl7pPr lvl="6" algn="r" rtl="0">
              <a:buNone/>
              <a:defRPr sz="1300">
                <a:solidFill>
                  <a:schemeClr val="dk1"/>
                </a:solidFill>
                <a:latin typeface="Caveat Brush"/>
                <a:ea typeface="Caveat Brush"/>
                <a:cs typeface="Caveat Brush"/>
                <a:sym typeface="Caveat Brush"/>
              </a:defRPr>
            </a:lvl7pPr>
            <a:lvl8pPr lvl="7" algn="r" rtl="0">
              <a:buNone/>
              <a:defRPr sz="1300">
                <a:solidFill>
                  <a:schemeClr val="dk1"/>
                </a:solidFill>
                <a:latin typeface="Caveat Brush"/>
                <a:ea typeface="Caveat Brush"/>
                <a:cs typeface="Caveat Brush"/>
                <a:sym typeface="Caveat Brush"/>
              </a:defRPr>
            </a:lvl8pPr>
            <a:lvl9pPr lvl="8" algn="r" rtl="0">
              <a:buNone/>
              <a:defRPr sz="1300">
                <a:solidFill>
                  <a:schemeClr val="dk1"/>
                </a:solidFill>
                <a:latin typeface="Caveat Brush"/>
                <a:ea typeface="Caveat Brush"/>
                <a:cs typeface="Caveat Brush"/>
                <a:sym typeface="Caveat Brush"/>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60"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advocatesforyouth.org/parents/155?task=view" TargetMode="External"/><Relationship Id="rId3" Type="http://schemas.openxmlformats.org/officeDocument/2006/relationships/hyperlink" Target="https://www.apa.org/pi/families/resources/adolescent-girls" TargetMode="External"/><Relationship Id="rId7" Type="http://schemas.openxmlformats.org/officeDocument/2006/relationships/hyperlink" Target="https://pediatrics.aappublications.org/content/144/2/e20191765"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girlscouts.org/content/dam/girlscouts-gsusa/forms-and-documents/about-girl-scouts/research/GSUSA_State-of-Girls-Report_2017.pdf" TargetMode="External"/><Relationship Id="rId5" Type="http://schemas.openxmlformats.org/officeDocument/2006/relationships/hyperlink" Target="https://www.girlshealth.gov/" TargetMode="External"/><Relationship Id="rId10" Type="http://schemas.openxmlformats.org/officeDocument/2006/relationships/image" Target="../media/image19.png"/><Relationship Id="rId4" Type="http://schemas.openxmlformats.org/officeDocument/2006/relationships/hyperlink" Target="https://www.pewresearch.org/fact-tank/2019/02/20/the-way-u-s-teens-spend-their-time-is-changing-but-differences-between-boys-and-girls-persist/" TargetMode="Externa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jJQBjWYDT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www.colorlines.com/articles/new-study-exposes-barriers-block-girls-color-opportunity" TargetMode="External"/><Relationship Id="rId4" Type="http://schemas.openxmlformats.org/officeDocument/2006/relationships/hyperlink" Target="http://therepresentationproject.org/film/miss-represent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XjJQBjWYDTs"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685800" y="1646275"/>
            <a:ext cx="5451900" cy="1851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What’s Going on With </a:t>
            </a:r>
            <a:r>
              <a:rPr lang="en" dirty="0">
                <a:solidFill>
                  <a:srgbClr val="00B0F0"/>
                </a:solidFill>
              </a:rPr>
              <a:t>Girls</a:t>
            </a:r>
            <a:r>
              <a:rPr lang="en" dirty="0"/>
              <a:t>?</a:t>
            </a:r>
            <a:endParaRPr dirty="0"/>
          </a:p>
        </p:txBody>
      </p:sp>
      <p:sp>
        <p:nvSpPr>
          <p:cNvPr id="2" name="TextBox 1"/>
          <p:cNvSpPr txBox="1"/>
          <p:nvPr/>
        </p:nvSpPr>
        <p:spPr>
          <a:xfrm>
            <a:off x="764628" y="3949262"/>
            <a:ext cx="4840013" cy="707886"/>
          </a:xfrm>
          <a:prstGeom prst="rect">
            <a:avLst/>
          </a:prstGeom>
          <a:noFill/>
        </p:spPr>
        <p:txBody>
          <a:bodyPr wrap="square" rtlCol="0">
            <a:spAutoFit/>
          </a:bodyPr>
          <a:lstStyle/>
          <a:p>
            <a:r>
              <a:rPr lang="en-US" sz="2000" dirty="0">
                <a:latin typeface="Caveat Brush" panose="020B0604020202020204" charset="0"/>
              </a:rPr>
              <a:t>Heather </a:t>
            </a:r>
            <a:r>
              <a:rPr lang="en-US" sz="2000" dirty="0" err="1">
                <a:latin typeface="Caveat Brush" panose="020B0604020202020204" charset="0"/>
              </a:rPr>
              <a:t>Wynkoop</a:t>
            </a:r>
            <a:r>
              <a:rPr lang="en-US" sz="2000" dirty="0">
                <a:latin typeface="Caveat Brush" panose="020B0604020202020204" charset="0"/>
              </a:rPr>
              <a:t> Beach</a:t>
            </a:r>
          </a:p>
          <a:p>
            <a:r>
              <a:rPr lang="en-US" sz="2000" dirty="0">
                <a:latin typeface="Caveat Brush" panose="020B0604020202020204" charset="0"/>
              </a:rPr>
              <a:t>ACT for Youth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brain…</a:t>
            </a:r>
          </a:p>
        </p:txBody>
      </p:sp>
      <p:pic>
        <p:nvPicPr>
          <p:cNvPr id="4" name="Content Placeholder 3"/>
          <p:cNvPicPr>
            <a:picLocks noGrp="1" noChangeAspect="1"/>
          </p:cNvPicPr>
          <p:nvPr>
            <p:ph sz="half" idx="1"/>
          </p:nvPr>
        </p:nvPicPr>
        <p:blipFill>
          <a:blip r:embed="rId3"/>
          <a:stretch>
            <a:fillRect/>
          </a:stretch>
        </p:blipFill>
        <p:spPr>
          <a:xfrm>
            <a:off x="1089933" y="1588857"/>
            <a:ext cx="2475224" cy="2852801"/>
          </a:xfrm>
          <a:prstGeom prst="rect">
            <a:avLst/>
          </a:prstGeom>
        </p:spPr>
      </p:pic>
      <p:sp>
        <p:nvSpPr>
          <p:cNvPr id="5" name="Content Placeholder 4"/>
          <p:cNvSpPr>
            <a:spLocks noGrp="1"/>
          </p:cNvSpPr>
          <p:nvPr>
            <p:ph sz="half" idx="2"/>
          </p:nvPr>
        </p:nvSpPr>
        <p:spPr>
          <a:xfrm>
            <a:off x="4102553" y="1619165"/>
            <a:ext cx="4183005" cy="2348678"/>
          </a:xfrm>
        </p:spPr>
        <p:txBody>
          <a:bodyPr/>
          <a:lstStyle/>
          <a:p>
            <a:r>
              <a:rPr lang="en-US" dirty="0"/>
              <a:t>Not simply “hormones”</a:t>
            </a:r>
          </a:p>
          <a:p>
            <a:r>
              <a:rPr lang="en-US" dirty="0"/>
              <a:t>Under construction</a:t>
            </a:r>
          </a:p>
          <a:p>
            <a:r>
              <a:rPr lang="en-US" dirty="0"/>
              <a:t>“Gong” rather than a “chime”</a:t>
            </a:r>
          </a:p>
          <a:p>
            <a:r>
              <a:rPr lang="en-US" dirty="0"/>
              <a:t>Impacts how we interact with and respond to girls entering adolescence</a:t>
            </a:r>
          </a:p>
          <a:p>
            <a:endParaRPr lang="en-US" dirty="0"/>
          </a:p>
          <a:p>
            <a:endParaRPr lang="en-US" dirty="0"/>
          </a:p>
          <a:p>
            <a:endParaRPr lang="en-US" dirty="0"/>
          </a:p>
        </p:txBody>
      </p:sp>
    </p:spTree>
    <p:extLst>
      <p:ext uri="{BB962C8B-B14F-4D97-AF65-F5344CB8AC3E}">
        <p14:creationId xmlns:p14="http://schemas.microsoft.com/office/powerpoint/2010/main" val="310460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a:t>
            </a:r>
          </a:p>
        </p:txBody>
      </p:sp>
      <p:sp>
        <p:nvSpPr>
          <p:cNvPr id="3" name="Content Placeholder 2"/>
          <p:cNvSpPr>
            <a:spLocks noGrp="1"/>
          </p:cNvSpPr>
          <p:nvPr>
            <p:ph type="body" idx="1"/>
          </p:nvPr>
        </p:nvSpPr>
        <p:spPr>
          <a:xfrm>
            <a:off x="457200" y="1141691"/>
            <a:ext cx="8229600" cy="3126900"/>
          </a:xfrm>
        </p:spPr>
        <p:txBody>
          <a:bodyPr/>
          <a:lstStyle/>
          <a:p>
            <a:r>
              <a:rPr lang="en-US" sz="2400" dirty="0">
                <a:solidFill>
                  <a:schemeClr val="tx1"/>
                </a:solidFill>
              </a:rPr>
              <a:t>From “Can Ava come over to play?” at 9 years old to “Can Ava come over to hang out?” at 12.</a:t>
            </a:r>
          </a:p>
          <a:p>
            <a:r>
              <a:rPr lang="en-US" sz="2400" dirty="0">
                <a:solidFill>
                  <a:schemeClr val="tx1"/>
                </a:solidFill>
              </a:rPr>
              <a:t>Increasingly aware of social “norms”</a:t>
            </a:r>
          </a:p>
          <a:p>
            <a:r>
              <a:rPr lang="en-US" sz="2400" dirty="0">
                <a:solidFill>
                  <a:schemeClr val="tx1"/>
                </a:solidFill>
              </a:rPr>
              <a:t>Increasingly self-conscious and self-centered</a:t>
            </a:r>
          </a:p>
          <a:p>
            <a:r>
              <a:rPr lang="en-US" sz="2400" dirty="0">
                <a:solidFill>
                  <a:schemeClr val="tx1"/>
                </a:solidFill>
              </a:rPr>
              <a:t>Peers &gt; Family</a:t>
            </a:r>
          </a:p>
          <a:p>
            <a:r>
              <a:rPr lang="en-US" sz="2400" dirty="0">
                <a:solidFill>
                  <a:schemeClr val="tx1"/>
                </a:solidFill>
              </a:rPr>
              <a:t>Experience feelings of insecurity and begin to doubt previous self-confidence. Often experience a significant drop in self-esteem. ESPECIALLY IN GIRLS</a:t>
            </a:r>
          </a:p>
        </p:txBody>
      </p:sp>
    </p:spTree>
    <p:extLst>
      <p:ext uri="{BB962C8B-B14F-4D97-AF65-F5344CB8AC3E}">
        <p14:creationId xmlns:p14="http://schemas.microsoft.com/office/powerpoint/2010/main" val="25303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type="body" idx="1"/>
          </p:nvPr>
        </p:nvSpPr>
        <p:spPr>
          <a:xfrm>
            <a:off x="457200" y="1499499"/>
            <a:ext cx="5563590" cy="3402109"/>
          </a:xfrm>
        </p:spPr>
        <p:txBody>
          <a:bodyPr>
            <a:noAutofit/>
          </a:bodyPr>
          <a:lstStyle/>
          <a:p>
            <a:pPr marL="114300" indent="0">
              <a:buNone/>
            </a:pPr>
            <a:r>
              <a:rPr lang="en-US" sz="1800" dirty="0">
                <a:solidFill>
                  <a:schemeClr val="tx2">
                    <a:lumMod val="90000"/>
                  </a:schemeClr>
                </a:solidFill>
                <a:effectLst/>
              </a:rPr>
              <a:t>Researchers at the University of California, Los Angeles, found that the areas of teens’ brains focused on reward processing and social cognition are similarly activated when they think about money and sex – </a:t>
            </a:r>
            <a:r>
              <a:rPr lang="en-US" sz="1800" b="1" dirty="0">
                <a:solidFill>
                  <a:schemeClr val="tx2">
                    <a:lumMod val="90000"/>
                  </a:schemeClr>
                </a:solidFill>
              </a:rPr>
              <a:t>and when they view a photo receiving lots of likes on social media. ~</a:t>
            </a:r>
            <a:r>
              <a:rPr lang="en-US" sz="1800" dirty="0">
                <a:solidFill>
                  <a:schemeClr val="tx2">
                    <a:lumMod val="90000"/>
                  </a:schemeClr>
                </a:solidFill>
              </a:rPr>
              <a:t>NYT</a:t>
            </a:r>
          </a:p>
          <a:p>
            <a:pPr marL="114300" indent="0">
              <a:buNone/>
            </a:pPr>
            <a:endParaRPr lang="en-US" sz="1800" i="1" dirty="0">
              <a:solidFill>
                <a:schemeClr val="tx2">
                  <a:lumMod val="90000"/>
                </a:schemeClr>
              </a:solidFill>
              <a:effectLst/>
            </a:endParaRPr>
          </a:p>
          <a:p>
            <a:pPr marL="114300" indent="0">
              <a:buNone/>
            </a:pPr>
            <a:endParaRPr lang="en-US" sz="1800" i="1" dirty="0">
              <a:solidFill>
                <a:schemeClr val="tx2">
                  <a:lumMod val="90000"/>
                </a:schemeClr>
              </a:solidFill>
            </a:endParaRPr>
          </a:p>
          <a:p>
            <a:pPr marL="114300" indent="0">
              <a:buNone/>
            </a:pPr>
            <a:endParaRPr lang="en-US" sz="1800" i="1" dirty="0">
              <a:solidFill>
                <a:schemeClr val="tx2">
                  <a:lumMod val="90000"/>
                </a:schemeClr>
              </a:solidFill>
              <a:effectLst/>
            </a:endParaRPr>
          </a:p>
          <a:p>
            <a:pPr marL="114300" indent="0">
              <a:buNone/>
            </a:pPr>
            <a:endParaRPr lang="en-US" sz="1400" i="1" dirty="0">
              <a:effectLst/>
            </a:endParaRPr>
          </a:p>
          <a:p>
            <a:pPr marL="114300" indent="0">
              <a:buNone/>
            </a:pPr>
            <a:r>
              <a:rPr lang="en-US" sz="1000" i="1" dirty="0">
                <a:effectLst/>
              </a:rPr>
              <a:t>Common Sense Census: Media Use by Tweens and Teens, 2015</a:t>
            </a:r>
            <a:endParaRPr lang="en-US" sz="1000" dirty="0"/>
          </a:p>
        </p:txBody>
      </p:sp>
      <p:pic>
        <p:nvPicPr>
          <p:cNvPr id="7" name="Picture 6"/>
          <p:cNvPicPr>
            <a:picLocks noChangeAspect="1"/>
          </p:cNvPicPr>
          <p:nvPr/>
        </p:nvPicPr>
        <p:blipFill>
          <a:blip r:embed="rId3"/>
          <a:stretch>
            <a:fillRect/>
          </a:stretch>
        </p:blipFill>
        <p:spPr>
          <a:xfrm>
            <a:off x="6325800" y="1779672"/>
            <a:ext cx="2566555" cy="2566555"/>
          </a:xfrm>
          <a:prstGeom prst="rect">
            <a:avLst/>
          </a:prstGeom>
        </p:spPr>
      </p:pic>
    </p:spTree>
    <p:extLst>
      <p:ext uri="{BB962C8B-B14F-4D97-AF65-F5344CB8AC3E}">
        <p14:creationId xmlns:p14="http://schemas.microsoft.com/office/powerpoint/2010/main" val="250054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pic>
        <p:nvPicPr>
          <p:cNvPr id="5" name="Picture 4"/>
          <p:cNvPicPr>
            <a:picLocks noChangeAspect="1"/>
          </p:cNvPicPr>
          <p:nvPr/>
        </p:nvPicPr>
        <p:blipFill>
          <a:blip r:embed="rId2"/>
          <a:stretch>
            <a:fillRect/>
          </a:stretch>
        </p:blipFill>
        <p:spPr>
          <a:xfrm>
            <a:off x="67369" y="1331472"/>
            <a:ext cx="9076631" cy="3811979"/>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826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phones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5" name="Picture 4"/>
          <p:cNvPicPr>
            <a:picLocks noChangeAspect="1"/>
          </p:cNvPicPr>
          <p:nvPr/>
        </p:nvPicPr>
        <p:blipFill>
          <a:blip r:embed="rId2"/>
          <a:stretch>
            <a:fillRect/>
          </a:stretch>
        </p:blipFill>
        <p:spPr>
          <a:xfrm>
            <a:off x="166256" y="1217050"/>
            <a:ext cx="8863028" cy="3926401"/>
          </a:xfrm>
          <a:prstGeom prst="rect">
            <a:avLst/>
          </a:prstGeom>
        </p:spPr>
      </p:pic>
    </p:spTree>
    <p:extLst>
      <p:ext uri="{BB962C8B-B14F-4D97-AF65-F5344CB8AC3E}">
        <p14:creationId xmlns:p14="http://schemas.microsoft.com/office/powerpoint/2010/main" val="33011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and academics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4"/>
          <p:cNvPicPr>
            <a:picLocks noChangeAspect="1"/>
          </p:cNvPicPr>
          <p:nvPr/>
        </p:nvPicPr>
        <p:blipFill>
          <a:blip r:embed="rId3"/>
          <a:stretch>
            <a:fillRect/>
          </a:stretch>
        </p:blipFill>
        <p:spPr>
          <a:xfrm>
            <a:off x="78937" y="1520876"/>
            <a:ext cx="8839432" cy="3312381"/>
          </a:xfrm>
          <a:prstGeom prst="rect">
            <a:avLst/>
          </a:prstGeom>
        </p:spPr>
      </p:pic>
    </p:spTree>
    <p:extLst>
      <p:ext uri="{BB962C8B-B14F-4D97-AF65-F5344CB8AC3E}">
        <p14:creationId xmlns:p14="http://schemas.microsoft.com/office/powerpoint/2010/main" val="397713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3" name="Picture 2"/>
          <p:cNvPicPr>
            <a:picLocks noChangeAspect="1"/>
          </p:cNvPicPr>
          <p:nvPr/>
        </p:nvPicPr>
        <p:blipFill>
          <a:blip r:embed="rId2"/>
          <a:stretch>
            <a:fillRect/>
          </a:stretch>
        </p:blipFill>
        <p:spPr>
          <a:xfrm>
            <a:off x="252412" y="71437"/>
            <a:ext cx="8639175" cy="5000625"/>
          </a:xfrm>
          <a:prstGeom prst="rect">
            <a:avLst/>
          </a:prstGeom>
        </p:spPr>
      </p:pic>
    </p:spTree>
    <p:extLst>
      <p:ext uri="{BB962C8B-B14F-4D97-AF65-F5344CB8AC3E}">
        <p14:creationId xmlns:p14="http://schemas.microsoft.com/office/powerpoint/2010/main" val="26026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3"/>
          <a:stretch>
            <a:fillRect/>
          </a:stretch>
        </p:blipFill>
        <p:spPr>
          <a:xfrm>
            <a:off x="411531" y="130350"/>
            <a:ext cx="8281207" cy="4857286"/>
          </a:xfrm>
          <a:prstGeom prst="rect">
            <a:avLst/>
          </a:prstGeom>
        </p:spPr>
      </p:pic>
    </p:spTree>
    <p:extLst>
      <p:ext uri="{BB962C8B-B14F-4D97-AF65-F5344CB8AC3E}">
        <p14:creationId xmlns:p14="http://schemas.microsoft.com/office/powerpoint/2010/main" val="55887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Racism and Dipartites</a:t>
            </a:r>
          </a:p>
        </p:txBody>
      </p:sp>
      <p:sp>
        <p:nvSpPr>
          <p:cNvPr id="7" name="Text Placeholder 6"/>
          <p:cNvSpPr>
            <a:spLocks noGrp="1"/>
          </p:cNvSpPr>
          <p:nvPr>
            <p:ph type="body" idx="1"/>
          </p:nvPr>
        </p:nvSpPr>
        <p:spPr>
          <a:xfrm>
            <a:off x="457200" y="1499500"/>
            <a:ext cx="8229600" cy="3369383"/>
          </a:xfrm>
        </p:spPr>
        <p:txBody>
          <a:bodyPr/>
          <a:lstStyle/>
          <a:p>
            <a:pPr marL="114300" indent="0">
              <a:buNone/>
            </a:pPr>
            <a:r>
              <a:rPr lang="en-US" dirty="0">
                <a:solidFill>
                  <a:schemeClr val="tx1"/>
                </a:solidFill>
              </a:rPr>
              <a:t>“The impact of racism has been linked to birth disparities and mental health problems in children and adolescents. The biological mechanism that emerges from chronic stress leads to increased and prolonged levels of exposure to stress hormones and oxidative stress at the cellular level. Prolonged exposure to stress hormones, such as cortisol, leads to inflammatory reactions that predispose individuals to chronic disease.”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8" name="TextBox 7"/>
          <p:cNvSpPr txBox="1"/>
          <p:nvPr/>
        </p:nvSpPr>
        <p:spPr>
          <a:xfrm>
            <a:off x="570016" y="4804946"/>
            <a:ext cx="7910568" cy="338554"/>
          </a:xfrm>
          <a:prstGeom prst="rect">
            <a:avLst/>
          </a:prstGeom>
          <a:noFill/>
        </p:spPr>
        <p:txBody>
          <a:bodyPr wrap="square" rtlCol="0">
            <a:spAutoFit/>
          </a:bodyPr>
          <a:lstStyle/>
          <a:p>
            <a:r>
              <a:rPr lang="en-US" sz="800" dirty="0"/>
              <a:t>The Impact of Racism on Child and Adolescent Health</a:t>
            </a:r>
          </a:p>
          <a:p>
            <a:r>
              <a:rPr lang="en-US" sz="800" dirty="0"/>
              <a:t>Maria Trent, Danielle G. Dooley, Jacqueline </a:t>
            </a:r>
            <a:r>
              <a:rPr lang="en-US" sz="800" dirty="0" err="1"/>
              <a:t>Dougé</a:t>
            </a:r>
            <a:r>
              <a:rPr lang="en-US" sz="800" dirty="0"/>
              <a:t>, Pediatrics August 2019, 144 (2) e20191765; DOI: https://doi.org/10.1542/peds.2019-1765</a:t>
            </a:r>
          </a:p>
        </p:txBody>
      </p:sp>
    </p:spTree>
    <p:extLst>
      <p:ext uri="{BB962C8B-B14F-4D97-AF65-F5344CB8AC3E}">
        <p14:creationId xmlns:p14="http://schemas.microsoft.com/office/powerpoint/2010/main" val="328583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Girls of Color</a:t>
            </a:r>
          </a:p>
        </p:txBody>
      </p:sp>
      <p:sp>
        <p:nvSpPr>
          <p:cNvPr id="3" name="Content Placeholder 2"/>
          <p:cNvSpPr>
            <a:spLocks noGrp="1"/>
          </p:cNvSpPr>
          <p:nvPr>
            <p:ph idx="1"/>
          </p:nvPr>
        </p:nvSpPr>
        <p:spPr>
          <a:xfrm>
            <a:off x="875938" y="1217050"/>
            <a:ext cx="7429499" cy="3122879"/>
          </a:xfrm>
        </p:spPr>
        <p:txBody>
          <a:bodyPr/>
          <a:lstStyle/>
          <a:p>
            <a:pPr marL="114300" indent="0">
              <a:buNone/>
            </a:pPr>
            <a:r>
              <a:rPr lang="en-US" sz="2000" dirty="0">
                <a:effectLst/>
              </a:rPr>
              <a:t>“Girls of color face structural barriers in nearly every aspect of their lives. Over 60 percent of girls of color are born to families living on low incomes or below the poverty line. Sexual violence is pervasive in the lives of all girls and often goes neglected, especially for girls of color. What's more, girls of color who face harm are often unfairly penalized. Black girls, for example, are six times more likely to be suspended in school than their white peers — and are disproportionately represented in the juvenile justice system.: </a:t>
            </a:r>
          </a:p>
          <a:p>
            <a:pPr marL="114300" indent="0">
              <a:buNone/>
            </a:pPr>
            <a:r>
              <a:rPr lang="en-US" sz="2000" dirty="0">
                <a:effectLst/>
              </a:rPr>
              <a:t>~</a:t>
            </a:r>
            <a:r>
              <a:rPr lang="en-US" sz="2000" i="1" dirty="0" err="1">
                <a:effectLst/>
              </a:rPr>
              <a:t>NoVo</a:t>
            </a:r>
            <a:r>
              <a:rPr lang="en-US" sz="2000" i="1" dirty="0">
                <a:effectLst/>
              </a:rPr>
              <a:t> Foundation</a:t>
            </a:r>
            <a:endParaRPr lang="en-US" sz="2000" dirty="0"/>
          </a:p>
        </p:txBody>
      </p:sp>
    </p:spTree>
    <p:extLst>
      <p:ext uri="{BB962C8B-B14F-4D97-AF65-F5344CB8AC3E}">
        <p14:creationId xmlns:p14="http://schemas.microsoft.com/office/powerpoint/2010/main" val="62685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2700006" scaled="0"/>
        </a:gra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Chat Box Check-In</a:t>
            </a:r>
            <a:endParaRPr dirty="0"/>
          </a:p>
        </p:txBody>
      </p:sp>
      <p:sp>
        <p:nvSpPr>
          <p:cNvPr id="85" name="Google Shape;8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Text Placeholder 3"/>
          <p:cNvSpPr>
            <a:spLocks noGrp="1"/>
          </p:cNvSpPr>
          <p:nvPr>
            <p:ph type="body" idx="2"/>
          </p:nvPr>
        </p:nvSpPr>
        <p:spPr>
          <a:xfrm>
            <a:off x="457200" y="2244935"/>
            <a:ext cx="8004742" cy="1323213"/>
          </a:xfrm>
        </p:spPr>
        <p:txBody>
          <a:bodyPr/>
          <a:lstStyle/>
          <a:p>
            <a:pPr marL="76200" indent="0">
              <a:buNone/>
            </a:pPr>
            <a:r>
              <a:rPr lang="en-US" sz="4000" dirty="0">
                <a:solidFill>
                  <a:schemeClr val="tx1"/>
                </a:solidFill>
                <a:latin typeface="Caveat Brush" panose="020B0604020202020204" charset="0"/>
              </a:rPr>
              <a:t>One word that describes how you are feeling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teen years like…</a:t>
            </a:r>
          </a:p>
        </p:txBody>
      </p:sp>
      <p:pic>
        <p:nvPicPr>
          <p:cNvPr id="6" name="Content Placeholder 5"/>
          <p:cNvPicPr>
            <a:picLocks noGrp="1" noChangeAspect="1"/>
          </p:cNvPicPr>
          <p:nvPr>
            <p:ph idx="1"/>
          </p:nvPr>
        </p:nvPicPr>
        <p:blipFill>
          <a:blip r:embed="rId3"/>
          <a:stretch>
            <a:fillRect/>
          </a:stretch>
        </p:blipFill>
        <p:spPr>
          <a:xfrm>
            <a:off x="1042452" y="1217050"/>
            <a:ext cx="6638648" cy="3319324"/>
          </a:xfrm>
          <a:prstGeom prst="rect">
            <a:avLst/>
          </a:prstGeom>
        </p:spPr>
      </p:pic>
    </p:spTree>
    <p:extLst>
      <p:ext uri="{BB962C8B-B14F-4D97-AF65-F5344CB8AC3E}">
        <p14:creationId xmlns:p14="http://schemas.microsoft.com/office/powerpoint/2010/main" val="387818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193" y="512751"/>
            <a:ext cx="8342416" cy="751800"/>
          </a:xfrm>
        </p:spPr>
        <p:txBody>
          <a:bodyPr/>
          <a:lstStyle/>
          <a:p>
            <a:r>
              <a:rPr lang="en-US" dirty="0"/>
              <a:t>What does it mean to be “Girl Friendly”?</a:t>
            </a:r>
          </a:p>
        </p:txBody>
      </p:sp>
      <p:sp>
        <p:nvSpPr>
          <p:cNvPr id="3" name="Content Placeholder 2"/>
          <p:cNvSpPr>
            <a:spLocks noGrp="1"/>
          </p:cNvSpPr>
          <p:nvPr>
            <p:ph type="body" idx="1"/>
          </p:nvPr>
        </p:nvSpPr>
        <p:spPr>
          <a:xfrm>
            <a:off x="285008" y="1264551"/>
            <a:ext cx="8680861" cy="3126900"/>
          </a:xfrm>
        </p:spPr>
        <p:txBody>
          <a:bodyPr/>
          <a:lstStyle/>
          <a:p>
            <a:r>
              <a:rPr lang="en-US" sz="2400" dirty="0">
                <a:solidFill>
                  <a:schemeClr val="tx1"/>
                </a:solidFill>
              </a:rPr>
              <a:t>You’ve taken the time to look at your program through the lens of the girls that are a part of it.</a:t>
            </a:r>
          </a:p>
          <a:p>
            <a:r>
              <a:rPr lang="en-US" sz="2400" dirty="0">
                <a:solidFill>
                  <a:schemeClr val="tx1"/>
                </a:solidFill>
              </a:rPr>
              <a:t>Identifying, addressing and reducing gender stereotyping</a:t>
            </a:r>
          </a:p>
          <a:p>
            <a:pPr lvl="1"/>
            <a:r>
              <a:rPr lang="en-US" sz="2400" dirty="0">
                <a:solidFill>
                  <a:schemeClr val="tx1"/>
                </a:solidFill>
              </a:rPr>
              <a:t>Language and Communication: “Guys”; “Strong boys”; “Girls don’t/shouldn’t…..” “like a girl”</a:t>
            </a:r>
          </a:p>
          <a:p>
            <a:pPr lvl="1"/>
            <a:r>
              <a:rPr lang="en-US" sz="2400" dirty="0">
                <a:solidFill>
                  <a:schemeClr val="tx1"/>
                </a:solidFill>
              </a:rPr>
              <a:t>Does your program have gender-specific rules (such as clothing)?</a:t>
            </a:r>
          </a:p>
          <a:p>
            <a:r>
              <a:rPr lang="en-US" sz="2400" dirty="0">
                <a:solidFill>
                  <a:schemeClr val="tx1"/>
                </a:solidFill>
              </a:rPr>
              <a:t>Encourage and </a:t>
            </a:r>
            <a:r>
              <a:rPr lang="en-US" sz="2400" i="1" dirty="0">
                <a:solidFill>
                  <a:schemeClr val="tx1"/>
                </a:solidFill>
              </a:rPr>
              <a:t>model,</a:t>
            </a:r>
            <a:r>
              <a:rPr lang="en-US" sz="2400" dirty="0">
                <a:solidFill>
                  <a:schemeClr val="tx1"/>
                </a:solidFill>
              </a:rPr>
              <a:t> strong positive female relationships</a:t>
            </a:r>
          </a:p>
          <a:p>
            <a:r>
              <a:rPr lang="en-US" sz="2400" dirty="0">
                <a:solidFill>
                  <a:schemeClr val="tx1"/>
                </a:solidFill>
              </a:rPr>
              <a:t>Is girl-hood celebrated?</a:t>
            </a:r>
          </a:p>
          <a:p>
            <a:endParaRPr lang="en-US" dirty="0"/>
          </a:p>
        </p:txBody>
      </p:sp>
    </p:spTree>
    <p:extLst>
      <p:ext uri="{BB962C8B-B14F-4D97-AF65-F5344CB8AC3E}">
        <p14:creationId xmlns:p14="http://schemas.microsoft.com/office/powerpoint/2010/main" val="316102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0000">
              <a:schemeClr val="bg2">
                <a:lumMod val="60000"/>
                <a:lumOff val="40000"/>
              </a:schemeClr>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Trends, August 2012</a:t>
            </a:r>
          </a:p>
        </p:txBody>
      </p:sp>
      <p:sp>
        <p:nvSpPr>
          <p:cNvPr id="3" name="Content Placeholder 2"/>
          <p:cNvSpPr>
            <a:spLocks noGrp="1"/>
          </p:cNvSpPr>
          <p:nvPr>
            <p:ph type="body" idx="1"/>
          </p:nvPr>
        </p:nvSpPr>
        <p:spPr/>
        <p:txBody>
          <a:bodyPr>
            <a:normAutofit fontScale="92500" lnSpcReduction="10000"/>
          </a:bodyPr>
          <a:lstStyle/>
          <a:p>
            <a:r>
              <a:rPr lang="en-US" dirty="0"/>
              <a:t>Synthesized findings from 106 random social interventions that targeted female children or co-ed programs with separate data for girls.</a:t>
            </a:r>
          </a:p>
          <a:p>
            <a:r>
              <a:rPr lang="en-US" dirty="0"/>
              <a:t>9 outcome areas including: Academic Achievement; Delinquency; Mental Health/Internalizing (Depression); Self Sufficiency; Social Skills and Substance Use</a:t>
            </a:r>
          </a:p>
          <a:p>
            <a:r>
              <a:rPr lang="en-US" dirty="0"/>
              <a:t>Either: Found to Work, Mixed Findings or Not Found to Work</a:t>
            </a:r>
          </a:p>
          <a:p>
            <a:pPr marL="0" indent="0">
              <a:buNone/>
            </a:pPr>
            <a:endParaRPr lang="en-US" dirty="0"/>
          </a:p>
        </p:txBody>
      </p:sp>
    </p:spTree>
    <p:extLst>
      <p:ext uri="{BB962C8B-B14F-4D97-AF65-F5344CB8AC3E}">
        <p14:creationId xmlns:p14="http://schemas.microsoft.com/office/powerpoint/2010/main" val="192624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75" y="328808"/>
            <a:ext cx="8198140" cy="4687866"/>
          </a:xfrm>
        </p:spPr>
        <p:txBody>
          <a:bodyPr/>
          <a:lstStyle/>
          <a:p>
            <a:pPr marL="114300" indent="0">
              <a:buNone/>
            </a:pPr>
            <a:r>
              <a:rPr lang="en-US" sz="1800" b="1" dirty="0"/>
              <a:t>Academic Achievement</a:t>
            </a:r>
          </a:p>
          <a:p>
            <a:pPr lvl="1"/>
            <a:r>
              <a:rPr lang="en-US" sz="1800" b="1" dirty="0"/>
              <a:t>Mixed Findings </a:t>
            </a:r>
            <a:r>
              <a:rPr lang="en-US" sz="1800" dirty="0"/>
              <a:t>Gender-specific programs. Three of the four programs designed specifically for girls had mixed impacts on academic outcomes. The fourth program had no impact for girls.</a:t>
            </a:r>
          </a:p>
          <a:p>
            <a:pPr marL="114300" indent="0">
              <a:buNone/>
            </a:pPr>
            <a:r>
              <a:rPr lang="en-US" sz="1800" b="1" dirty="0"/>
              <a:t>Delinquency</a:t>
            </a:r>
          </a:p>
          <a:p>
            <a:pPr lvl="1"/>
            <a:r>
              <a:rPr lang="en-US" sz="1800" dirty="0">
                <a:effectLst/>
              </a:rPr>
              <a:t>Of the </a:t>
            </a:r>
            <a:r>
              <a:rPr lang="en-US" sz="1800" dirty="0"/>
              <a:t>11 programs that measured delinquency outcomes for girls, only one was found to have a positive impact, two had mixed impacts, and eight were not found to work for girls. </a:t>
            </a:r>
          </a:p>
          <a:p>
            <a:pPr marL="114300" indent="0">
              <a:buNone/>
            </a:pPr>
            <a:r>
              <a:rPr lang="en-US" sz="1800" b="1" dirty="0"/>
              <a:t>Mental Health/Internalizing (Depression)</a:t>
            </a:r>
          </a:p>
          <a:p>
            <a:pPr lvl="1"/>
            <a:r>
              <a:rPr lang="en-US" sz="1800" dirty="0"/>
              <a:t>Cognitive-behavioral skills training, Short-term programs and Qualified professionals and parent involvement were all found to work</a:t>
            </a:r>
          </a:p>
          <a:p>
            <a:pPr marL="114300" indent="0">
              <a:buNone/>
            </a:pPr>
            <a:r>
              <a:rPr lang="en-US" sz="1800" b="1" dirty="0"/>
              <a:t>Self Sufficiency</a:t>
            </a:r>
          </a:p>
          <a:p>
            <a:pPr lvl="1"/>
            <a:r>
              <a:rPr lang="en-US" sz="1800" dirty="0"/>
              <a:t>Mostly mixed finings, with Vocational training and/or support; Individual counseling or therapy and Life skills training.</a:t>
            </a:r>
          </a:p>
          <a:p>
            <a:endParaRPr lang="en-US" b="1" dirty="0"/>
          </a:p>
        </p:txBody>
      </p:sp>
    </p:spTree>
    <p:extLst>
      <p:ext uri="{BB962C8B-B14F-4D97-AF65-F5344CB8AC3E}">
        <p14:creationId xmlns:p14="http://schemas.microsoft.com/office/powerpoint/2010/main" val="425614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What advice would you give your pre-teen self?</a:t>
            </a:r>
            <a:endParaRPr dirty="0"/>
          </a:p>
        </p:txBody>
      </p:sp>
      <p:sp>
        <p:nvSpPr>
          <p:cNvPr id="114" name="Google Shape;114;p18"/>
          <p:cNvSpPr txBox="1">
            <a:spLocks noGrp="1"/>
          </p:cNvSpPr>
          <p:nvPr>
            <p:ph type="body" idx="1"/>
          </p:nvPr>
        </p:nvSpPr>
        <p:spPr>
          <a:xfrm>
            <a:off x="457200" y="1361661"/>
            <a:ext cx="8229600" cy="36576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dirty="0"/>
              <a:t>“Not to worry as much. Things are temporary”</a:t>
            </a:r>
          </a:p>
          <a:p>
            <a:pPr marL="457200" lvl="0" indent="-342900" algn="l" rtl="0">
              <a:spcBef>
                <a:spcPts val="600"/>
              </a:spcBef>
              <a:spcAft>
                <a:spcPts val="0"/>
              </a:spcAft>
              <a:buSzPts val="1800"/>
              <a:buChar char="✔"/>
            </a:pPr>
            <a:r>
              <a:rPr lang="en-US" dirty="0"/>
              <a:t>“It’s ok if friendships aren’t permanent”</a:t>
            </a:r>
          </a:p>
          <a:p>
            <a:pPr marL="457200" lvl="0" indent="-342900" algn="l" rtl="0">
              <a:spcBef>
                <a:spcPts val="600"/>
              </a:spcBef>
              <a:spcAft>
                <a:spcPts val="0"/>
              </a:spcAft>
              <a:buSzPts val="1800"/>
              <a:buChar char="✔"/>
            </a:pPr>
            <a:r>
              <a:rPr lang="en-US" dirty="0"/>
              <a:t>“It does get better…”</a:t>
            </a:r>
          </a:p>
          <a:p>
            <a:pPr marL="457200" lvl="0" indent="-342900" algn="l" rtl="0">
              <a:spcBef>
                <a:spcPts val="600"/>
              </a:spcBef>
              <a:spcAft>
                <a:spcPts val="0"/>
              </a:spcAft>
              <a:buSzPts val="1800"/>
              <a:buChar char="✔"/>
            </a:pPr>
            <a:r>
              <a:rPr lang="en-US" dirty="0"/>
              <a:t>“It also gets worse”</a:t>
            </a:r>
          </a:p>
          <a:p>
            <a:pPr marL="457200" lvl="0" indent="-342900" algn="l" rtl="0">
              <a:spcBef>
                <a:spcPts val="600"/>
              </a:spcBef>
              <a:spcAft>
                <a:spcPts val="0"/>
              </a:spcAft>
              <a:buSzPts val="1800"/>
              <a:buChar char="✔"/>
            </a:pPr>
            <a:r>
              <a:rPr lang="en-US" dirty="0"/>
              <a:t>“Being kind goes a long way”</a:t>
            </a:r>
          </a:p>
          <a:p>
            <a:pPr marL="457200" lvl="0" indent="-342900" algn="l" rtl="0">
              <a:spcBef>
                <a:spcPts val="600"/>
              </a:spcBef>
              <a:spcAft>
                <a:spcPts val="0"/>
              </a:spcAft>
              <a:buSzPts val="1800"/>
              <a:buChar char="✔"/>
            </a:pPr>
            <a:r>
              <a:rPr lang="en-US" dirty="0"/>
              <a:t>“Pay attention to your body and mental health”</a:t>
            </a:r>
            <a:endParaRPr dirty="0"/>
          </a:p>
        </p:txBody>
      </p:sp>
      <p:sp>
        <p:nvSpPr>
          <p:cNvPr id="115" name="Google Shape;11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0"/>
              </a:schemeClr>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Parents</a:t>
            </a:r>
          </a:p>
        </p:txBody>
      </p:sp>
      <p:sp>
        <p:nvSpPr>
          <p:cNvPr id="3" name="Content Placeholder 2"/>
          <p:cNvSpPr>
            <a:spLocks noGrp="1"/>
          </p:cNvSpPr>
          <p:nvPr>
            <p:ph type="body" idx="1"/>
          </p:nvPr>
        </p:nvSpPr>
        <p:spPr/>
        <p:txBody>
          <a:bodyPr/>
          <a:lstStyle/>
          <a:p>
            <a:endParaRPr lang="en-US" dirty="0"/>
          </a:p>
          <a:p>
            <a:r>
              <a:rPr lang="en-US" dirty="0"/>
              <a:t>Researching and sharing resources</a:t>
            </a:r>
          </a:p>
          <a:p>
            <a:r>
              <a:rPr lang="en-US" dirty="0"/>
              <a:t>Creating communication opportunities</a:t>
            </a:r>
          </a:p>
          <a:p>
            <a:r>
              <a:rPr lang="en-US" dirty="0"/>
              <a:t>Celebrating developmental milestones!</a:t>
            </a:r>
          </a:p>
        </p:txBody>
      </p:sp>
    </p:spTree>
    <p:extLst>
      <p:ext uri="{BB962C8B-B14F-4D97-AF65-F5344CB8AC3E}">
        <p14:creationId xmlns:p14="http://schemas.microsoft.com/office/powerpoint/2010/main" val="17637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83" y="2358472"/>
            <a:ext cx="5925900" cy="566400"/>
          </a:xfrm>
        </p:spPr>
        <p:txBody>
          <a:bodyPr/>
          <a:lstStyle/>
          <a:p>
            <a:r>
              <a:rPr lang="en-US" dirty="0"/>
              <a:t>What other things can you think of?</a:t>
            </a:r>
          </a:p>
        </p:txBody>
      </p:sp>
      <p:sp>
        <p:nvSpPr>
          <p:cNvPr id="4" name="Slide Number Placeholder 3"/>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57463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6"/>
            </a:gs>
          </a:gsLst>
          <a:lin ang="2700006" scaled="0"/>
        </a:gradFill>
        <a:effectLst/>
      </p:bgPr>
    </p:bg>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Resources</a:t>
            </a:r>
            <a:endParaRPr dirty="0"/>
          </a:p>
        </p:txBody>
      </p:sp>
      <p:sp>
        <p:nvSpPr>
          <p:cNvPr id="268" name="Google Shape;268;p30"/>
          <p:cNvSpPr txBox="1">
            <a:spLocks noGrp="1"/>
          </p:cNvSpPr>
          <p:nvPr>
            <p:ph type="body" idx="1"/>
          </p:nvPr>
        </p:nvSpPr>
        <p:spPr>
          <a:xfrm>
            <a:off x="457200" y="1728100"/>
            <a:ext cx="2520300" cy="1178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1" dirty="0"/>
              <a:t>American Psychological Association</a:t>
            </a:r>
          </a:p>
          <a:p>
            <a:pPr marL="0" lvl="0" indent="0" algn="l" rtl="0">
              <a:spcBef>
                <a:spcPts val="600"/>
              </a:spcBef>
              <a:spcAft>
                <a:spcPts val="0"/>
              </a:spcAft>
              <a:buNone/>
            </a:pPr>
            <a:r>
              <a:rPr lang="en" sz="1200" dirty="0"/>
              <a:t>A New look at Adolescent Girls</a:t>
            </a:r>
          </a:p>
          <a:p>
            <a:pPr marL="0" lvl="0" indent="0">
              <a:buNone/>
            </a:pPr>
            <a:r>
              <a:rPr lang="en-US" sz="1200" dirty="0">
                <a:hlinkClick r:id="rId3"/>
              </a:rPr>
              <a:t>https://www.apa.org/pi/families/resources/adolescent-girls</a:t>
            </a:r>
            <a:endParaRPr sz="1200" dirty="0"/>
          </a:p>
        </p:txBody>
      </p:sp>
      <p:sp>
        <p:nvSpPr>
          <p:cNvPr id="269" name="Google Shape;269;p30"/>
          <p:cNvSpPr txBox="1">
            <a:spLocks noGrp="1"/>
          </p:cNvSpPr>
          <p:nvPr>
            <p:ph type="body" idx="2"/>
          </p:nvPr>
        </p:nvSpPr>
        <p:spPr>
          <a:xfrm>
            <a:off x="3309730" y="1728100"/>
            <a:ext cx="2522420" cy="1178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dirty="0"/>
              <a:t>Pew Research Center</a:t>
            </a:r>
          </a:p>
          <a:p>
            <a:pPr marL="0" indent="0">
              <a:buNone/>
            </a:pPr>
            <a:r>
              <a:rPr lang="en-US" sz="1200" dirty="0">
                <a:hlinkClick r:id="rId4"/>
              </a:rPr>
              <a:t>The way U.S. teens spend their time is changing, but differences between boys and girls persist</a:t>
            </a:r>
            <a:endParaRPr lang="en-US" sz="1200" dirty="0"/>
          </a:p>
          <a:p>
            <a:pPr marL="0" indent="0">
              <a:buNone/>
            </a:pPr>
            <a:endParaRPr lang="en-US" sz="1200" dirty="0"/>
          </a:p>
        </p:txBody>
      </p:sp>
      <p:sp>
        <p:nvSpPr>
          <p:cNvPr id="270" name="Google Shape;270;p30"/>
          <p:cNvSpPr txBox="1">
            <a:spLocks noGrp="1"/>
          </p:cNvSpPr>
          <p:nvPr>
            <p:ph type="body" idx="3"/>
          </p:nvPr>
        </p:nvSpPr>
        <p:spPr>
          <a:xfrm>
            <a:off x="6166500" y="1728100"/>
            <a:ext cx="2520300" cy="1178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dirty="0"/>
              <a:t>Girls H</a:t>
            </a:r>
            <a:r>
              <a:rPr lang="en-US" sz="1400" b="1" dirty="0"/>
              <a:t>e</a:t>
            </a:r>
            <a:r>
              <a:rPr lang="en" sz="1400" b="1" dirty="0"/>
              <a:t>alth </a:t>
            </a:r>
            <a:endParaRPr sz="1400" b="1" dirty="0"/>
          </a:p>
          <a:p>
            <a:pPr marL="0" lvl="0" indent="0">
              <a:buNone/>
            </a:pPr>
            <a:r>
              <a:rPr lang="en-US" sz="1200" dirty="0">
                <a:hlinkClick r:id="rId5"/>
              </a:rPr>
              <a:t>https://www.girlshealth.gov/</a:t>
            </a:r>
            <a:endParaRPr lang="en-US" sz="1200" dirty="0"/>
          </a:p>
          <a:p>
            <a:pPr marL="0" lvl="0" indent="0">
              <a:buNone/>
            </a:pPr>
            <a:endParaRPr sz="1200" dirty="0"/>
          </a:p>
          <a:p>
            <a:pPr marL="0" lvl="0" indent="0" algn="l" rtl="0">
              <a:spcBef>
                <a:spcPts val="600"/>
              </a:spcBef>
              <a:spcAft>
                <a:spcPts val="0"/>
              </a:spcAft>
              <a:buNone/>
            </a:pPr>
            <a:endParaRPr sz="1200" dirty="0"/>
          </a:p>
        </p:txBody>
      </p:sp>
      <p:sp>
        <p:nvSpPr>
          <p:cNvPr id="271" name="Google Shape;271;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72" name="Google Shape;272;p30"/>
          <p:cNvSpPr txBox="1">
            <a:spLocks noGrp="1"/>
          </p:cNvSpPr>
          <p:nvPr>
            <p:ph type="body" idx="1"/>
          </p:nvPr>
        </p:nvSpPr>
        <p:spPr>
          <a:xfrm>
            <a:off x="457200" y="3404500"/>
            <a:ext cx="2520300" cy="1178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1" dirty="0"/>
              <a:t>A Mighty Girl</a:t>
            </a:r>
            <a:endParaRPr sz="1400" b="1" dirty="0"/>
          </a:p>
          <a:p>
            <a:pPr marL="0" lvl="0" indent="0">
              <a:buNone/>
            </a:pPr>
            <a:r>
              <a:rPr lang="en-US" sz="1200" dirty="0"/>
              <a:t>A collection of books, toys and movies for smart, confident, and courageous girls.</a:t>
            </a:r>
          </a:p>
          <a:p>
            <a:pPr marL="0" lvl="0" indent="0">
              <a:buNone/>
            </a:pPr>
            <a:r>
              <a:rPr lang="en-US" sz="1200" dirty="0"/>
              <a:t>https://www.amightygirl.com/</a:t>
            </a:r>
          </a:p>
          <a:p>
            <a:pPr marL="0" lvl="0" indent="0" algn="l" rtl="0">
              <a:spcBef>
                <a:spcPts val="600"/>
              </a:spcBef>
              <a:spcAft>
                <a:spcPts val="0"/>
              </a:spcAft>
              <a:buNone/>
            </a:pPr>
            <a:endParaRPr sz="1200" dirty="0"/>
          </a:p>
        </p:txBody>
      </p:sp>
      <p:sp>
        <p:nvSpPr>
          <p:cNvPr id="273" name="Google Shape;273;p30"/>
          <p:cNvSpPr txBox="1">
            <a:spLocks noGrp="1"/>
          </p:cNvSpPr>
          <p:nvPr>
            <p:ph type="body" idx="2"/>
          </p:nvPr>
        </p:nvSpPr>
        <p:spPr>
          <a:xfrm>
            <a:off x="3311850" y="3404499"/>
            <a:ext cx="2520300" cy="163463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1" dirty="0"/>
              <a:t>Girl Scouts USA</a:t>
            </a:r>
            <a:endParaRPr sz="1400" b="1" dirty="0"/>
          </a:p>
          <a:p>
            <a:pPr marL="0" lvl="0" indent="0" algn="l" rtl="0">
              <a:spcBef>
                <a:spcPts val="600"/>
              </a:spcBef>
              <a:spcAft>
                <a:spcPts val="0"/>
              </a:spcAft>
              <a:buNone/>
            </a:pPr>
            <a:r>
              <a:rPr lang="en" sz="1200" dirty="0"/>
              <a:t>The State of Girls 2017 (PDF)</a:t>
            </a:r>
          </a:p>
          <a:p>
            <a:pPr marL="0" lvl="0" indent="0">
              <a:buNone/>
            </a:pPr>
            <a:r>
              <a:rPr lang="en-US" sz="1200" dirty="0">
                <a:hlinkClick r:id="rId6"/>
              </a:rPr>
              <a:t>https://www.girlscouts.org/content/dam/girlscouts-gsusa/forms-and-documents/about-girl-scouts/research/GSUSA_State-of-Girls-Report_2017.pdf</a:t>
            </a:r>
            <a:endParaRPr sz="1200" dirty="0"/>
          </a:p>
        </p:txBody>
      </p:sp>
      <p:sp>
        <p:nvSpPr>
          <p:cNvPr id="274" name="Google Shape;274;p30"/>
          <p:cNvSpPr txBox="1">
            <a:spLocks noGrp="1"/>
          </p:cNvSpPr>
          <p:nvPr>
            <p:ph type="body" idx="3"/>
          </p:nvPr>
        </p:nvSpPr>
        <p:spPr>
          <a:xfrm>
            <a:off x="6166500" y="3404499"/>
            <a:ext cx="2520300" cy="145363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dirty="0"/>
              <a:t>American academy of Pediatrics:</a:t>
            </a:r>
            <a:endParaRPr sz="1400" b="1" dirty="0"/>
          </a:p>
          <a:p>
            <a:pPr marL="0" lvl="0" indent="0" algn="l" rtl="0">
              <a:spcBef>
                <a:spcPts val="600"/>
              </a:spcBef>
              <a:spcAft>
                <a:spcPts val="0"/>
              </a:spcAft>
              <a:buNone/>
            </a:pPr>
            <a:r>
              <a:rPr lang="en" sz="1200" dirty="0"/>
              <a:t>The Impact of Racism on Child and Adolescent H</a:t>
            </a:r>
            <a:r>
              <a:rPr lang="en-US" sz="1200" dirty="0"/>
              <a:t>e</a:t>
            </a:r>
            <a:r>
              <a:rPr lang="en" sz="1200" dirty="0"/>
              <a:t>alth </a:t>
            </a:r>
          </a:p>
          <a:p>
            <a:pPr marL="0" indent="0">
              <a:buNone/>
            </a:pPr>
            <a:r>
              <a:rPr lang="en-US" sz="1200" dirty="0">
                <a:hlinkClick r:id="rId7"/>
              </a:rPr>
              <a:t>pediatrics.aappublications.org/content/144/2/e20191765</a:t>
            </a:r>
            <a:endParaRPr lang="en-US" sz="1200" dirty="0">
              <a:hlinkClick r:id="rId8"/>
            </a:endParaRPr>
          </a:p>
          <a:p>
            <a:pPr marL="0" lvl="0" indent="0" algn="l" rtl="0">
              <a:spcBef>
                <a:spcPts val="600"/>
              </a:spcBef>
              <a:spcAft>
                <a:spcPts val="0"/>
              </a:spcAft>
              <a:buNone/>
            </a:pPr>
            <a:r>
              <a:rPr lang="en" sz="1200" dirty="0"/>
              <a:t>. </a:t>
            </a:r>
            <a:endParaRPr sz="1200" dirty="0"/>
          </a:p>
          <a:p>
            <a:pPr marL="0" lvl="0" indent="0" algn="l" rtl="0">
              <a:spcBef>
                <a:spcPts val="600"/>
              </a:spcBef>
              <a:spcAft>
                <a:spcPts val="0"/>
              </a:spcAft>
              <a:buNone/>
            </a:pPr>
            <a:endParaRPr sz="1200" dirty="0"/>
          </a:p>
        </p:txBody>
      </p:sp>
      <p:sp>
        <p:nvSpPr>
          <p:cNvPr id="275" name="Google Shape;275;p30"/>
          <p:cNvSpPr/>
          <p:nvPr/>
        </p:nvSpPr>
        <p:spPr>
          <a:xfrm>
            <a:off x="457191" y="1427603"/>
            <a:ext cx="354177" cy="35316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324079" y="1449670"/>
            <a:ext cx="329701" cy="331099"/>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3311843" y="3104466"/>
            <a:ext cx="311951" cy="37430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6166488" y="1441033"/>
            <a:ext cx="341219" cy="339736"/>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9"/>
          <a:stretch>
            <a:fillRect/>
          </a:stretch>
        </p:blipFill>
        <p:spPr>
          <a:xfrm>
            <a:off x="457191" y="3058111"/>
            <a:ext cx="354177" cy="354177"/>
          </a:xfrm>
          <a:prstGeom prst="rect">
            <a:avLst/>
          </a:prstGeom>
        </p:spPr>
      </p:pic>
      <p:pic>
        <p:nvPicPr>
          <p:cNvPr id="3" name="Picture 2"/>
          <p:cNvPicPr>
            <a:picLocks noChangeAspect="1"/>
          </p:cNvPicPr>
          <p:nvPr/>
        </p:nvPicPr>
        <p:blipFill>
          <a:blip r:embed="rId10"/>
          <a:stretch>
            <a:fillRect/>
          </a:stretch>
        </p:blipFill>
        <p:spPr>
          <a:xfrm>
            <a:off x="6166488" y="3119184"/>
            <a:ext cx="371888" cy="3779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Continued </a:t>
            </a:r>
          </a:p>
        </p:txBody>
      </p:sp>
      <p:sp>
        <p:nvSpPr>
          <p:cNvPr id="3" name="Content Placeholder 2"/>
          <p:cNvSpPr>
            <a:spLocks noGrp="1"/>
          </p:cNvSpPr>
          <p:nvPr>
            <p:ph idx="1"/>
          </p:nvPr>
        </p:nvSpPr>
        <p:spPr>
          <a:xfrm>
            <a:off x="457200" y="1133061"/>
            <a:ext cx="8229600" cy="3786809"/>
          </a:xfrm>
        </p:spPr>
        <p:txBody>
          <a:bodyPr/>
          <a:lstStyle/>
          <a:p>
            <a:r>
              <a:rPr lang="en-US" sz="2400" dirty="0"/>
              <a:t>Like a Girl Commercial: </a:t>
            </a:r>
            <a:r>
              <a:rPr lang="en-US" sz="2400" dirty="0">
                <a:hlinkClick r:id="rId3"/>
              </a:rPr>
              <a:t>https://www.youtube.com/watch?v=XjJQBjWYDTs</a:t>
            </a:r>
            <a:endParaRPr lang="en-US" dirty="0">
              <a:hlinkClick r:id="rId4"/>
            </a:endParaRPr>
          </a:p>
          <a:p>
            <a:r>
              <a:rPr lang="en-US" dirty="0"/>
              <a:t>The Representation Project: organization dedicated to gender equality by exposing harmful gender stereotypes in media and culture. </a:t>
            </a:r>
            <a:r>
              <a:rPr lang="en-US" dirty="0">
                <a:hlinkClick r:id="rId4"/>
              </a:rPr>
              <a:t>http://therepresentationproject.org/film/miss-representation/</a:t>
            </a:r>
            <a:endParaRPr lang="en-US" dirty="0"/>
          </a:p>
          <a:p>
            <a:r>
              <a:rPr lang="en-US" dirty="0">
                <a:hlinkClick r:id="rId5"/>
              </a:rPr>
              <a:t>http://www.colorlines.com/articles/new-study-exposes-barriers-block-girls-color-opportunity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60602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3"/>
            </a:gs>
          </a:gsLst>
          <a:lin ang="2700006" scaled="0"/>
        </a:gradFill>
        <a:effectLst/>
      </p:bgPr>
    </p:bg>
    <p:spTree>
      <p:nvGrpSpPr>
        <p:cNvPr id="1" name="Shape 89"/>
        <p:cNvGrpSpPr/>
        <p:nvPr/>
      </p:nvGrpSpPr>
      <p:grpSpPr>
        <a:xfrm>
          <a:off x="0" y="0"/>
          <a:ext cx="0" cy="0"/>
          <a:chOff x="0" y="0"/>
          <a:chExt cx="0" cy="0"/>
        </a:xfrm>
      </p:grpSpPr>
      <p:sp>
        <p:nvSpPr>
          <p:cNvPr id="96" name="Google Shape;96;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 name="Picture 1"/>
          <p:cNvPicPr>
            <a:picLocks noChangeAspect="1"/>
          </p:cNvPicPr>
          <p:nvPr/>
        </p:nvPicPr>
        <p:blipFill>
          <a:blip r:embed="rId3"/>
          <a:stretch>
            <a:fillRect/>
          </a:stretch>
        </p:blipFill>
        <p:spPr>
          <a:xfrm>
            <a:off x="447674" y="504824"/>
            <a:ext cx="8095107" cy="40569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611400" y="55124"/>
            <a:ext cx="5889900" cy="490664"/>
          </a:xfrm>
          <a:prstGeom prst="rect">
            <a:avLst/>
          </a:prstGeom>
        </p:spPr>
        <p:txBody>
          <a:bodyPr spcFirstLastPara="1" vert="horz" wrap="square" lIns="0" tIns="0" rIns="0" bIns="0" rtlCol="0" anchor="b" anchorCtr="0">
            <a:noAutofit/>
          </a:bodyPr>
          <a:lstStyle/>
          <a:p>
            <a:r>
              <a:rPr lang="en" dirty="0"/>
              <a:t>H</a:t>
            </a:r>
            <a:r>
              <a:rPr lang="en-US" dirty="0"/>
              <a:t>o</a:t>
            </a:r>
            <a:r>
              <a:rPr lang="en" dirty="0"/>
              <a:t>usekeeping</a:t>
            </a:r>
            <a:endParaRPr dirty="0"/>
          </a:p>
        </p:txBody>
      </p:sp>
      <p:pic>
        <p:nvPicPr>
          <p:cNvPr id="3" name="Picture 2"/>
          <p:cNvPicPr>
            <a:picLocks noChangeAspect="1"/>
          </p:cNvPicPr>
          <p:nvPr/>
        </p:nvPicPr>
        <p:blipFill>
          <a:blip r:embed="rId3"/>
          <a:stretch>
            <a:fillRect/>
          </a:stretch>
        </p:blipFill>
        <p:spPr>
          <a:xfrm>
            <a:off x="3234318" y="1347494"/>
            <a:ext cx="1801635" cy="1279474"/>
          </a:xfrm>
          <a:prstGeom prst="rect">
            <a:avLst/>
          </a:prstGeom>
        </p:spPr>
      </p:pic>
      <p:sp>
        <p:nvSpPr>
          <p:cNvPr id="300" name="Google Shape;300;p13"/>
          <p:cNvSpPr txBox="1">
            <a:spLocks noGrp="1"/>
          </p:cNvSpPr>
          <p:nvPr>
            <p:ph type="body" idx="2"/>
          </p:nvPr>
        </p:nvSpPr>
        <p:spPr>
          <a:xfrm>
            <a:off x="2834609" y="2657756"/>
            <a:ext cx="1900780" cy="228164"/>
          </a:xfrm>
          <a:prstGeom prst="rect">
            <a:avLst/>
          </a:prstGeom>
        </p:spPr>
        <p:txBody>
          <a:bodyPr spcFirstLastPara="1" vert="horz" wrap="square" lIns="0" tIns="0" rIns="0" bIns="0" rtlCol="0" anchor="t" anchorCtr="0">
            <a:noAutofit/>
          </a:bodyPr>
          <a:lstStyle/>
          <a:p>
            <a:pPr marL="0" indent="0" algn="ctr">
              <a:buSzPts val="1100"/>
              <a:buNone/>
            </a:pPr>
            <a:r>
              <a:rPr lang="en-US" sz="1100" b="1" dirty="0">
                <a:solidFill>
                  <a:schemeClr val="tx1"/>
                </a:solidFill>
              </a:rPr>
              <a:t>Audio Problems?</a:t>
            </a:r>
            <a:endParaRPr sz="1100" b="1" dirty="0">
              <a:solidFill>
                <a:schemeClr val="tx1"/>
              </a:solidFill>
            </a:endParaRPr>
          </a:p>
        </p:txBody>
      </p:sp>
      <p:pic>
        <p:nvPicPr>
          <p:cNvPr id="2" name="Picture 1"/>
          <p:cNvPicPr>
            <a:picLocks noChangeAspect="1"/>
          </p:cNvPicPr>
          <p:nvPr/>
        </p:nvPicPr>
        <p:blipFill>
          <a:blip r:embed="rId4"/>
          <a:stretch>
            <a:fillRect/>
          </a:stretch>
        </p:blipFill>
        <p:spPr>
          <a:xfrm>
            <a:off x="395763" y="1870378"/>
            <a:ext cx="1580312" cy="1580312"/>
          </a:xfrm>
          <a:prstGeom prst="rect">
            <a:avLst/>
          </a:prstGeom>
        </p:spPr>
      </p:pic>
      <p:sp>
        <p:nvSpPr>
          <p:cNvPr id="301" name="Google Shape;301;p13"/>
          <p:cNvSpPr txBox="1">
            <a:spLocks noGrp="1"/>
          </p:cNvSpPr>
          <p:nvPr>
            <p:ph type="body" idx="1"/>
          </p:nvPr>
        </p:nvSpPr>
        <p:spPr>
          <a:xfrm>
            <a:off x="260396" y="2318271"/>
            <a:ext cx="1851047" cy="1279693"/>
          </a:xfrm>
          <a:prstGeom prst="rect">
            <a:avLst/>
          </a:prstGeom>
        </p:spPr>
        <p:txBody>
          <a:bodyPr spcFirstLastPara="1" vert="horz" wrap="square" lIns="0" tIns="0" rIns="0" bIns="0" rtlCol="0" anchor="t" anchorCtr="0">
            <a:noAutofit/>
          </a:bodyPr>
          <a:lstStyle/>
          <a:p>
            <a:pPr marL="0" indent="0">
              <a:buSzPts val="1100"/>
              <a:buNone/>
            </a:pPr>
            <a:endParaRPr lang="en-US" sz="1100" dirty="0"/>
          </a:p>
          <a:p>
            <a:pPr marL="0" indent="0">
              <a:buSzPts val="1100"/>
              <a:buNone/>
            </a:pPr>
            <a:endParaRPr lang="en-US" sz="1100" dirty="0"/>
          </a:p>
          <a:p>
            <a:pPr marL="0" indent="0">
              <a:buSzPts val="1100"/>
              <a:buNone/>
            </a:pPr>
            <a:endParaRPr lang="en-US" sz="1100" dirty="0"/>
          </a:p>
          <a:p>
            <a:pPr marL="0" indent="0">
              <a:buSzPts val="1100"/>
              <a:buNone/>
            </a:pPr>
            <a:endParaRPr lang="en-US" sz="1100" dirty="0"/>
          </a:p>
          <a:p>
            <a:pPr marL="0" indent="0">
              <a:buSzPts val="1100"/>
              <a:buNone/>
            </a:pPr>
            <a:endParaRPr lang="en-US" sz="1100" dirty="0"/>
          </a:p>
          <a:p>
            <a:pPr marL="0" indent="0" algn="ctr">
              <a:buSzPts val="1100"/>
              <a:buNone/>
            </a:pPr>
            <a:r>
              <a:rPr lang="en-US" sz="1100" b="1" dirty="0">
                <a:solidFill>
                  <a:schemeClr val="tx1"/>
                </a:solidFill>
              </a:rPr>
              <a:t>Experiencing delays?</a:t>
            </a:r>
          </a:p>
          <a:p>
            <a:pPr marL="0" indent="0" algn="ctr">
              <a:buSzPts val="1100"/>
              <a:buNone/>
            </a:pPr>
            <a:r>
              <a:rPr lang="en-US" sz="1100" dirty="0">
                <a:solidFill>
                  <a:schemeClr val="tx1"/>
                </a:solidFill>
              </a:rPr>
              <a:t>Try closing out the other</a:t>
            </a:r>
          </a:p>
          <a:p>
            <a:pPr marL="0" indent="0" algn="ctr">
              <a:buSzPts val="1100"/>
              <a:buNone/>
            </a:pPr>
            <a:r>
              <a:rPr lang="en-US" sz="1100" dirty="0">
                <a:solidFill>
                  <a:schemeClr val="tx1"/>
                </a:solidFill>
              </a:rPr>
              <a:t>programs running on your </a:t>
            </a:r>
          </a:p>
          <a:p>
            <a:pPr marL="0" indent="0" algn="ctr">
              <a:buSzPts val="1100"/>
              <a:buNone/>
            </a:pPr>
            <a:r>
              <a:rPr lang="en-US" sz="1100" dirty="0">
                <a:solidFill>
                  <a:schemeClr val="tx1"/>
                </a:solidFill>
              </a:rPr>
              <a:t>computer.</a:t>
            </a:r>
          </a:p>
          <a:p>
            <a:pPr marL="0" indent="0" algn="ctr">
              <a:buSzPts val="1100"/>
              <a:buNone/>
            </a:pPr>
            <a:endParaRPr lang="en-US" sz="1100" dirty="0"/>
          </a:p>
        </p:txBody>
      </p:sp>
      <p:sp>
        <p:nvSpPr>
          <p:cNvPr id="302" name="Google Shape;302;p13"/>
          <p:cNvSpPr txBox="1">
            <a:spLocks noGrp="1"/>
          </p:cNvSpPr>
          <p:nvPr>
            <p:ph type="body" idx="2"/>
          </p:nvPr>
        </p:nvSpPr>
        <p:spPr>
          <a:xfrm>
            <a:off x="2913729" y="7458888"/>
            <a:ext cx="2720875" cy="244113"/>
          </a:xfrm>
          <a:prstGeom prst="rect">
            <a:avLst/>
          </a:prstGeom>
        </p:spPr>
        <p:txBody>
          <a:bodyPr spcFirstLastPara="1" vert="horz" wrap="square" lIns="0" tIns="0" rIns="0" bIns="0" rtlCol="0" anchor="t" anchorCtr="0">
            <a:noAutofit/>
          </a:bodyPr>
          <a:lstStyle/>
          <a:p>
            <a:pPr marL="0" indent="0">
              <a:spcBef>
                <a:spcPts val="0"/>
              </a:spcBef>
              <a:buSzPts val="1100"/>
              <a:buNone/>
            </a:pPr>
            <a:endParaRPr sz="900" dirty="0">
              <a:solidFill>
                <a:schemeClr val="accent2"/>
              </a:solidFill>
            </a:endParaRPr>
          </a:p>
          <a:p>
            <a:pPr marL="0" indent="0">
              <a:spcBef>
                <a:spcPts val="0"/>
              </a:spcBef>
              <a:buNone/>
            </a:pPr>
            <a:endParaRPr sz="900" dirty="0">
              <a:solidFill>
                <a:schemeClr val="accent2"/>
              </a:solidFill>
            </a:endParaRPr>
          </a:p>
        </p:txBody>
      </p:sp>
      <p:sp>
        <p:nvSpPr>
          <p:cNvPr id="303" name="Google Shape;303;p13"/>
          <p:cNvSpPr txBox="1">
            <a:spLocks noGrp="1"/>
          </p:cNvSpPr>
          <p:nvPr>
            <p:ph type="sldNum" idx="12"/>
          </p:nvPr>
        </p:nvSpPr>
        <p:spPr>
          <a:xfrm>
            <a:off x="8480584" y="4749851"/>
            <a:ext cx="548700" cy="393600"/>
          </a:xfrm>
          <a:prstGeom prst="rect">
            <a:avLst/>
          </a:prstGeom>
        </p:spPr>
        <p:txBody>
          <a:bodyPr spcFirstLastPara="1" vert="horz" wrap="square" lIns="0" tIns="0" rIns="0" bIns="0" rtlCol="0" anchor="ctr" anchorCtr="0">
            <a:noAutofit/>
          </a:bodyPr>
          <a:lstStyle/>
          <a:p>
            <a:fld id="{00000000-1234-1234-1234-123412341234}" type="slidenum">
              <a:rPr lang="en">
                <a:solidFill>
                  <a:prstClr val="black">
                    <a:tint val="75000"/>
                  </a:prstClr>
                </a:solidFill>
              </a:rPr>
              <a:pPr/>
              <a:t>3</a:t>
            </a:fld>
            <a:endParaRPr>
              <a:solidFill>
                <a:prstClr val="black">
                  <a:tint val="75000"/>
                </a:prstClr>
              </a:solidFill>
            </a:endParaRPr>
          </a:p>
        </p:txBody>
      </p:sp>
      <p:pic>
        <p:nvPicPr>
          <p:cNvPr id="5" name="Picture 4"/>
          <p:cNvPicPr>
            <a:picLocks noChangeAspect="1"/>
          </p:cNvPicPr>
          <p:nvPr/>
        </p:nvPicPr>
        <p:blipFill>
          <a:blip r:embed="rId5"/>
          <a:stretch>
            <a:fillRect/>
          </a:stretch>
        </p:blipFill>
        <p:spPr>
          <a:xfrm>
            <a:off x="6254308" y="1223064"/>
            <a:ext cx="2650403" cy="2779273"/>
          </a:xfrm>
          <a:prstGeom prst="rect">
            <a:avLst/>
          </a:prstGeom>
        </p:spPr>
      </p:pic>
      <p:sp>
        <p:nvSpPr>
          <p:cNvPr id="6" name="Oval 5"/>
          <p:cNvSpPr/>
          <p:nvPr/>
        </p:nvSpPr>
        <p:spPr>
          <a:xfrm>
            <a:off x="7296597" y="3175529"/>
            <a:ext cx="782030" cy="363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TextBox 6"/>
          <p:cNvSpPr txBox="1"/>
          <p:nvPr/>
        </p:nvSpPr>
        <p:spPr>
          <a:xfrm>
            <a:off x="3279387" y="2925222"/>
            <a:ext cx="1837863" cy="577081"/>
          </a:xfrm>
          <a:prstGeom prst="rect">
            <a:avLst/>
          </a:prstGeom>
          <a:noFill/>
        </p:spPr>
        <p:txBody>
          <a:bodyPr wrap="square" rtlCol="0">
            <a:spAutoFit/>
          </a:bodyPr>
          <a:lstStyle/>
          <a:p>
            <a:r>
              <a:rPr lang="en-US" sz="1050" dirty="0">
                <a:solidFill>
                  <a:prstClr val="black"/>
                </a:solidFill>
              </a:rPr>
              <a:t>1.855.880.1246 or </a:t>
            </a:r>
          </a:p>
          <a:p>
            <a:r>
              <a:rPr lang="en-US" sz="1050" dirty="0">
                <a:solidFill>
                  <a:prstClr val="black"/>
                </a:solidFill>
              </a:rPr>
              <a:t>1.877.369.0926</a:t>
            </a:r>
          </a:p>
          <a:p>
            <a:r>
              <a:rPr lang="en-US" sz="1050" dirty="0"/>
              <a:t>ID 919 4229 0638</a:t>
            </a:r>
            <a:endParaRPr lang="en-US" sz="1050" dirty="0">
              <a:solidFill>
                <a:prstClr val="black"/>
              </a:solidFill>
            </a:endParaRPr>
          </a:p>
        </p:txBody>
      </p:sp>
      <p:sp>
        <p:nvSpPr>
          <p:cNvPr id="8" name="Down Arrow 7"/>
          <p:cNvSpPr/>
          <p:nvPr/>
        </p:nvSpPr>
        <p:spPr>
          <a:xfrm>
            <a:off x="7607570" y="2628399"/>
            <a:ext cx="160083" cy="3545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pic>
        <p:nvPicPr>
          <p:cNvPr id="2050" name="Picture 2" descr="Full Screen - OceanW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729" y="3647489"/>
            <a:ext cx="2705504" cy="129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7" y="231334"/>
            <a:ext cx="7942521" cy="751800"/>
          </a:xfrm>
        </p:spPr>
        <p:txBody>
          <a:bodyPr/>
          <a:lstStyle/>
          <a:p>
            <a:pPr algn="ctr"/>
            <a:r>
              <a:rPr lang="en-US" dirty="0"/>
              <a:t>Like a Girl</a:t>
            </a:r>
          </a:p>
        </p:txBody>
      </p:sp>
      <p:pic>
        <p:nvPicPr>
          <p:cNvPr id="4" name="XjJQBjWYDTs"/>
          <p:cNvPicPr>
            <a:picLocks noGrp="1" noRot="1" noChangeAspect="1"/>
          </p:cNvPicPr>
          <p:nvPr>
            <p:ph idx="1"/>
            <a:videoFile r:link="rId1"/>
          </p:nvPr>
        </p:nvPicPr>
        <p:blipFill>
          <a:blip r:embed="rId4"/>
          <a:stretch>
            <a:fillRect/>
          </a:stretch>
        </p:blipFill>
        <p:spPr>
          <a:xfrm>
            <a:off x="2317466" y="1420587"/>
            <a:ext cx="4506686" cy="3196318"/>
          </a:xfrm>
          <a:prstGeom prst="rect">
            <a:avLst/>
          </a:prstGeom>
        </p:spPr>
      </p:pic>
    </p:spTree>
    <p:extLst>
      <p:ext uri="{BB962C8B-B14F-4D97-AF65-F5344CB8AC3E}">
        <p14:creationId xmlns:p14="http://schemas.microsoft.com/office/powerpoint/2010/main" val="1382684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228600"/>
            <a:ext cx="5868600" cy="751800"/>
          </a:xfrm>
        </p:spPr>
        <p:txBody>
          <a:bodyPr/>
          <a:lstStyle/>
          <a:p>
            <a:r>
              <a:rPr lang="en-US" dirty="0"/>
              <a:t>To be a girl</a:t>
            </a:r>
          </a:p>
        </p:txBody>
      </p:sp>
      <p:sp>
        <p:nvSpPr>
          <p:cNvPr id="3" name="Content Placeholder 2"/>
          <p:cNvSpPr>
            <a:spLocks noGrp="1"/>
          </p:cNvSpPr>
          <p:nvPr>
            <p:ph idx="1"/>
          </p:nvPr>
        </p:nvSpPr>
        <p:spPr>
          <a:xfrm>
            <a:off x="336491" y="980400"/>
            <a:ext cx="8229600" cy="2920253"/>
          </a:xfrm>
        </p:spPr>
        <p:txBody>
          <a:bodyPr/>
          <a:lstStyle/>
          <a:p>
            <a:pPr marL="114300" indent="0">
              <a:buNone/>
            </a:pPr>
            <a:r>
              <a:rPr lang="en-US" sz="2000" dirty="0">
                <a:solidFill>
                  <a:schemeClr val="tx1"/>
                </a:solidFill>
              </a:rPr>
              <a:t>“Between the ages of 8 and 11 years, girls tend to be androgynous. They view themselves as strong and confident and are not afraid to say what they think. However, as they cross over into adolescence, girls begin to experience pressure toward more rigid conceptions of gender roles; they become more concerned with how women are ``supposed to behave'' and with their physical and sexual attractiveness. Although research shows that self-esteem decreases for both sexes after elementary school, the drop is more dramatic for girls. Compared with boys of the same age, adolescent girls are more anxious and stressed, experience diminished academic achievement, suffer from increased depression and lower self-esteem, experience more body dissatisfaction and distress over their looks, suffer from greater numbers of eating disorders, and attempt suicide more frequently.”</a:t>
            </a:r>
          </a:p>
          <a:p>
            <a:pPr marL="114300" indent="0">
              <a:buNone/>
            </a:pPr>
            <a:r>
              <a:rPr lang="en-US" sz="1100" dirty="0">
                <a:solidFill>
                  <a:schemeClr val="tx1"/>
                </a:solidFill>
              </a:rPr>
              <a:t>                                                                                      A New Look at Adolescent Girls: www.apa.org/pi/families/resources/adolescent-girls</a:t>
            </a: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06656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chat</a:t>
            </a:r>
          </a:p>
        </p:txBody>
      </p:sp>
      <p:sp>
        <p:nvSpPr>
          <p:cNvPr id="3" name="Text Placeholder 2"/>
          <p:cNvSpPr>
            <a:spLocks noGrp="1"/>
          </p:cNvSpPr>
          <p:nvPr>
            <p:ph type="body" idx="1"/>
          </p:nvPr>
        </p:nvSpPr>
        <p:spPr>
          <a:xfrm>
            <a:off x="457200" y="2295146"/>
            <a:ext cx="8229600" cy="1433705"/>
          </a:xfrm>
        </p:spPr>
        <p:txBody>
          <a:bodyPr/>
          <a:lstStyle/>
          <a:p>
            <a:pPr marL="114300" indent="0">
              <a:buNone/>
            </a:pPr>
            <a:r>
              <a:rPr lang="en-US" sz="3600" dirty="0">
                <a:solidFill>
                  <a:schemeClr val="tx1"/>
                </a:solidFill>
                <a:latin typeface="Caveat Brush" panose="020B0604020202020204" charset="0"/>
              </a:rPr>
              <a:t>What are some beliefs/stereotypes we hear about girls?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43053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4"/>
            </a:gs>
          </a:gsLst>
          <a:lin ang="2700006" scaled="0"/>
        </a:gra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ctrTitle"/>
          </p:nvPr>
        </p:nvSpPr>
        <p:spPr>
          <a:xfrm>
            <a:off x="685800" y="2149750"/>
            <a:ext cx="5925900" cy="566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So what IS going on with girls?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Girl- 2017</a:t>
            </a:r>
          </a:p>
        </p:txBody>
      </p:sp>
      <p:sp>
        <p:nvSpPr>
          <p:cNvPr id="3" name="Content Placeholder 2"/>
          <p:cNvSpPr>
            <a:spLocks noGrp="1"/>
          </p:cNvSpPr>
          <p:nvPr>
            <p:ph type="body" idx="1"/>
          </p:nvPr>
        </p:nvSpPr>
        <p:spPr>
          <a:xfrm>
            <a:off x="457200" y="1499499"/>
            <a:ext cx="8229600" cy="3450187"/>
          </a:xfrm>
        </p:spPr>
        <p:txBody>
          <a:bodyPr>
            <a:normAutofit fontScale="25000" lnSpcReduction="20000"/>
          </a:bodyPr>
          <a:lstStyle/>
          <a:p>
            <a:r>
              <a:rPr lang="en-US" sz="7200" dirty="0">
                <a:solidFill>
                  <a:schemeClr val="tx1"/>
                </a:solidFill>
              </a:rPr>
              <a:t>26 million girls living in the US (5-17)</a:t>
            </a:r>
          </a:p>
          <a:p>
            <a:r>
              <a:rPr lang="en-US" sz="7200" dirty="0">
                <a:solidFill>
                  <a:schemeClr val="tx1"/>
                </a:solidFill>
              </a:rPr>
              <a:t>Between 2007  (start of the Great Recession) and 2017</a:t>
            </a:r>
          </a:p>
          <a:p>
            <a:pPr lvl="1"/>
            <a:r>
              <a:rPr lang="en-US" sz="7200" dirty="0">
                <a:solidFill>
                  <a:schemeClr val="tx1"/>
                </a:solidFill>
              </a:rPr>
              <a:t>More girls live in single-parent families today (34%) compared with (32%) before the recession.</a:t>
            </a:r>
          </a:p>
          <a:p>
            <a:pPr lvl="1"/>
            <a:r>
              <a:rPr lang="en-US" sz="7200" dirty="0">
                <a:solidFill>
                  <a:schemeClr val="tx1"/>
                </a:solidFill>
              </a:rPr>
              <a:t>In 2015, nearly 1 in 5 (19%) of girls lived in </a:t>
            </a:r>
            <a:r>
              <a:rPr lang="en-US" sz="7200" b="1" i="1" dirty="0">
                <a:solidFill>
                  <a:schemeClr val="tx1"/>
                </a:solidFill>
              </a:rPr>
              <a:t>poverty</a:t>
            </a:r>
            <a:r>
              <a:rPr lang="en-US" sz="7200" dirty="0">
                <a:solidFill>
                  <a:schemeClr val="tx1"/>
                </a:solidFill>
              </a:rPr>
              <a:t>, compared to 17% in 2007.</a:t>
            </a:r>
          </a:p>
          <a:p>
            <a:pPr lvl="1"/>
            <a:r>
              <a:rPr lang="en-US" sz="7200" dirty="0">
                <a:solidFill>
                  <a:schemeClr val="tx1"/>
                </a:solidFill>
              </a:rPr>
              <a:t>41% lived in </a:t>
            </a:r>
            <a:r>
              <a:rPr lang="en-US" sz="7200" b="1" i="1" dirty="0">
                <a:solidFill>
                  <a:schemeClr val="tx1"/>
                </a:solidFill>
              </a:rPr>
              <a:t>low-income</a:t>
            </a:r>
            <a:r>
              <a:rPr lang="en-US" sz="7200" dirty="0">
                <a:solidFill>
                  <a:schemeClr val="tx1"/>
                </a:solidFill>
              </a:rPr>
              <a:t> families, compared to 38% in 2007. (highest among Girls of Color)</a:t>
            </a:r>
          </a:p>
          <a:p>
            <a:pPr lvl="1"/>
            <a:r>
              <a:rPr lang="en-US" sz="7200" dirty="0">
                <a:solidFill>
                  <a:schemeClr val="tx1"/>
                </a:solidFill>
              </a:rPr>
              <a:t>The percent of girls ages 12 to 17 who reported they were victims of bullying declined from 34% in 2007 to 25% in 2013. (Increase in cyberbullying though)</a:t>
            </a:r>
          </a:p>
          <a:p>
            <a:pPr lvl="1"/>
            <a:r>
              <a:rPr lang="en-US" sz="7200" dirty="0">
                <a:solidFill>
                  <a:schemeClr val="tx1"/>
                </a:solidFill>
              </a:rPr>
              <a:t>Girls who regularly participate in community affairs or volunteer work increased from 31% to 39%</a:t>
            </a:r>
          </a:p>
          <a:p>
            <a:endParaRPr lang="en-US" sz="2100" dirty="0"/>
          </a:p>
          <a:p>
            <a:endParaRPr lang="en-US" dirty="0"/>
          </a:p>
          <a:p>
            <a:endParaRPr lang="en-US" dirty="0"/>
          </a:p>
          <a:p>
            <a:endParaRPr lang="en-US" dirty="0"/>
          </a:p>
          <a:p>
            <a:pPr marL="2743200" lvl="8" indent="0">
              <a:buNone/>
            </a:pPr>
            <a:endParaRPr lang="en-US" dirty="0"/>
          </a:p>
          <a:p>
            <a:pPr marL="2400300" lvl="7" indent="0">
              <a:buNone/>
            </a:pPr>
            <a:r>
              <a:rPr lang="en-US" dirty="0"/>
              <a:t>The State of Girls 2017: Emerging Truths and Troubling Trends,  Girl Scout Research Institute</a:t>
            </a:r>
          </a:p>
        </p:txBody>
      </p:sp>
    </p:spTree>
    <p:extLst>
      <p:ext uri="{BB962C8B-B14F-4D97-AF65-F5344CB8AC3E}">
        <p14:creationId xmlns:p14="http://schemas.microsoft.com/office/powerpoint/2010/main" val="353509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2700006"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Developmentally</a:t>
            </a:r>
          </a:p>
        </p:txBody>
      </p:sp>
      <p:sp>
        <p:nvSpPr>
          <p:cNvPr id="3" name="Content Placeholder 2"/>
          <p:cNvSpPr>
            <a:spLocks noGrp="1"/>
          </p:cNvSpPr>
          <p:nvPr>
            <p:ph type="body" idx="1"/>
          </p:nvPr>
        </p:nvSpPr>
        <p:spPr/>
        <p:txBody>
          <a:bodyPr>
            <a:normAutofit fontScale="92500" lnSpcReduction="20000"/>
          </a:bodyPr>
          <a:lstStyle/>
          <a:p>
            <a:r>
              <a:rPr lang="en-US" dirty="0">
                <a:effectLst/>
              </a:rPr>
              <a:t>Growth spurts start/puberty</a:t>
            </a:r>
          </a:p>
          <a:p>
            <a:r>
              <a:rPr lang="en-US" dirty="0">
                <a:effectLst/>
              </a:rPr>
              <a:t>Move toward independence</a:t>
            </a:r>
          </a:p>
          <a:p>
            <a:r>
              <a:rPr lang="en-US" dirty="0">
                <a:effectLst/>
              </a:rPr>
              <a:t>Increased media presence (cell phones, computer time)</a:t>
            </a:r>
          </a:p>
          <a:p>
            <a:r>
              <a:rPr lang="en-US" dirty="0">
                <a:effectLst/>
              </a:rPr>
              <a:t>“Girls (particularly pre-pubescent ones) also have greater sensitivity to noise and tone of voice. As a result, some girls may hear yelling when there is only firmness in an adult’s voice, or take feedback on their work as negative criticism, even when it’s constructive.” ~JoAnn </a:t>
            </a:r>
            <a:r>
              <a:rPr lang="en-US" dirty="0" err="1">
                <a:effectLst/>
              </a:rPr>
              <a:t>Deak</a:t>
            </a:r>
            <a:r>
              <a:rPr lang="en-US" dirty="0">
                <a:effectLst/>
              </a:rPr>
              <a:t>, Ph.D.</a:t>
            </a:r>
            <a:endParaRPr lang="en-US" dirty="0"/>
          </a:p>
          <a:p>
            <a:endParaRPr lang="en-US" dirty="0">
              <a:effectLst/>
            </a:endParaRPr>
          </a:p>
        </p:txBody>
      </p:sp>
    </p:spTree>
    <p:extLst>
      <p:ext uri="{BB962C8B-B14F-4D97-AF65-F5344CB8AC3E}">
        <p14:creationId xmlns:p14="http://schemas.microsoft.com/office/powerpoint/2010/main" val="9182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2584</Words>
  <Application>Microsoft Macintosh PowerPoint</Application>
  <PresentationFormat>On-screen Show (16:9)</PresentationFormat>
  <Paragraphs>208</Paragraphs>
  <Slides>29</Slides>
  <Notes>24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Patrick Hand</vt:lpstr>
      <vt:lpstr>Caveat Brush</vt:lpstr>
      <vt:lpstr>Tybalt template</vt:lpstr>
      <vt:lpstr>What’s Going on With Girls?</vt:lpstr>
      <vt:lpstr>Chat Box Check-In</vt:lpstr>
      <vt:lpstr>Housekeeping</vt:lpstr>
      <vt:lpstr>Like a Girl</vt:lpstr>
      <vt:lpstr>To be a girl</vt:lpstr>
      <vt:lpstr>In the chat</vt:lpstr>
      <vt:lpstr>So what IS going on with girls?</vt:lpstr>
      <vt:lpstr>State of the Girl- 2017</vt:lpstr>
      <vt:lpstr>Developmentally</vt:lpstr>
      <vt:lpstr>Remember the brain…</vt:lpstr>
      <vt:lpstr>Social</vt:lpstr>
      <vt:lpstr>Technology</vt:lpstr>
      <vt:lpstr>Technology</vt:lpstr>
      <vt:lpstr>Smart phones</vt:lpstr>
      <vt:lpstr>Tech and academics</vt:lpstr>
      <vt:lpstr>PowerPoint Presentation</vt:lpstr>
      <vt:lpstr>PowerPoint Presentation</vt:lpstr>
      <vt:lpstr>Racism and Dipartites</vt:lpstr>
      <vt:lpstr>For Girls of Color</vt:lpstr>
      <vt:lpstr>Preparing for the teen years like…</vt:lpstr>
      <vt:lpstr>What does it mean to be “Girl Friendly”?</vt:lpstr>
      <vt:lpstr>Child Trends, August 2012</vt:lpstr>
      <vt:lpstr>PowerPoint Presentation</vt:lpstr>
      <vt:lpstr>What advice would you give your pre-teen self?</vt:lpstr>
      <vt:lpstr>Helping Parents</vt:lpstr>
      <vt:lpstr>What other things can you think of?</vt:lpstr>
      <vt:lpstr>Resources</vt:lpstr>
      <vt:lpstr>Resources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Going on With Girls?</dc:title>
  <dc:creator>Heather A. Wynkoop</dc:creator>
  <cp:lastModifiedBy>Marisol De Leon</cp:lastModifiedBy>
  <cp:revision>17</cp:revision>
  <dcterms:modified xsi:type="dcterms:W3CDTF">2020-06-09T14:30:37Z</dcterms:modified>
</cp:coreProperties>
</file>